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9.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heme/themeOverride1.xml" ContentType="application/vnd.openxmlformats-officedocument.themeOverr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heme/themeOverride2.xml" ContentType="application/vnd.openxmlformats-officedocument.themeOverr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73.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54.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0" r:id="rId2"/>
    <p:sldMasterId id="2147483672" r:id="rId3"/>
    <p:sldMasterId id="2147483684" r:id="rId4"/>
    <p:sldMasterId id="2147483696" r:id="rId5"/>
    <p:sldMasterId id="2147483708" r:id="rId6"/>
  </p:sldMasterIdLst>
  <p:notesMasterIdLst>
    <p:notesMasterId r:id="rId190"/>
  </p:notesMasterIdLst>
  <p:handoutMasterIdLst>
    <p:handoutMasterId r:id="rId191"/>
  </p:handoutMasterIdLst>
  <p:sldIdLst>
    <p:sldId id="256" r:id="rId7"/>
    <p:sldId id="857" r:id="rId8"/>
    <p:sldId id="314" r:id="rId9"/>
    <p:sldId id="340" r:id="rId10"/>
    <p:sldId id="864" r:id="rId11"/>
    <p:sldId id="865" r:id="rId12"/>
    <p:sldId id="866" r:id="rId13"/>
    <p:sldId id="867" r:id="rId14"/>
    <p:sldId id="868" r:id="rId15"/>
    <p:sldId id="869" r:id="rId16"/>
    <p:sldId id="870" r:id="rId17"/>
    <p:sldId id="871" r:id="rId18"/>
    <p:sldId id="872" r:id="rId19"/>
    <p:sldId id="873" r:id="rId20"/>
    <p:sldId id="874" r:id="rId21"/>
    <p:sldId id="875" r:id="rId22"/>
    <p:sldId id="876" r:id="rId23"/>
    <p:sldId id="618" r:id="rId24"/>
    <p:sldId id="619" r:id="rId25"/>
    <p:sldId id="620" r:id="rId26"/>
    <p:sldId id="621" r:id="rId27"/>
    <p:sldId id="622" r:id="rId28"/>
    <p:sldId id="623" r:id="rId29"/>
    <p:sldId id="624" r:id="rId30"/>
    <p:sldId id="625" r:id="rId31"/>
    <p:sldId id="900" r:id="rId32"/>
    <p:sldId id="972" r:id="rId33"/>
    <p:sldId id="973" r:id="rId34"/>
    <p:sldId id="979" r:id="rId35"/>
    <p:sldId id="980" r:id="rId36"/>
    <p:sldId id="974" r:id="rId37"/>
    <p:sldId id="975" r:id="rId38"/>
    <p:sldId id="981" r:id="rId39"/>
    <p:sldId id="982" r:id="rId40"/>
    <p:sldId id="983" r:id="rId41"/>
    <p:sldId id="984" r:id="rId42"/>
    <p:sldId id="901" r:id="rId43"/>
    <p:sldId id="985" r:id="rId44"/>
    <p:sldId id="991" r:id="rId45"/>
    <p:sldId id="990" r:id="rId46"/>
    <p:sldId id="987" r:id="rId47"/>
    <p:sldId id="986" r:id="rId48"/>
    <p:sldId id="996" r:id="rId49"/>
    <p:sldId id="904" r:id="rId50"/>
    <p:sldId id="906" r:id="rId51"/>
    <p:sldId id="907" r:id="rId52"/>
    <p:sldId id="908" r:id="rId53"/>
    <p:sldId id="909" r:id="rId54"/>
    <p:sldId id="910" r:id="rId55"/>
    <p:sldId id="911" r:id="rId56"/>
    <p:sldId id="912" r:id="rId57"/>
    <p:sldId id="913" r:id="rId58"/>
    <p:sldId id="914" r:id="rId59"/>
    <p:sldId id="915" r:id="rId60"/>
    <p:sldId id="916" r:id="rId61"/>
    <p:sldId id="917" r:id="rId62"/>
    <p:sldId id="918" r:id="rId63"/>
    <p:sldId id="902" r:id="rId64"/>
    <p:sldId id="994" r:id="rId65"/>
    <p:sldId id="992" r:id="rId66"/>
    <p:sldId id="995" r:id="rId67"/>
    <p:sldId id="889" r:id="rId68"/>
    <p:sldId id="890" r:id="rId69"/>
    <p:sldId id="891" r:id="rId70"/>
    <p:sldId id="892" r:id="rId71"/>
    <p:sldId id="893" r:id="rId72"/>
    <p:sldId id="895" r:id="rId73"/>
    <p:sldId id="896" r:id="rId74"/>
    <p:sldId id="897" r:id="rId75"/>
    <p:sldId id="898" r:id="rId76"/>
    <p:sldId id="899" r:id="rId77"/>
    <p:sldId id="343" r:id="rId78"/>
    <p:sldId id="459" r:id="rId79"/>
    <p:sldId id="461" r:id="rId80"/>
    <p:sldId id="462" r:id="rId81"/>
    <p:sldId id="525" r:id="rId82"/>
    <p:sldId id="526" r:id="rId83"/>
    <p:sldId id="527" r:id="rId84"/>
    <p:sldId id="528" r:id="rId85"/>
    <p:sldId id="529" r:id="rId86"/>
    <p:sldId id="530" r:id="rId87"/>
    <p:sldId id="531" r:id="rId88"/>
    <p:sldId id="532" r:id="rId89"/>
    <p:sldId id="533" r:id="rId90"/>
    <p:sldId id="534" r:id="rId91"/>
    <p:sldId id="464" r:id="rId92"/>
    <p:sldId id="535" r:id="rId93"/>
    <p:sldId id="536" r:id="rId94"/>
    <p:sldId id="537" r:id="rId95"/>
    <p:sldId id="538" r:id="rId96"/>
    <p:sldId id="539" r:id="rId97"/>
    <p:sldId id="540" r:id="rId98"/>
    <p:sldId id="541" r:id="rId99"/>
    <p:sldId id="347" r:id="rId100"/>
    <p:sldId id="542" r:id="rId101"/>
    <p:sldId id="543" r:id="rId102"/>
    <p:sldId id="544" r:id="rId103"/>
    <p:sldId id="545" r:id="rId104"/>
    <p:sldId id="546" r:id="rId105"/>
    <p:sldId id="547" r:id="rId106"/>
    <p:sldId id="548" r:id="rId107"/>
    <p:sldId id="549" r:id="rId108"/>
    <p:sldId id="550" r:id="rId109"/>
    <p:sldId id="466" r:id="rId110"/>
    <p:sldId id="551" r:id="rId111"/>
    <p:sldId id="552" r:id="rId112"/>
    <p:sldId id="553" r:id="rId113"/>
    <p:sldId id="554" r:id="rId114"/>
    <p:sldId id="555" r:id="rId115"/>
    <p:sldId id="920" r:id="rId116"/>
    <p:sldId id="921" r:id="rId117"/>
    <p:sldId id="922" r:id="rId118"/>
    <p:sldId id="923" r:id="rId119"/>
    <p:sldId id="924" r:id="rId120"/>
    <p:sldId id="925" r:id="rId121"/>
    <p:sldId id="926" r:id="rId122"/>
    <p:sldId id="927" r:id="rId123"/>
    <p:sldId id="928" r:id="rId124"/>
    <p:sldId id="929" r:id="rId125"/>
    <p:sldId id="930" r:id="rId126"/>
    <p:sldId id="931" r:id="rId127"/>
    <p:sldId id="932" r:id="rId128"/>
    <p:sldId id="933" r:id="rId129"/>
    <p:sldId id="934" r:id="rId130"/>
    <p:sldId id="935" r:id="rId131"/>
    <p:sldId id="936" r:id="rId132"/>
    <p:sldId id="937" r:id="rId133"/>
    <p:sldId id="938" r:id="rId134"/>
    <p:sldId id="939" r:id="rId135"/>
    <p:sldId id="940" r:id="rId136"/>
    <p:sldId id="941" r:id="rId137"/>
    <p:sldId id="942" r:id="rId138"/>
    <p:sldId id="943" r:id="rId139"/>
    <p:sldId id="944" r:id="rId140"/>
    <p:sldId id="945" r:id="rId141"/>
    <p:sldId id="946" r:id="rId142"/>
    <p:sldId id="947" r:id="rId143"/>
    <p:sldId id="948" r:id="rId144"/>
    <p:sldId id="949" r:id="rId145"/>
    <p:sldId id="950" r:id="rId146"/>
    <p:sldId id="951" r:id="rId147"/>
    <p:sldId id="952" r:id="rId148"/>
    <p:sldId id="953" r:id="rId149"/>
    <p:sldId id="954" r:id="rId150"/>
    <p:sldId id="955" r:id="rId151"/>
    <p:sldId id="956" r:id="rId152"/>
    <p:sldId id="957" r:id="rId153"/>
    <p:sldId id="958" r:id="rId154"/>
    <p:sldId id="959" r:id="rId155"/>
    <p:sldId id="960" r:id="rId156"/>
    <p:sldId id="961" r:id="rId157"/>
    <p:sldId id="962" r:id="rId158"/>
    <p:sldId id="963" r:id="rId159"/>
    <p:sldId id="964" r:id="rId160"/>
    <p:sldId id="965" r:id="rId161"/>
    <p:sldId id="966" r:id="rId162"/>
    <p:sldId id="967" r:id="rId163"/>
    <p:sldId id="968" r:id="rId164"/>
    <p:sldId id="969" r:id="rId165"/>
    <p:sldId id="970" r:id="rId166"/>
    <p:sldId id="971" r:id="rId167"/>
    <p:sldId id="688" r:id="rId168"/>
    <p:sldId id="689" r:id="rId169"/>
    <p:sldId id="690" r:id="rId170"/>
    <p:sldId id="691" r:id="rId171"/>
    <p:sldId id="694" r:id="rId172"/>
    <p:sldId id="692" r:id="rId173"/>
    <p:sldId id="695" r:id="rId174"/>
    <p:sldId id="696" r:id="rId175"/>
    <p:sldId id="697" r:id="rId176"/>
    <p:sldId id="699" r:id="rId177"/>
    <p:sldId id="700" r:id="rId178"/>
    <p:sldId id="701" r:id="rId179"/>
    <p:sldId id="702" r:id="rId180"/>
    <p:sldId id="703" r:id="rId181"/>
    <p:sldId id="704" r:id="rId182"/>
    <p:sldId id="705" r:id="rId183"/>
    <p:sldId id="706" r:id="rId184"/>
    <p:sldId id="707" r:id="rId185"/>
    <p:sldId id="708" r:id="rId186"/>
    <p:sldId id="709" r:id="rId187"/>
    <p:sldId id="710" r:id="rId188"/>
    <p:sldId id="419" r:id="rId189"/>
  </p:sldIdLst>
  <p:sldSz cx="12190413" cy="6859588"/>
  <p:notesSz cx="9939338" cy="6805613"/>
  <p:defaultTextStyle>
    <a:defPPr>
      <a:defRPr lang="zh-CN"/>
    </a:defPPr>
    <a:lvl1pPr marL="0" algn="l" defTabSz="1088390" rtl="0" eaLnBrk="1" latinLnBrk="0" hangingPunct="1">
      <a:defRPr sz="2100" kern="1200">
        <a:solidFill>
          <a:schemeClr val="tx1"/>
        </a:solidFill>
        <a:latin typeface="+mn-lt"/>
        <a:ea typeface="+mn-ea"/>
        <a:cs typeface="+mn-cs"/>
      </a:defRPr>
    </a:lvl1pPr>
    <a:lvl2pPr marL="544195" algn="l" defTabSz="1088390" rtl="0" eaLnBrk="1" latinLnBrk="0" hangingPunct="1">
      <a:defRPr sz="2100" kern="1200">
        <a:solidFill>
          <a:schemeClr val="tx1"/>
        </a:solidFill>
        <a:latin typeface="+mn-lt"/>
        <a:ea typeface="+mn-ea"/>
        <a:cs typeface="+mn-cs"/>
      </a:defRPr>
    </a:lvl2pPr>
    <a:lvl3pPr marL="1088390" algn="l" defTabSz="1088390" rtl="0" eaLnBrk="1" latinLnBrk="0" hangingPunct="1">
      <a:defRPr sz="2100" kern="1200">
        <a:solidFill>
          <a:schemeClr val="tx1"/>
        </a:solidFill>
        <a:latin typeface="+mn-lt"/>
        <a:ea typeface="+mn-ea"/>
        <a:cs typeface="+mn-cs"/>
      </a:defRPr>
    </a:lvl3pPr>
    <a:lvl4pPr marL="1632585" algn="l" defTabSz="1088390" rtl="0" eaLnBrk="1" latinLnBrk="0" hangingPunct="1">
      <a:defRPr sz="2100" kern="1200">
        <a:solidFill>
          <a:schemeClr val="tx1"/>
        </a:solidFill>
        <a:latin typeface="+mn-lt"/>
        <a:ea typeface="+mn-ea"/>
        <a:cs typeface="+mn-cs"/>
      </a:defRPr>
    </a:lvl4pPr>
    <a:lvl5pPr marL="2176780" algn="l" defTabSz="1088390" rtl="0" eaLnBrk="1" latinLnBrk="0" hangingPunct="1">
      <a:defRPr sz="2100" kern="1200">
        <a:solidFill>
          <a:schemeClr val="tx1"/>
        </a:solidFill>
        <a:latin typeface="+mn-lt"/>
        <a:ea typeface="+mn-ea"/>
        <a:cs typeface="+mn-cs"/>
      </a:defRPr>
    </a:lvl5pPr>
    <a:lvl6pPr marL="2720975" algn="l" defTabSz="1088390" rtl="0" eaLnBrk="1" latinLnBrk="0" hangingPunct="1">
      <a:defRPr sz="2100" kern="1200">
        <a:solidFill>
          <a:schemeClr val="tx1"/>
        </a:solidFill>
        <a:latin typeface="+mn-lt"/>
        <a:ea typeface="+mn-ea"/>
        <a:cs typeface="+mn-cs"/>
      </a:defRPr>
    </a:lvl6pPr>
    <a:lvl7pPr marL="3265170" algn="l" defTabSz="1088390" rtl="0" eaLnBrk="1" latinLnBrk="0" hangingPunct="1">
      <a:defRPr sz="2100" kern="1200">
        <a:solidFill>
          <a:schemeClr val="tx1"/>
        </a:solidFill>
        <a:latin typeface="+mn-lt"/>
        <a:ea typeface="+mn-ea"/>
        <a:cs typeface="+mn-cs"/>
      </a:defRPr>
    </a:lvl7pPr>
    <a:lvl8pPr marL="3809365" algn="l" defTabSz="1088390" rtl="0" eaLnBrk="1" latinLnBrk="0" hangingPunct="1">
      <a:defRPr sz="2100" kern="1200">
        <a:solidFill>
          <a:schemeClr val="tx1"/>
        </a:solidFill>
        <a:latin typeface="+mn-lt"/>
        <a:ea typeface="+mn-ea"/>
        <a:cs typeface="+mn-cs"/>
      </a:defRPr>
    </a:lvl8pPr>
    <a:lvl9pPr marL="4354195" algn="l" defTabSz="1088390"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41">
          <p15:clr>
            <a:srgbClr val="A4A3A4"/>
          </p15:clr>
        </p15:guide>
        <p15:guide id="2" pos="3840">
          <p15:clr>
            <a:srgbClr val="A4A3A4"/>
          </p15:clr>
        </p15:guide>
      </p15:sldGuideLst>
    </p:ext>
    <p:ext uri="{2D200454-40CA-4A62-9FC3-DE9A4176ACB9}">
      <p15:notesGuideLst xmlns:p15="http://schemas.microsoft.com/office/powerpoint/2012/main">
        <p15:guide id="1" orient="horz" pos="2144">
          <p15:clr>
            <a:srgbClr val="A4A3A4"/>
          </p15:clr>
        </p15:guide>
        <p15:guide id="2" pos="313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3C58"/>
    <a:srgbClr val="333F47"/>
    <a:srgbClr val="4D5F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59" autoAdjust="0"/>
    <p:restoredTop sz="86372" autoAdjust="0"/>
  </p:normalViewPr>
  <p:slideViewPr>
    <p:cSldViewPr>
      <p:cViewPr varScale="1">
        <p:scale>
          <a:sx n="58" d="100"/>
          <a:sy n="58" d="100"/>
        </p:scale>
        <p:origin x="1116" y="60"/>
      </p:cViewPr>
      <p:guideLst>
        <p:guide orient="horz" pos="2341"/>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9" d="100"/>
        <a:sy n="49" d="100"/>
      </p:scale>
      <p:origin x="0" y="0"/>
    </p:cViewPr>
  </p:sorterViewPr>
  <p:notesViewPr>
    <p:cSldViewPr showGuides="1">
      <p:cViewPr varScale="1">
        <p:scale>
          <a:sx n="72" d="100"/>
          <a:sy n="72" d="100"/>
        </p:scale>
        <p:origin x="-1848" y="-102"/>
      </p:cViewPr>
      <p:guideLst>
        <p:guide orient="horz" pos="2144"/>
        <p:guide pos="3131"/>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38" Type="http://schemas.openxmlformats.org/officeDocument/2006/relationships/slide" Target="slides/slide132.xml"/><Relationship Id="rId154" Type="http://schemas.openxmlformats.org/officeDocument/2006/relationships/slide" Target="slides/slide148.xml"/><Relationship Id="rId159" Type="http://schemas.openxmlformats.org/officeDocument/2006/relationships/slide" Target="slides/slide153.xml"/><Relationship Id="rId175" Type="http://schemas.openxmlformats.org/officeDocument/2006/relationships/slide" Target="slides/slide169.xml"/><Relationship Id="rId170" Type="http://schemas.openxmlformats.org/officeDocument/2006/relationships/slide" Target="slides/slide164.xml"/><Relationship Id="rId191" Type="http://schemas.openxmlformats.org/officeDocument/2006/relationships/handoutMaster" Target="handoutMasters/handoutMaster1.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28" Type="http://schemas.openxmlformats.org/officeDocument/2006/relationships/slide" Target="slides/slide122.xml"/><Relationship Id="rId144" Type="http://schemas.openxmlformats.org/officeDocument/2006/relationships/slide" Target="slides/slide138.xml"/><Relationship Id="rId149" Type="http://schemas.openxmlformats.org/officeDocument/2006/relationships/slide" Target="slides/slide143.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160" Type="http://schemas.openxmlformats.org/officeDocument/2006/relationships/slide" Target="slides/slide154.xml"/><Relationship Id="rId165" Type="http://schemas.openxmlformats.org/officeDocument/2006/relationships/slide" Target="slides/slide159.xml"/><Relationship Id="rId181" Type="http://schemas.openxmlformats.org/officeDocument/2006/relationships/slide" Target="slides/slide175.xml"/><Relationship Id="rId186" Type="http://schemas.openxmlformats.org/officeDocument/2006/relationships/slide" Target="slides/slide180.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slide" Target="slides/slide112.xml"/><Relationship Id="rId134" Type="http://schemas.openxmlformats.org/officeDocument/2006/relationships/slide" Target="slides/slide128.xml"/><Relationship Id="rId139" Type="http://schemas.openxmlformats.org/officeDocument/2006/relationships/slide" Target="slides/slide133.xml"/><Relationship Id="rId80" Type="http://schemas.openxmlformats.org/officeDocument/2006/relationships/slide" Target="slides/slide74.xml"/><Relationship Id="rId85" Type="http://schemas.openxmlformats.org/officeDocument/2006/relationships/slide" Target="slides/slide79.xml"/><Relationship Id="rId150" Type="http://schemas.openxmlformats.org/officeDocument/2006/relationships/slide" Target="slides/slide144.xml"/><Relationship Id="rId155" Type="http://schemas.openxmlformats.org/officeDocument/2006/relationships/slide" Target="slides/slide149.xml"/><Relationship Id="rId171" Type="http://schemas.openxmlformats.org/officeDocument/2006/relationships/slide" Target="slides/slide165.xml"/><Relationship Id="rId176" Type="http://schemas.openxmlformats.org/officeDocument/2006/relationships/slide" Target="slides/slide170.xml"/><Relationship Id="rId192" Type="http://schemas.openxmlformats.org/officeDocument/2006/relationships/presProps" Target="presProps.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124" Type="http://schemas.openxmlformats.org/officeDocument/2006/relationships/slide" Target="slides/slide118.xml"/><Relationship Id="rId129" Type="http://schemas.openxmlformats.org/officeDocument/2006/relationships/slide" Target="slides/slide123.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40" Type="http://schemas.openxmlformats.org/officeDocument/2006/relationships/slide" Target="slides/slide134.xml"/><Relationship Id="rId145" Type="http://schemas.openxmlformats.org/officeDocument/2006/relationships/slide" Target="slides/slide139.xml"/><Relationship Id="rId161" Type="http://schemas.openxmlformats.org/officeDocument/2006/relationships/slide" Target="slides/slide155.xml"/><Relationship Id="rId166" Type="http://schemas.openxmlformats.org/officeDocument/2006/relationships/slide" Target="slides/slide160.xml"/><Relationship Id="rId182" Type="http://schemas.openxmlformats.org/officeDocument/2006/relationships/slide" Target="slides/slide176.xml"/><Relationship Id="rId187" Type="http://schemas.openxmlformats.org/officeDocument/2006/relationships/slide" Target="slides/slide181.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slide" Target="slides/slide113.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slide" Target="slides/slide124.xml"/><Relationship Id="rId135" Type="http://schemas.openxmlformats.org/officeDocument/2006/relationships/slide" Target="slides/slide129.xml"/><Relationship Id="rId151" Type="http://schemas.openxmlformats.org/officeDocument/2006/relationships/slide" Target="slides/slide145.xml"/><Relationship Id="rId156" Type="http://schemas.openxmlformats.org/officeDocument/2006/relationships/slide" Target="slides/slide150.xml"/><Relationship Id="rId177" Type="http://schemas.openxmlformats.org/officeDocument/2006/relationships/slide" Target="slides/slide171.xml"/><Relationship Id="rId172" Type="http://schemas.openxmlformats.org/officeDocument/2006/relationships/slide" Target="slides/slide166.xml"/><Relationship Id="rId193" Type="http://schemas.openxmlformats.org/officeDocument/2006/relationships/viewProps" Target="viewProps.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slide" Target="slides/slide140.xml"/><Relationship Id="rId167" Type="http://schemas.openxmlformats.org/officeDocument/2006/relationships/slide" Target="slides/slide161.xml"/><Relationship Id="rId188" Type="http://schemas.openxmlformats.org/officeDocument/2006/relationships/slide" Target="slides/slide182.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162" Type="http://schemas.openxmlformats.org/officeDocument/2006/relationships/slide" Target="slides/slide156.xml"/><Relationship Id="rId183" Type="http://schemas.openxmlformats.org/officeDocument/2006/relationships/slide" Target="slides/slide177.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157" Type="http://schemas.openxmlformats.org/officeDocument/2006/relationships/slide" Target="slides/slide151.xml"/><Relationship Id="rId178" Type="http://schemas.openxmlformats.org/officeDocument/2006/relationships/slide" Target="slides/slide172.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slide" Target="slides/slide146.xml"/><Relationship Id="rId173" Type="http://schemas.openxmlformats.org/officeDocument/2006/relationships/slide" Target="slides/slide167.xml"/><Relationship Id="rId194"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168" Type="http://schemas.openxmlformats.org/officeDocument/2006/relationships/slide" Target="slides/slide162.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163" Type="http://schemas.openxmlformats.org/officeDocument/2006/relationships/slide" Target="slides/slide157.xml"/><Relationship Id="rId184" Type="http://schemas.openxmlformats.org/officeDocument/2006/relationships/slide" Target="slides/slide178.xml"/><Relationship Id="rId189" Type="http://schemas.openxmlformats.org/officeDocument/2006/relationships/slide" Target="slides/slide183.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slide" Target="slides/slide152.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slide" Target="slides/slide147.xml"/><Relationship Id="rId174" Type="http://schemas.openxmlformats.org/officeDocument/2006/relationships/slide" Target="slides/slide168.xml"/><Relationship Id="rId179" Type="http://schemas.openxmlformats.org/officeDocument/2006/relationships/slide" Target="slides/slide173.xml"/><Relationship Id="rId195" Type="http://schemas.openxmlformats.org/officeDocument/2006/relationships/tableStyles" Target="tableStyles.xml"/><Relationship Id="rId190" Type="http://schemas.openxmlformats.org/officeDocument/2006/relationships/notesMaster" Target="notesMasters/notesMaster1.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slide" Target="slides/slide142.xml"/><Relationship Id="rId164" Type="http://schemas.openxmlformats.org/officeDocument/2006/relationships/slide" Target="slides/slide158.xml"/><Relationship Id="rId169" Type="http://schemas.openxmlformats.org/officeDocument/2006/relationships/slide" Target="slides/slide163.xml"/><Relationship Id="rId185" Type="http://schemas.openxmlformats.org/officeDocument/2006/relationships/slide" Target="slides/slide179.xml"/><Relationship Id="rId4" Type="http://schemas.openxmlformats.org/officeDocument/2006/relationships/slideMaster" Target="slideMasters/slideMaster4.xml"/><Relationship Id="rId9" Type="http://schemas.openxmlformats.org/officeDocument/2006/relationships/slide" Target="slides/slide3.xml"/><Relationship Id="rId180" Type="http://schemas.openxmlformats.org/officeDocument/2006/relationships/slide" Target="slides/slide174.xml"/><Relationship Id="rId26"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7047" cy="34028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629992" y="0"/>
            <a:ext cx="4307047" cy="340281"/>
          </a:xfrm>
          <a:prstGeom prst="rect">
            <a:avLst/>
          </a:prstGeom>
        </p:spPr>
        <p:txBody>
          <a:bodyPr vert="horz" lIns="91440" tIns="45720" rIns="91440" bIns="45720" rtlCol="0"/>
          <a:lstStyle>
            <a:lvl1pPr algn="r">
              <a:defRPr sz="1200"/>
            </a:lvl1pPr>
          </a:lstStyle>
          <a:p>
            <a:fld id="{DD407FC7-F1E1-45DC-9212-AF17B2C77DD7}" type="datetimeFigureOut">
              <a:rPr lang="zh-CN" altLang="en-US" smtClean="0"/>
              <a:t>2018/3/10</a:t>
            </a:fld>
            <a:endParaRPr lang="zh-CN" altLang="en-US"/>
          </a:p>
        </p:txBody>
      </p:sp>
      <p:sp>
        <p:nvSpPr>
          <p:cNvPr id="4" name="页脚占位符 3"/>
          <p:cNvSpPr>
            <a:spLocks noGrp="1"/>
          </p:cNvSpPr>
          <p:nvPr>
            <p:ph type="ftr" sz="quarter" idx="2"/>
          </p:nvPr>
        </p:nvSpPr>
        <p:spPr>
          <a:xfrm>
            <a:off x="0" y="6464151"/>
            <a:ext cx="4307047" cy="340281"/>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629992" y="6464151"/>
            <a:ext cx="4307047" cy="340281"/>
          </a:xfrm>
          <a:prstGeom prst="rect">
            <a:avLst/>
          </a:prstGeom>
        </p:spPr>
        <p:txBody>
          <a:bodyPr vert="horz" lIns="91440" tIns="45720" rIns="91440" bIns="45720" rtlCol="0" anchor="b"/>
          <a:lstStyle>
            <a:lvl1pPr algn="r">
              <a:defRPr sz="1200"/>
            </a:lvl1pPr>
          </a:lstStyle>
          <a:p>
            <a:fld id="{15EBC009-C700-444F-8960-3F8DF21A0654}" type="slidenum">
              <a:rPr lang="zh-CN" altLang="en-US" smtClean="0"/>
              <a:t>‹#›</a:t>
            </a:fld>
            <a:endParaRPr lang="zh-CN" altLang="en-US" dirty="0"/>
          </a:p>
        </p:txBody>
      </p:sp>
    </p:spTree>
    <p:extLst>
      <p:ext uri="{BB962C8B-B14F-4D97-AF65-F5344CB8AC3E}">
        <p14:creationId xmlns:p14="http://schemas.microsoft.com/office/powerpoint/2010/main" val="13600361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7047" cy="34028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629992" y="0"/>
            <a:ext cx="4307047" cy="340281"/>
          </a:xfrm>
          <a:prstGeom prst="rect">
            <a:avLst/>
          </a:prstGeom>
        </p:spPr>
        <p:txBody>
          <a:bodyPr vert="horz" lIns="91440" tIns="45720" rIns="91440" bIns="45720" rtlCol="0"/>
          <a:lstStyle>
            <a:lvl1pPr algn="r">
              <a:defRPr sz="1200"/>
            </a:lvl1pPr>
          </a:lstStyle>
          <a:p>
            <a:fld id="{0B5E2201-3138-45E6-8EF5-4DC9CBE0AD02}" type="datetimeFigureOut">
              <a:rPr lang="zh-CN" altLang="en-US" smtClean="0"/>
              <a:t>2018/3/10</a:t>
            </a:fld>
            <a:endParaRPr lang="zh-CN" altLang="en-US"/>
          </a:p>
        </p:txBody>
      </p:sp>
      <p:sp>
        <p:nvSpPr>
          <p:cNvPr id="4" name="幻灯片图像占位符 3"/>
          <p:cNvSpPr>
            <a:spLocks noGrp="1" noRot="1" noChangeAspect="1"/>
          </p:cNvSpPr>
          <p:nvPr>
            <p:ph type="sldImg" idx="2"/>
          </p:nvPr>
        </p:nvSpPr>
        <p:spPr>
          <a:xfrm>
            <a:off x="2703513" y="511175"/>
            <a:ext cx="4532312" cy="2551113"/>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993935" y="3232666"/>
            <a:ext cx="7951470" cy="3062526"/>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6464151"/>
            <a:ext cx="4307047" cy="34028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629992" y="6464151"/>
            <a:ext cx="4307047" cy="340281"/>
          </a:xfrm>
          <a:prstGeom prst="rect">
            <a:avLst/>
          </a:prstGeom>
        </p:spPr>
        <p:txBody>
          <a:bodyPr vert="horz" lIns="91440" tIns="45720" rIns="91440" bIns="45720" rtlCol="0" anchor="b"/>
          <a:lstStyle>
            <a:lvl1pPr algn="r">
              <a:defRPr sz="1200"/>
            </a:lvl1pPr>
          </a:lstStyle>
          <a:p>
            <a:fld id="{5C361574-0F8F-474B-B01F-D48D8C03A969}" type="slidenum">
              <a:rPr lang="zh-CN" altLang="en-US" smtClean="0"/>
              <a:t>‹#›</a:t>
            </a:fld>
            <a:endParaRPr lang="zh-CN" altLang="en-US"/>
          </a:p>
        </p:txBody>
      </p:sp>
    </p:spTree>
    <p:extLst>
      <p:ext uri="{BB962C8B-B14F-4D97-AF65-F5344CB8AC3E}">
        <p14:creationId xmlns:p14="http://schemas.microsoft.com/office/powerpoint/2010/main" val="3236878655"/>
      </p:ext>
    </p:extLst>
  </p:cSld>
  <p:clrMap bg1="lt1" tx1="dk1" bg2="lt2" tx2="dk2" accent1="accent1" accent2="accent2" accent3="accent3" accent4="accent4" accent5="accent5" accent6="accent6" hlink="hlink" folHlink="folHlink"/>
  <p:hf hdr="0" ftr="0" dt="0"/>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3200" algn="l" defTabSz="913765" rtl="0" eaLnBrk="1" latinLnBrk="0" hangingPunct="1">
      <a:defRPr sz="1200" kern="1200">
        <a:solidFill>
          <a:schemeClr val="tx1"/>
        </a:solidFill>
        <a:latin typeface="+mn-lt"/>
        <a:ea typeface="+mn-ea"/>
        <a:cs typeface="+mn-cs"/>
      </a:defRPr>
    </a:lvl7pPr>
    <a:lvl8pPr marL="3200400" algn="l" defTabSz="913765" rtl="0" eaLnBrk="1" latinLnBrk="0" hangingPunct="1">
      <a:defRPr sz="1200" kern="1200">
        <a:solidFill>
          <a:schemeClr val="tx1"/>
        </a:solidFill>
        <a:latin typeface="+mn-lt"/>
        <a:ea typeface="+mn-ea"/>
        <a:cs typeface="+mn-cs"/>
      </a:defRPr>
    </a:lvl8pPr>
    <a:lvl9pPr marL="3657600"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703513" y="511175"/>
            <a:ext cx="4532312" cy="2551113"/>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C361574-0F8F-474B-B01F-D48D8C03A969}" type="slidenum">
              <a:rPr lang="zh-CN" altLang="en-US" smtClean="0"/>
              <a:t>1</a:t>
            </a:fld>
            <a:endParaRPr lang="zh-CN" altLang="en-US"/>
          </a:p>
        </p:txBody>
      </p:sp>
    </p:spTree>
    <p:extLst>
      <p:ext uri="{BB962C8B-B14F-4D97-AF65-F5344CB8AC3E}">
        <p14:creationId xmlns:p14="http://schemas.microsoft.com/office/powerpoint/2010/main" val="438894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2</a:t>
            </a:fld>
            <a:endParaRPr lang="zh-CN" altLang="en-US">
              <a:solidFill>
                <a:prstClr val="black"/>
              </a:solidFill>
            </a:endParaRPr>
          </a:p>
        </p:txBody>
      </p:sp>
    </p:spTree>
    <p:extLst>
      <p:ext uri="{BB962C8B-B14F-4D97-AF65-F5344CB8AC3E}">
        <p14:creationId xmlns:p14="http://schemas.microsoft.com/office/powerpoint/2010/main" val="352497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3</a:t>
            </a:fld>
            <a:endParaRPr lang="zh-CN" altLang="en-US"/>
          </a:p>
        </p:txBody>
      </p:sp>
    </p:spTree>
    <p:extLst>
      <p:ext uri="{BB962C8B-B14F-4D97-AF65-F5344CB8AC3E}">
        <p14:creationId xmlns:p14="http://schemas.microsoft.com/office/powerpoint/2010/main" val="3972915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C361574-0F8F-474B-B01F-D48D8C03A969}" type="slidenum">
              <a:rPr lang="zh-CN" altLang="en-US" smtClean="0"/>
              <a:t>4</a:t>
            </a:fld>
            <a:endParaRPr lang="zh-CN" altLang="en-US"/>
          </a:p>
        </p:txBody>
      </p:sp>
    </p:spTree>
    <p:extLst>
      <p:ext uri="{BB962C8B-B14F-4D97-AF65-F5344CB8AC3E}">
        <p14:creationId xmlns:p14="http://schemas.microsoft.com/office/powerpoint/2010/main" val="2958825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5</a:t>
            </a:fld>
            <a:endParaRPr lang="zh-CN" altLang="en-US">
              <a:solidFill>
                <a:prstClr val="black"/>
              </a:solidFill>
            </a:endParaRPr>
          </a:p>
        </p:txBody>
      </p:sp>
    </p:spTree>
    <p:extLst>
      <p:ext uri="{BB962C8B-B14F-4D97-AF65-F5344CB8AC3E}">
        <p14:creationId xmlns:p14="http://schemas.microsoft.com/office/powerpoint/2010/main" val="4077141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6</a:t>
            </a:fld>
            <a:endParaRPr lang="zh-CN" altLang="en-US">
              <a:solidFill>
                <a:prstClr val="black"/>
              </a:solidFill>
            </a:endParaRPr>
          </a:p>
        </p:txBody>
      </p:sp>
    </p:spTree>
    <p:extLst>
      <p:ext uri="{BB962C8B-B14F-4D97-AF65-F5344CB8AC3E}">
        <p14:creationId xmlns:p14="http://schemas.microsoft.com/office/powerpoint/2010/main" val="2845593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7</a:t>
            </a:fld>
            <a:endParaRPr lang="zh-CN" altLang="en-US">
              <a:solidFill>
                <a:prstClr val="black"/>
              </a:solidFill>
            </a:endParaRPr>
          </a:p>
        </p:txBody>
      </p:sp>
    </p:spTree>
    <p:extLst>
      <p:ext uri="{BB962C8B-B14F-4D97-AF65-F5344CB8AC3E}">
        <p14:creationId xmlns:p14="http://schemas.microsoft.com/office/powerpoint/2010/main" val="603064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8</a:t>
            </a:fld>
            <a:endParaRPr lang="zh-CN" altLang="en-US">
              <a:solidFill>
                <a:prstClr val="black"/>
              </a:solidFill>
            </a:endParaRPr>
          </a:p>
        </p:txBody>
      </p:sp>
    </p:spTree>
    <p:extLst>
      <p:ext uri="{BB962C8B-B14F-4D97-AF65-F5344CB8AC3E}">
        <p14:creationId xmlns:p14="http://schemas.microsoft.com/office/powerpoint/2010/main" val="2005580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9</a:t>
            </a:fld>
            <a:endParaRPr lang="zh-CN" altLang="en-US">
              <a:solidFill>
                <a:prstClr val="black"/>
              </a:solidFill>
            </a:endParaRPr>
          </a:p>
        </p:txBody>
      </p:sp>
    </p:spTree>
    <p:extLst>
      <p:ext uri="{BB962C8B-B14F-4D97-AF65-F5344CB8AC3E}">
        <p14:creationId xmlns:p14="http://schemas.microsoft.com/office/powerpoint/2010/main" val="152674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10</a:t>
            </a:fld>
            <a:endParaRPr lang="zh-CN" altLang="en-US">
              <a:solidFill>
                <a:prstClr val="black"/>
              </a:solidFill>
            </a:endParaRPr>
          </a:p>
        </p:txBody>
      </p:sp>
    </p:spTree>
    <p:extLst>
      <p:ext uri="{BB962C8B-B14F-4D97-AF65-F5344CB8AC3E}">
        <p14:creationId xmlns:p14="http://schemas.microsoft.com/office/powerpoint/2010/main" val="30463493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11</a:t>
            </a:fld>
            <a:endParaRPr lang="zh-CN" altLang="en-US">
              <a:solidFill>
                <a:prstClr val="black"/>
              </a:solidFill>
            </a:endParaRPr>
          </a:p>
        </p:txBody>
      </p:sp>
    </p:spTree>
    <p:extLst>
      <p:ext uri="{BB962C8B-B14F-4D97-AF65-F5344CB8AC3E}">
        <p14:creationId xmlns:p14="http://schemas.microsoft.com/office/powerpoint/2010/main" val="1526993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12</a:t>
            </a:fld>
            <a:endParaRPr lang="zh-CN" altLang="en-US">
              <a:solidFill>
                <a:prstClr val="black"/>
              </a:solidFill>
            </a:endParaRPr>
          </a:p>
        </p:txBody>
      </p:sp>
    </p:spTree>
    <p:extLst>
      <p:ext uri="{BB962C8B-B14F-4D97-AF65-F5344CB8AC3E}">
        <p14:creationId xmlns:p14="http://schemas.microsoft.com/office/powerpoint/2010/main" val="1450419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13</a:t>
            </a:fld>
            <a:endParaRPr lang="zh-CN" altLang="en-US">
              <a:solidFill>
                <a:prstClr val="black"/>
              </a:solidFill>
            </a:endParaRPr>
          </a:p>
        </p:txBody>
      </p:sp>
    </p:spTree>
    <p:extLst>
      <p:ext uri="{BB962C8B-B14F-4D97-AF65-F5344CB8AC3E}">
        <p14:creationId xmlns:p14="http://schemas.microsoft.com/office/powerpoint/2010/main" val="33395782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14</a:t>
            </a:fld>
            <a:endParaRPr lang="zh-CN" altLang="en-US">
              <a:solidFill>
                <a:prstClr val="black"/>
              </a:solidFill>
            </a:endParaRPr>
          </a:p>
        </p:txBody>
      </p:sp>
    </p:spTree>
    <p:extLst>
      <p:ext uri="{BB962C8B-B14F-4D97-AF65-F5344CB8AC3E}">
        <p14:creationId xmlns:p14="http://schemas.microsoft.com/office/powerpoint/2010/main" val="1015875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15</a:t>
            </a:fld>
            <a:endParaRPr lang="zh-CN" altLang="en-US">
              <a:solidFill>
                <a:prstClr val="black"/>
              </a:solidFill>
            </a:endParaRPr>
          </a:p>
        </p:txBody>
      </p:sp>
    </p:spTree>
    <p:extLst>
      <p:ext uri="{BB962C8B-B14F-4D97-AF65-F5344CB8AC3E}">
        <p14:creationId xmlns:p14="http://schemas.microsoft.com/office/powerpoint/2010/main" val="39010910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16</a:t>
            </a:fld>
            <a:endParaRPr lang="zh-CN" altLang="en-US">
              <a:solidFill>
                <a:prstClr val="black"/>
              </a:solidFill>
            </a:endParaRPr>
          </a:p>
        </p:txBody>
      </p:sp>
    </p:spTree>
    <p:extLst>
      <p:ext uri="{BB962C8B-B14F-4D97-AF65-F5344CB8AC3E}">
        <p14:creationId xmlns:p14="http://schemas.microsoft.com/office/powerpoint/2010/main" val="730963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17</a:t>
            </a:fld>
            <a:endParaRPr lang="zh-CN" altLang="en-US">
              <a:solidFill>
                <a:prstClr val="black"/>
              </a:solidFill>
            </a:endParaRPr>
          </a:p>
        </p:txBody>
      </p:sp>
    </p:spTree>
    <p:extLst>
      <p:ext uri="{BB962C8B-B14F-4D97-AF65-F5344CB8AC3E}">
        <p14:creationId xmlns:p14="http://schemas.microsoft.com/office/powerpoint/2010/main" val="13405572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18</a:t>
            </a:fld>
            <a:endParaRPr lang="zh-CN" altLang="en-US">
              <a:solidFill>
                <a:prstClr val="black"/>
              </a:solidFill>
            </a:endParaRPr>
          </a:p>
        </p:txBody>
      </p:sp>
    </p:spTree>
    <p:extLst>
      <p:ext uri="{BB962C8B-B14F-4D97-AF65-F5344CB8AC3E}">
        <p14:creationId xmlns:p14="http://schemas.microsoft.com/office/powerpoint/2010/main" val="1539415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19</a:t>
            </a:fld>
            <a:endParaRPr lang="zh-CN" altLang="en-US">
              <a:solidFill>
                <a:prstClr val="black"/>
              </a:solidFill>
            </a:endParaRPr>
          </a:p>
        </p:txBody>
      </p:sp>
    </p:spTree>
    <p:extLst>
      <p:ext uri="{BB962C8B-B14F-4D97-AF65-F5344CB8AC3E}">
        <p14:creationId xmlns:p14="http://schemas.microsoft.com/office/powerpoint/2010/main" val="3509198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20</a:t>
            </a:fld>
            <a:endParaRPr lang="zh-CN" altLang="en-US">
              <a:solidFill>
                <a:prstClr val="black"/>
              </a:solidFill>
            </a:endParaRPr>
          </a:p>
        </p:txBody>
      </p:sp>
    </p:spTree>
    <p:extLst>
      <p:ext uri="{BB962C8B-B14F-4D97-AF65-F5344CB8AC3E}">
        <p14:creationId xmlns:p14="http://schemas.microsoft.com/office/powerpoint/2010/main" val="29376515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21</a:t>
            </a:fld>
            <a:endParaRPr lang="zh-CN" altLang="en-US">
              <a:solidFill>
                <a:prstClr val="black"/>
              </a:solidFill>
            </a:endParaRPr>
          </a:p>
        </p:txBody>
      </p:sp>
    </p:spTree>
    <p:extLst>
      <p:ext uri="{BB962C8B-B14F-4D97-AF65-F5344CB8AC3E}">
        <p14:creationId xmlns:p14="http://schemas.microsoft.com/office/powerpoint/2010/main" val="4167724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22</a:t>
            </a:fld>
            <a:endParaRPr lang="zh-CN" altLang="en-US">
              <a:solidFill>
                <a:prstClr val="black"/>
              </a:solidFill>
            </a:endParaRPr>
          </a:p>
        </p:txBody>
      </p:sp>
    </p:spTree>
    <p:extLst>
      <p:ext uri="{BB962C8B-B14F-4D97-AF65-F5344CB8AC3E}">
        <p14:creationId xmlns:p14="http://schemas.microsoft.com/office/powerpoint/2010/main" val="544056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23</a:t>
            </a:fld>
            <a:endParaRPr lang="zh-CN" altLang="en-US">
              <a:solidFill>
                <a:prstClr val="black"/>
              </a:solidFill>
            </a:endParaRPr>
          </a:p>
        </p:txBody>
      </p:sp>
    </p:spTree>
    <p:extLst>
      <p:ext uri="{BB962C8B-B14F-4D97-AF65-F5344CB8AC3E}">
        <p14:creationId xmlns:p14="http://schemas.microsoft.com/office/powerpoint/2010/main" val="3018185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24</a:t>
            </a:fld>
            <a:endParaRPr lang="zh-CN" altLang="en-US">
              <a:solidFill>
                <a:prstClr val="black"/>
              </a:solidFill>
            </a:endParaRPr>
          </a:p>
        </p:txBody>
      </p:sp>
    </p:spTree>
    <p:extLst>
      <p:ext uri="{BB962C8B-B14F-4D97-AF65-F5344CB8AC3E}">
        <p14:creationId xmlns:p14="http://schemas.microsoft.com/office/powerpoint/2010/main" val="2824152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25</a:t>
            </a:fld>
            <a:endParaRPr lang="zh-CN" altLang="en-US">
              <a:solidFill>
                <a:prstClr val="black"/>
              </a:solidFill>
            </a:endParaRPr>
          </a:p>
        </p:txBody>
      </p:sp>
    </p:spTree>
    <p:extLst>
      <p:ext uri="{BB962C8B-B14F-4D97-AF65-F5344CB8AC3E}">
        <p14:creationId xmlns:p14="http://schemas.microsoft.com/office/powerpoint/2010/main" val="23694790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26</a:t>
            </a:fld>
            <a:endParaRPr lang="zh-CN" altLang="en-US">
              <a:solidFill>
                <a:prstClr val="black"/>
              </a:solidFill>
            </a:endParaRPr>
          </a:p>
        </p:txBody>
      </p:sp>
    </p:spTree>
    <p:extLst>
      <p:ext uri="{BB962C8B-B14F-4D97-AF65-F5344CB8AC3E}">
        <p14:creationId xmlns:p14="http://schemas.microsoft.com/office/powerpoint/2010/main" val="24329354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27</a:t>
            </a:fld>
            <a:endParaRPr lang="zh-CN" altLang="en-US">
              <a:solidFill>
                <a:prstClr val="black"/>
              </a:solidFill>
            </a:endParaRPr>
          </a:p>
        </p:txBody>
      </p:sp>
    </p:spTree>
    <p:extLst>
      <p:ext uri="{BB962C8B-B14F-4D97-AF65-F5344CB8AC3E}">
        <p14:creationId xmlns:p14="http://schemas.microsoft.com/office/powerpoint/2010/main" val="30046266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28</a:t>
            </a:fld>
            <a:endParaRPr lang="zh-CN" altLang="en-US">
              <a:solidFill>
                <a:prstClr val="black"/>
              </a:solidFill>
            </a:endParaRPr>
          </a:p>
        </p:txBody>
      </p:sp>
    </p:spTree>
    <p:extLst>
      <p:ext uri="{BB962C8B-B14F-4D97-AF65-F5344CB8AC3E}">
        <p14:creationId xmlns:p14="http://schemas.microsoft.com/office/powerpoint/2010/main" val="14181820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29</a:t>
            </a:fld>
            <a:endParaRPr lang="zh-CN" altLang="en-US">
              <a:solidFill>
                <a:prstClr val="black"/>
              </a:solidFill>
            </a:endParaRPr>
          </a:p>
        </p:txBody>
      </p:sp>
    </p:spTree>
    <p:extLst>
      <p:ext uri="{BB962C8B-B14F-4D97-AF65-F5344CB8AC3E}">
        <p14:creationId xmlns:p14="http://schemas.microsoft.com/office/powerpoint/2010/main" val="21107670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30</a:t>
            </a:fld>
            <a:endParaRPr lang="zh-CN" altLang="en-US">
              <a:solidFill>
                <a:prstClr val="black"/>
              </a:solidFill>
            </a:endParaRPr>
          </a:p>
        </p:txBody>
      </p:sp>
    </p:spTree>
    <p:extLst>
      <p:ext uri="{BB962C8B-B14F-4D97-AF65-F5344CB8AC3E}">
        <p14:creationId xmlns:p14="http://schemas.microsoft.com/office/powerpoint/2010/main" val="41321921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31</a:t>
            </a:fld>
            <a:endParaRPr lang="zh-CN" altLang="en-US">
              <a:solidFill>
                <a:prstClr val="black"/>
              </a:solidFill>
            </a:endParaRPr>
          </a:p>
        </p:txBody>
      </p:sp>
    </p:spTree>
    <p:extLst>
      <p:ext uri="{BB962C8B-B14F-4D97-AF65-F5344CB8AC3E}">
        <p14:creationId xmlns:p14="http://schemas.microsoft.com/office/powerpoint/2010/main" val="24930777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32</a:t>
            </a:fld>
            <a:endParaRPr lang="zh-CN" altLang="en-US">
              <a:solidFill>
                <a:prstClr val="black"/>
              </a:solidFill>
            </a:endParaRPr>
          </a:p>
        </p:txBody>
      </p:sp>
    </p:spTree>
    <p:extLst>
      <p:ext uri="{BB962C8B-B14F-4D97-AF65-F5344CB8AC3E}">
        <p14:creationId xmlns:p14="http://schemas.microsoft.com/office/powerpoint/2010/main" val="31782132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33</a:t>
            </a:fld>
            <a:endParaRPr lang="zh-CN" altLang="en-US">
              <a:solidFill>
                <a:prstClr val="black"/>
              </a:solidFill>
            </a:endParaRPr>
          </a:p>
        </p:txBody>
      </p:sp>
    </p:spTree>
    <p:extLst>
      <p:ext uri="{BB962C8B-B14F-4D97-AF65-F5344CB8AC3E}">
        <p14:creationId xmlns:p14="http://schemas.microsoft.com/office/powerpoint/2010/main" val="27958413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34</a:t>
            </a:fld>
            <a:endParaRPr lang="zh-CN" altLang="en-US">
              <a:solidFill>
                <a:prstClr val="black"/>
              </a:solidFill>
            </a:endParaRPr>
          </a:p>
        </p:txBody>
      </p:sp>
    </p:spTree>
    <p:extLst>
      <p:ext uri="{BB962C8B-B14F-4D97-AF65-F5344CB8AC3E}">
        <p14:creationId xmlns:p14="http://schemas.microsoft.com/office/powerpoint/2010/main" val="39462797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35</a:t>
            </a:fld>
            <a:endParaRPr lang="zh-CN" altLang="en-US">
              <a:solidFill>
                <a:prstClr val="black"/>
              </a:solidFill>
            </a:endParaRPr>
          </a:p>
        </p:txBody>
      </p:sp>
    </p:spTree>
    <p:extLst>
      <p:ext uri="{BB962C8B-B14F-4D97-AF65-F5344CB8AC3E}">
        <p14:creationId xmlns:p14="http://schemas.microsoft.com/office/powerpoint/2010/main" val="35877009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36</a:t>
            </a:fld>
            <a:endParaRPr lang="zh-CN" altLang="en-US">
              <a:solidFill>
                <a:prstClr val="black"/>
              </a:solidFill>
            </a:endParaRPr>
          </a:p>
        </p:txBody>
      </p:sp>
    </p:spTree>
    <p:extLst>
      <p:ext uri="{BB962C8B-B14F-4D97-AF65-F5344CB8AC3E}">
        <p14:creationId xmlns:p14="http://schemas.microsoft.com/office/powerpoint/2010/main" val="24374754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37</a:t>
            </a:fld>
            <a:endParaRPr lang="zh-CN" altLang="en-US">
              <a:solidFill>
                <a:prstClr val="black"/>
              </a:solidFill>
            </a:endParaRPr>
          </a:p>
        </p:txBody>
      </p:sp>
    </p:spTree>
    <p:extLst>
      <p:ext uri="{BB962C8B-B14F-4D97-AF65-F5344CB8AC3E}">
        <p14:creationId xmlns:p14="http://schemas.microsoft.com/office/powerpoint/2010/main" val="16562711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38</a:t>
            </a:fld>
            <a:endParaRPr lang="zh-CN" altLang="en-US">
              <a:solidFill>
                <a:prstClr val="black"/>
              </a:solidFill>
            </a:endParaRPr>
          </a:p>
        </p:txBody>
      </p:sp>
    </p:spTree>
    <p:extLst>
      <p:ext uri="{BB962C8B-B14F-4D97-AF65-F5344CB8AC3E}">
        <p14:creationId xmlns:p14="http://schemas.microsoft.com/office/powerpoint/2010/main" val="22706267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39</a:t>
            </a:fld>
            <a:endParaRPr lang="zh-CN" altLang="en-US">
              <a:solidFill>
                <a:prstClr val="black"/>
              </a:solidFill>
            </a:endParaRPr>
          </a:p>
        </p:txBody>
      </p:sp>
    </p:spTree>
    <p:extLst>
      <p:ext uri="{BB962C8B-B14F-4D97-AF65-F5344CB8AC3E}">
        <p14:creationId xmlns:p14="http://schemas.microsoft.com/office/powerpoint/2010/main" val="33700009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40</a:t>
            </a:fld>
            <a:endParaRPr lang="zh-CN" altLang="en-US">
              <a:solidFill>
                <a:prstClr val="black"/>
              </a:solidFill>
            </a:endParaRPr>
          </a:p>
        </p:txBody>
      </p:sp>
    </p:spTree>
    <p:extLst>
      <p:ext uri="{BB962C8B-B14F-4D97-AF65-F5344CB8AC3E}">
        <p14:creationId xmlns:p14="http://schemas.microsoft.com/office/powerpoint/2010/main" val="4982413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41</a:t>
            </a:fld>
            <a:endParaRPr lang="zh-CN" altLang="en-US">
              <a:solidFill>
                <a:prstClr val="black"/>
              </a:solidFill>
            </a:endParaRPr>
          </a:p>
        </p:txBody>
      </p:sp>
    </p:spTree>
    <p:extLst>
      <p:ext uri="{BB962C8B-B14F-4D97-AF65-F5344CB8AC3E}">
        <p14:creationId xmlns:p14="http://schemas.microsoft.com/office/powerpoint/2010/main" val="20683816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42</a:t>
            </a:fld>
            <a:endParaRPr lang="zh-CN" altLang="en-US">
              <a:solidFill>
                <a:prstClr val="black"/>
              </a:solidFill>
            </a:endParaRPr>
          </a:p>
        </p:txBody>
      </p:sp>
    </p:spTree>
    <p:extLst>
      <p:ext uri="{BB962C8B-B14F-4D97-AF65-F5344CB8AC3E}">
        <p14:creationId xmlns:p14="http://schemas.microsoft.com/office/powerpoint/2010/main" val="4850265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43</a:t>
            </a:fld>
            <a:endParaRPr lang="zh-CN" altLang="en-US">
              <a:solidFill>
                <a:prstClr val="black"/>
              </a:solidFill>
            </a:endParaRPr>
          </a:p>
        </p:txBody>
      </p:sp>
    </p:spTree>
    <p:extLst>
      <p:ext uri="{BB962C8B-B14F-4D97-AF65-F5344CB8AC3E}">
        <p14:creationId xmlns:p14="http://schemas.microsoft.com/office/powerpoint/2010/main" val="31226050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44</a:t>
            </a:fld>
            <a:endParaRPr lang="zh-CN" altLang="en-US">
              <a:solidFill>
                <a:prstClr val="black"/>
              </a:solidFill>
            </a:endParaRPr>
          </a:p>
        </p:txBody>
      </p:sp>
    </p:spTree>
    <p:extLst>
      <p:ext uri="{BB962C8B-B14F-4D97-AF65-F5344CB8AC3E}">
        <p14:creationId xmlns:p14="http://schemas.microsoft.com/office/powerpoint/2010/main" val="17999507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45</a:t>
            </a:fld>
            <a:endParaRPr lang="zh-CN" altLang="en-US">
              <a:solidFill>
                <a:prstClr val="black"/>
              </a:solidFill>
            </a:endParaRPr>
          </a:p>
        </p:txBody>
      </p:sp>
    </p:spTree>
    <p:extLst>
      <p:ext uri="{BB962C8B-B14F-4D97-AF65-F5344CB8AC3E}">
        <p14:creationId xmlns:p14="http://schemas.microsoft.com/office/powerpoint/2010/main" val="1525977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46</a:t>
            </a:fld>
            <a:endParaRPr lang="zh-CN" altLang="en-US">
              <a:solidFill>
                <a:prstClr val="black"/>
              </a:solidFill>
            </a:endParaRPr>
          </a:p>
        </p:txBody>
      </p:sp>
    </p:spTree>
    <p:extLst>
      <p:ext uri="{BB962C8B-B14F-4D97-AF65-F5344CB8AC3E}">
        <p14:creationId xmlns:p14="http://schemas.microsoft.com/office/powerpoint/2010/main" val="29455634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47</a:t>
            </a:fld>
            <a:endParaRPr lang="zh-CN" altLang="en-US">
              <a:solidFill>
                <a:prstClr val="black"/>
              </a:solidFill>
            </a:endParaRPr>
          </a:p>
        </p:txBody>
      </p:sp>
    </p:spTree>
    <p:extLst>
      <p:ext uri="{BB962C8B-B14F-4D97-AF65-F5344CB8AC3E}">
        <p14:creationId xmlns:p14="http://schemas.microsoft.com/office/powerpoint/2010/main" val="14516828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48</a:t>
            </a:fld>
            <a:endParaRPr lang="zh-CN" altLang="en-US">
              <a:solidFill>
                <a:prstClr val="black"/>
              </a:solidFill>
            </a:endParaRPr>
          </a:p>
        </p:txBody>
      </p:sp>
    </p:spTree>
    <p:extLst>
      <p:ext uri="{BB962C8B-B14F-4D97-AF65-F5344CB8AC3E}">
        <p14:creationId xmlns:p14="http://schemas.microsoft.com/office/powerpoint/2010/main" val="13762358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49</a:t>
            </a:fld>
            <a:endParaRPr lang="zh-CN" altLang="en-US">
              <a:solidFill>
                <a:prstClr val="black"/>
              </a:solidFill>
            </a:endParaRPr>
          </a:p>
        </p:txBody>
      </p:sp>
    </p:spTree>
    <p:extLst>
      <p:ext uri="{BB962C8B-B14F-4D97-AF65-F5344CB8AC3E}">
        <p14:creationId xmlns:p14="http://schemas.microsoft.com/office/powerpoint/2010/main" val="436280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50</a:t>
            </a:fld>
            <a:endParaRPr lang="zh-CN" altLang="en-US">
              <a:solidFill>
                <a:prstClr val="black"/>
              </a:solidFill>
            </a:endParaRPr>
          </a:p>
        </p:txBody>
      </p:sp>
    </p:spTree>
    <p:extLst>
      <p:ext uri="{BB962C8B-B14F-4D97-AF65-F5344CB8AC3E}">
        <p14:creationId xmlns:p14="http://schemas.microsoft.com/office/powerpoint/2010/main" val="31299364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51</a:t>
            </a:fld>
            <a:endParaRPr lang="zh-CN" altLang="en-US">
              <a:solidFill>
                <a:prstClr val="black"/>
              </a:solidFill>
            </a:endParaRPr>
          </a:p>
        </p:txBody>
      </p:sp>
    </p:spTree>
    <p:extLst>
      <p:ext uri="{BB962C8B-B14F-4D97-AF65-F5344CB8AC3E}">
        <p14:creationId xmlns:p14="http://schemas.microsoft.com/office/powerpoint/2010/main" val="19382000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52</a:t>
            </a:fld>
            <a:endParaRPr lang="zh-CN" altLang="en-US">
              <a:solidFill>
                <a:prstClr val="black"/>
              </a:solidFill>
            </a:endParaRPr>
          </a:p>
        </p:txBody>
      </p:sp>
    </p:spTree>
    <p:extLst>
      <p:ext uri="{BB962C8B-B14F-4D97-AF65-F5344CB8AC3E}">
        <p14:creationId xmlns:p14="http://schemas.microsoft.com/office/powerpoint/2010/main" val="7759663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53</a:t>
            </a:fld>
            <a:endParaRPr lang="zh-CN" altLang="en-US">
              <a:solidFill>
                <a:prstClr val="black"/>
              </a:solidFill>
            </a:endParaRPr>
          </a:p>
        </p:txBody>
      </p:sp>
    </p:spTree>
    <p:extLst>
      <p:ext uri="{BB962C8B-B14F-4D97-AF65-F5344CB8AC3E}">
        <p14:creationId xmlns:p14="http://schemas.microsoft.com/office/powerpoint/2010/main" val="25613086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54</a:t>
            </a:fld>
            <a:endParaRPr lang="zh-CN" altLang="en-US">
              <a:solidFill>
                <a:prstClr val="black"/>
              </a:solidFill>
            </a:endParaRPr>
          </a:p>
        </p:txBody>
      </p:sp>
    </p:spTree>
    <p:extLst>
      <p:ext uri="{BB962C8B-B14F-4D97-AF65-F5344CB8AC3E}">
        <p14:creationId xmlns:p14="http://schemas.microsoft.com/office/powerpoint/2010/main" val="36952274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55</a:t>
            </a:fld>
            <a:endParaRPr lang="zh-CN" altLang="en-US">
              <a:solidFill>
                <a:prstClr val="black"/>
              </a:solidFill>
            </a:endParaRPr>
          </a:p>
        </p:txBody>
      </p:sp>
    </p:spTree>
    <p:extLst>
      <p:ext uri="{BB962C8B-B14F-4D97-AF65-F5344CB8AC3E}">
        <p14:creationId xmlns:p14="http://schemas.microsoft.com/office/powerpoint/2010/main" val="36243118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56</a:t>
            </a:fld>
            <a:endParaRPr lang="zh-CN" altLang="en-US">
              <a:solidFill>
                <a:prstClr val="black"/>
              </a:solidFill>
            </a:endParaRPr>
          </a:p>
        </p:txBody>
      </p:sp>
    </p:spTree>
    <p:extLst>
      <p:ext uri="{BB962C8B-B14F-4D97-AF65-F5344CB8AC3E}">
        <p14:creationId xmlns:p14="http://schemas.microsoft.com/office/powerpoint/2010/main" val="835856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57</a:t>
            </a:fld>
            <a:endParaRPr lang="zh-CN" altLang="en-US">
              <a:solidFill>
                <a:prstClr val="black"/>
              </a:solidFill>
            </a:endParaRPr>
          </a:p>
        </p:txBody>
      </p:sp>
    </p:spTree>
    <p:extLst>
      <p:ext uri="{BB962C8B-B14F-4D97-AF65-F5344CB8AC3E}">
        <p14:creationId xmlns:p14="http://schemas.microsoft.com/office/powerpoint/2010/main" val="881873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58</a:t>
            </a:fld>
            <a:endParaRPr lang="zh-CN" altLang="en-US">
              <a:solidFill>
                <a:prstClr val="black"/>
              </a:solidFill>
            </a:endParaRPr>
          </a:p>
        </p:txBody>
      </p:sp>
    </p:spTree>
    <p:extLst>
      <p:ext uri="{BB962C8B-B14F-4D97-AF65-F5344CB8AC3E}">
        <p14:creationId xmlns:p14="http://schemas.microsoft.com/office/powerpoint/2010/main" val="42744841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59</a:t>
            </a:fld>
            <a:endParaRPr lang="zh-CN" altLang="en-US">
              <a:solidFill>
                <a:prstClr val="black"/>
              </a:solidFill>
            </a:endParaRPr>
          </a:p>
        </p:txBody>
      </p:sp>
    </p:spTree>
    <p:extLst>
      <p:ext uri="{BB962C8B-B14F-4D97-AF65-F5344CB8AC3E}">
        <p14:creationId xmlns:p14="http://schemas.microsoft.com/office/powerpoint/2010/main" val="9722945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60</a:t>
            </a:fld>
            <a:endParaRPr lang="zh-CN" altLang="en-US">
              <a:solidFill>
                <a:prstClr val="black"/>
              </a:solidFill>
            </a:endParaRPr>
          </a:p>
        </p:txBody>
      </p:sp>
    </p:spTree>
    <p:extLst>
      <p:ext uri="{BB962C8B-B14F-4D97-AF65-F5344CB8AC3E}">
        <p14:creationId xmlns:p14="http://schemas.microsoft.com/office/powerpoint/2010/main" val="26980845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61</a:t>
            </a:fld>
            <a:endParaRPr lang="zh-CN" altLang="en-US">
              <a:solidFill>
                <a:prstClr val="black"/>
              </a:solidFill>
            </a:endParaRPr>
          </a:p>
        </p:txBody>
      </p:sp>
    </p:spTree>
    <p:extLst>
      <p:ext uri="{BB962C8B-B14F-4D97-AF65-F5344CB8AC3E}">
        <p14:creationId xmlns:p14="http://schemas.microsoft.com/office/powerpoint/2010/main" val="28936072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62</a:t>
            </a:fld>
            <a:endParaRPr lang="zh-CN" altLang="en-US">
              <a:solidFill>
                <a:prstClr val="black"/>
              </a:solidFill>
            </a:endParaRPr>
          </a:p>
        </p:txBody>
      </p:sp>
    </p:spTree>
    <p:extLst>
      <p:ext uri="{BB962C8B-B14F-4D97-AF65-F5344CB8AC3E}">
        <p14:creationId xmlns:p14="http://schemas.microsoft.com/office/powerpoint/2010/main" val="2923887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63</a:t>
            </a:fld>
            <a:endParaRPr lang="zh-CN" altLang="en-US">
              <a:solidFill>
                <a:prstClr val="black"/>
              </a:solidFill>
            </a:endParaRPr>
          </a:p>
        </p:txBody>
      </p:sp>
    </p:spTree>
    <p:extLst>
      <p:ext uri="{BB962C8B-B14F-4D97-AF65-F5344CB8AC3E}">
        <p14:creationId xmlns:p14="http://schemas.microsoft.com/office/powerpoint/2010/main" val="12279099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64</a:t>
            </a:fld>
            <a:endParaRPr lang="zh-CN" altLang="en-US">
              <a:solidFill>
                <a:prstClr val="black"/>
              </a:solidFill>
            </a:endParaRPr>
          </a:p>
        </p:txBody>
      </p:sp>
    </p:spTree>
    <p:extLst>
      <p:ext uri="{BB962C8B-B14F-4D97-AF65-F5344CB8AC3E}">
        <p14:creationId xmlns:p14="http://schemas.microsoft.com/office/powerpoint/2010/main" val="412648264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65</a:t>
            </a:fld>
            <a:endParaRPr lang="zh-CN" altLang="en-US">
              <a:solidFill>
                <a:prstClr val="black"/>
              </a:solidFill>
            </a:endParaRPr>
          </a:p>
        </p:txBody>
      </p:sp>
    </p:spTree>
    <p:extLst>
      <p:ext uri="{BB962C8B-B14F-4D97-AF65-F5344CB8AC3E}">
        <p14:creationId xmlns:p14="http://schemas.microsoft.com/office/powerpoint/2010/main" val="32990744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66</a:t>
            </a:fld>
            <a:endParaRPr lang="zh-CN" altLang="en-US">
              <a:solidFill>
                <a:prstClr val="black"/>
              </a:solidFill>
            </a:endParaRPr>
          </a:p>
        </p:txBody>
      </p:sp>
    </p:spTree>
    <p:extLst>
      <p:ext uri="{BB962C8B-B14F-4D97-AF65-F5344CB8AC3E}">
        <p14:creationId xmlns:p14="http://schemas.microsoft.com/office/powerpoint/2010/main" val="6183560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67</a:t>
            </a:fld>
            <a:endParaRPr lang="zh-CN" altLang="en-US">
              <a:solidFill>
                <a:prstClr val="black"/>
              </a:solidFill>
            </a:endParaRPr>
          </a:p>
        </p:txBody>
      </p:sp>
    </p:spTree>
    <p:extLst>
      <p:ext uri="{BB962C8B-B14F-4D97-AF65-F5344CB8AC3E}">
        <p14:creationId xmlns:p14="http://schemas.microsoft.com/office/powerpoint/2010/main" val="332978996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68</a:t>
            </a:fld>
            <a:endParaRPr lang="zh-CN" altLang="en-US">
              <a:solidFill>
                <a:prstClr val="black"/>
              </a:solidFill>
            </a:endParaRPr>
          </a:p>
        </p:txBody>
      </p:sp>
    </p:spTree>
    <p:extLst>
      <p:ext uri="{BB962C8B-B14F-4D97-AF65-F5344CB8AC3E}">
        <p14:creationId xmlns:p14="http://schemas.microsoft.com/office/powerpoint/2010/main" val="188429697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69</a:t>
            </a:fld>
            <a:endParaRPr lang="zh-CN" altLang="en-US">
              <a:solidFill>
                <a:prstClr val="black"/>
              </a:solidFill>
            </a:endParaRPr>
          </a:p>
        </p:txBody>
      </p:sp>
    </p:spTree>
    <p:extLst>
      <p:ext uri="{BB962C8B-B14F-4D97-AF65-F5344CB8AC3E}">
        <p14:creationId xmlns:p14="http://schemas.microsoft.com/office/powerpoint/2010/main" val="9821652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70</a:t>
            </a:fld>
            <a:endParaRPr lang="zh-CN" altLang="en-US">
              <a:solidFill>
                <a:prstClr val="black"/>
              </a:solidFill>
            </a:endParaRPr>
          </a:p>
        </p:txBody>
      </p:sp>
    </p:spTree>
    <p:extLst>
      <p:ext uri="{BB962C8B-B14F-4D97-AF65-F5344CB8AC3E}">
        <p14:creationId xmlns:p14="http://schemas.microsoft.com/office/powerpoint/2010/main" val="1914127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71</a:t>
            </a:fld>
            <a:endParaRPr lang="zh-CN" altLang="en-US">
              <a:solidFill>
                <a:prstClr val="black"/>
              </a:solidFill>
            </a:endParaRPr>
          </a:p>
        </p:txBody>
      </p:sp>
    </p:spTree>
    <p:extLst>
      <p:ext uri="{BB962C8B-B14F-4D97-AF65-F5344CB8AC3E}">
        <p14:creationId xmlns:p14="http://schemas.microsoft.com/office/powerpoint/2010/main" val="42806580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72</a:t>
            </a:fld>
            <a:endParaRPr lang="zh-CN" altLang="en-US"/>
          </a:p>
        </p:txBody>
      </p:sp>
    </p:spTree>
    <p:extLst>
      <p:ext uri="{BB962C8B-B14F-4D97-AF65-F5344CB8AC3E}">
        <p14:creationId xmlns:p14="http://schemas.microsoft.com/office/powerpoint/2010/main" val="1384634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73</a:t>
            </a:fld>
            <a:endParaRPr lang="zh-CN" altLang="en-US"/>
          </a:p>
        </p:txBody>
      </p:sp>
    </p:spTree>
    <p:extLst>
      <p:ext uri="{BB962C8B-B14F-4D97-AF65-F5344CB8AC3E}">
        <p14:creationId xmlns:p14="http://schemas.microsoft.com/office/powerpoint/2010/main" val="382675488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74</a:t>
            </a:fld>
            <a:endParaRPr lang="zh-CN" altLang="en-US"/>
          </a:p>
        </p:txBody>
      </p:sp>
    </p:spTree>
    <p:extLst>
      <p:ext uri="{BB962C8B-B14F-4D97-AF65-F5344CB8AC3E}">
        <p14:creationId xmlns:p14="http://schemas.microsoft.com/office/powerpoint/2010/main" val="319150993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75</a:t>
            </a:fld>
            <a:endParaRPr lang="zh-CN" altLang="en-US"/>
          </a:p>
        </p:txBody>
      </p:sp>
    </p:spTree>
    <p:extLst>
      <p:ext uri="{BB962C8B-B14F-4D97-AF65-F5344CB8AC3E}">
        <p14:creationId xmlns:p14="http://schemas.microsoft.com/office/powerpoint/2010/main" val="228527621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76</a:t>
            </a:fld>
            <a:endParaRPr lang="zh-CN" altLang="en-US"/>
          </a:p>
        </p:txBody>
      </p:sp>
    </p:spTree>
    <p:extLst>
      <p:ext uri="{BB962C8B-B14F-4D97-AF65-F5344CB8AC3E}">
        <p14:creationId xmlns:p14="http://schemas.microsoft.com/office/powerpoint/2010/main" val="32102947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77</a:t>
            </a:fld>
            <a:endParaRPr lang="zh-CN" altLang="en-US"/>
          </a:p>
        </p:txBody>
      </p:sp>
    </p:spTree>
    <p:extLst>
      <p:ext uri="{BB962C8B-B14F-4D97-AF65-F5344CB8AC3E}">
        <p14:creationId xmlns:p14="http://schemas.microsoft.com/office/powerpoint/2010/main" val="9411285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78</a:t>
            </a:fld>
            <a:endParaRPr lang="zh-CN" altLang="en-US"/>
          </a:p>
        </p:txBody>
      </p:sp>
    </p:spTree>
    <p:extLst>
      <p:ext uri="{BB962C8B-B14F-4D97-AF65-F5344CB8AC3E}">
        <p14:creationId xmlns:p14="http://schemas.microsoft.com/office/powerpoint/2010/main" val="265247606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79</a:t>
            </a:fld>
            <a:endParaRPr lang="zh-CN" altLang="en-US"/>
          </a:p>
        </p:txBody>
      </p:sp>
    </p:spTree>
    <p:extLst>
      <p:ext uri="{BB962C8B-B14F-4D97-AF65-F5344CB8AC3E}">
        <p14:creationId xmlns:p14="http://schemas.microsoft.com/office/powerpoint/2010/main" val="124092678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80</a:t>
            </a:fld>
            <a:endParaRPr lang="zh-CN" altLang="en-US"/>
          </a:p>
        </p:txBody>
      </p:sp>
    </p:spTree>
    <p:extLst>
      <p:ext uri="{BB962C8B-B14F-4D97-AF65-F5344CB8AC3E}">
        <p14:creationId xmlns:p14="http://schemas.microsoft.com/office/powerpoint/2010/main" val="293428689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81</a:t>
            </a:fld>
            <a:endParaRPr lang="zh-CN" altLang="en-US"/>
          </a:p>
        </p:txBody>
      </p:sp>
    </p:spTree>
    <p:extLst>
      <p:ext uri="{BB962C8B-B14F-4D97-AF65-F5344CB8AC3E}">
        <p14:creationId xmlns:p14="http://schemas.microsoft.com/office/powerpoint/2010/main" val="287178052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82</a:t>
            </a:fld>
            <a:endParaRPr lang="zh-CN" altLang="en-US"/>
          </a:p>
        </p:txBody>
      </p:sp>
    </p:spTree>
    <p:extLst>
      <p:ext uri="{BB962C8B-B14F-4D97-AF65-F5344CB8AC3E}">
        <p14:creationId xmlns:p14="http://schemas.microsoft.com/office/powerpoint/2010/main" val="180638260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83</a:t>
            </a:fld>
            <a:endParaRPr lang="zh-CN" altLang="en-US"/>
          </a:p>
        </p:txBody>
      </p:sp>
    </p:spTree>
    <p:extLst>
      <p:ext uri="{BB962C8B-B14F-4D97-AF65-F5344CB8AC3E}">
        <p14:creationId xmlns:p14="http://schemas.microsoft.com/office/powerpoint/2010/main" val="416751423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84</a:t>
            </a:fld>
            <a:endParaRPr lang="zh-CN" altLang="en-US"/>
          </a:p>
        </p:txBody>
      </p:sp>
    </p:spTree>
    <p:extLst>
      <p:ext uri="{BB962C8B-B14F-4D97-AF65-F5344CB8AC3E}">
        <p14:creationId xmlns:p14="http://schemas.microsoft.com/office/powerpoint/2010/main" val="405834473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85</a:t>
            </a:fld>
            <a:endParaRPr lang="zh-CN" altLang="en-US"/>
          </a:p>
        </p:txBody>
      </p:sp>
    </p:spTree>
    <p:extLst>
      <p:ext uri="{BB962C8B-B14F-4D97-AF65-F5344CB8AC3E}">
        <p14:creationId xmlns:p14="http://schemas.microsoft.com/office/powerpoint/2010/main" val="118158021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86</a:t>
            </a:fld>
            <a:endParaRPr lang="zh-CN" altLang="en-US"/>
          </a:p>
        </p:txBody>
      </p:sp>
    </p:spTree>
    <p:extLst>
      <p:ext uri="{BB962C8B-B14F-4D97-AF65-F5344CB8AC3E}">
        <p14:creationId xmlns:p14="http://schemas.microsoft.com/office/powerpoint/2010/main" val="124894171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87</a:t>
            </a:fld>
            <a:endParaRPr lang="zh-CN" altLang="en-US"/>
          </a:p>
        </p:txBody>
      </p:sp>
    </p:spTree>
    <p:extLst>
      <p:ext uri="{BB962C8B-B14F-4D97-AF65-F5344CB8AC3E}">
        <p14:creationId xmlns:p14="http://schemas.microsoft.com/office/powerpoint/2010/main" val="3814730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88</a:t>
            </a:fld>
            <a:endParaRPr lang="zh-CN" altLang="en-US"/>
          </a:p>
        </p:txBody>
      </p:sp>
    </p:spTree>
    <p:extLst>
      <p:ext uri="{BB962C8B-B14F-4D97-AF65-F5344CB8AC3E}">
        <p14:creationId xmlns:p14="http://schemas.microsoft.com/office/powerpoint/2010/main" val="237774815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89</a:t>
            </a:fld>
            <a:endParaRPr lang="zh-CN" altLang="en-US"/>
          </a:p>
        </p:txBody>
      </p:sp>
    </p:spTree>
    <p:extLst>
      <p:ext uri="{BB962C8B-B14F-4D97-AF65-F5344CB8AC3E}">
        <p14:creationId xmlns:p14="http://schemas.microsoft.com/office/powerpoint/2010/main" val="201142636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90</a:t>
            </a:fld>
            <a:endParaRPr lang="zh-CN" altLang="en-US"/>
          </a:p>
        </p:txBody>
      </p:sp>
    </p:spTree>
    <p:extLst>
      <p:ext uri="{BB962C8B-B14F-4D97-AF65-F5344CB8AC3E}">
        <p14:creationId xmlns:p14="http://schemas.microsoft.com/office/powerpoint/2010/main" val="103306400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91</a:t>
            </a:fld>
            <a:endParaRPr lang="zh-CN" altLang="en-US"/>
          </a:p>
        </p:txBody>
      </p:sp>
    </p:spTree>
    <p:extLst>
      <p:ext uri="{BB962C8B-B14F-4D97-AF65-F5344CB8AC3E}">
        <p14:creationId xmlns:p14="http://schemas.microsoft.com/office/powerpoint/2010/main" val="182187452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92</a:t>
            </a:fld>
            <a:endParaRPr lang="zh-CN" altLang="en-US"/>
          </a:p>
        </p:txBody>
      </p:sp>
    </p:spTree>
    <p:extLst>
      <p:ext uri="{BB962C8B-B14F-4D97-AF65-F5344CB8AC3E}">
        <p14:creationId xmlns:p14="http://schemas.microsoft.com/office/powerpoint/2010/main" val="113364179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93</a:t>
            </a:fld>
            <a:endParaRPr lang="zh-CN" altLang="en-US"/>
          </a:p>
        </p:txBody>
      </p:sp>
    </p:spTree>
    <p:extLst>
      <p:ext uri="{BB962C8B-B14F-4D97-AF65-F5344CB8AC3E}">
        <p14:creationId xmlns:p14="http://schemas.microsoft.com/office/powerpoint/2010/main" val="183745641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94</a:t>
            </a:fld>
            <a:endParaRPr lang="zh-CN" altLang="en-US"/>
          </a:p>
        </p:txBody>
      </p:sp>
    </p:spTree>
    <p:extLst>
      <p:ext uri="{BB962C8B-B14F-4D97-AF65-F5344CB8AC3E}">
        <p14:creationId xmlns:p14="http://schemas.microsoft.com/office/powerpoint/2010/main" val="205785163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95</a:t>
            </a:fld>
            <a:endParaRPr lang="zh-CN" altLang="en-US"/>
          </a:p>
        </p:txBody>
      </p:sp>
    </p:spTree>
    <p:extLst>
      <p:ext uri="{BB962C8B-B14F-4D97-AF65-F5344CB8AC3E}">
        <p14:creationId xmlns:p14="http://schemas.microsoft.com/office/powerpoint/2010/main" val="311454190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96</a:t>
            </a:fld>
            <a:endParaRPr lang="zh-CN" altLang="en-US"/>
          </a:p>
        </p:txBody>
      </p:sp>
    </p:spTree>
    <p:extLst>
      <p:ext uri="{BB962C8B-B14F-4D97-AF65-F5344CB8AC3E}">
        <p14:creationId xmlns:p14="http://schemas.microsoft.com/office/powerpoint/2010/main" val="157103406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97</a:t>
            </a:fld>
            <a:endParaRPr lang="zh-CN" altLang="en-US"/>
          </a:p>
        </p:txBody>
      </p:sp>
    </p:spTree>
    <p:extLst>
      <p:ext uri="{BB962C8B-B14F-4D97-AF65-F5344CB8AC3E}">
        <p14:creationId xmlns:p14="http://schemas.microsoft.com/office/powerpoint/2010/main" val="382673880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98</a:t>
            </a:fld>
            <a:endParaRPr lang="zh-CN" altLang="en-US"/>
          </a:p>
        </p:txBody>
      </p:sp>
    </p:spTree>
    <p:extLst>
      <p:ext uri="{BB962C8B-B14F-4D97-AF65-F5344CB8AC3E}">
        <p14:creationId xmlns:p14="http://schemas.microsoft.com/office/powerpoint/2010/main" val="358740907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99</a:t>
            </a:fld>
            <a:endParaRPr lang="zh-CN" altLang="en-US"/>
          </a:p>
        </p:txBody>
      </p:sp>
    </p:spTree>
    <p:extLst>
      <p:ext uri="{BB962C8B-B14F-4D97-AF65-F5344CB8AC3E}">
        <p14:creationId xmlns:p14="http://schemas.microsoft.com/office/powerpoint/2010/main" val="256511391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100</a:t>
            </a:fld>
            <a:endParaRPr lang="zh-CN" altLang="en-US"/>
          </a:p>
        </p:txBody>
      </p:sp>
    </p:spTree>
    <p:extLst>
      <p:ext uri="{BB962C8B-B14F-4D97-AF65-F5344CB8AC3E}">
        <p14:creationId xmlns:p14="http://schemas.microsoft.com/office/powerpoint/2010/main" val="152313728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101</a:t>
            </a:fld>
            <a:endParaRPr lang="zh-CN" altLang="en-US"/>
          </a:p>
        </p:txBody>
      </p:sp>
    </p:spTree>
    <p:extLst>
      <p:ext uri="{BB962C8B-B14F-4D97-AF65-F5344CB8AC3E}">
        <p14:creationId xmlns:p14="http://schemas.microsoft.com/office/powerpoint/2010/main" val="75103016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102</a:t>
            </a:fld>
            <a:endParaRPr lang="zh-CN" altLang="en-US"/>
          </a:p>
        </p:txBody>
      </p:sp>
    </p:spTree>
    <p:extLst>
      <p:ext uri="{BB962C8B-B14F-4D97-AF65-F5344CB8AC3E}">
        <p14:creationId xmlns:p14="http://schemas.microsoft.com/office/powerpoint/2010/main" val="151125393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103</a:t>
            </a:fld>
            <a:endParaRPr lang="zh-CN" altLang="en-US"/>
          </a:p>
        </p:txBody>
      </p:sp>
    </p:spTree>
    <p:extLst>
      <p:ext uri="{BB962C8B-B14F-4D97-AF65-F5344CB8AC3E}">
        <p14:creationId xmlns:p14="http://schemas.microsoft.com/office/powerpoint/2010/main" val="16787412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104</a:t>
            </a:fld>
            <a:endParaRPr lang="zh-CN" altLang="en-US"/>
          </a:p>
        </p:txBody>
      </p:sp>
    </p:spTree>
    <p:extLst>
      <p:ext uri="{BB962C8B-B14F-4D97-AF65-F5344CB8AC3E}">
        <p14:creationId xmlns:p14="http://schemas.microsoft.com/office/powerpoint/2010/main" val="249045804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105</a:t>
            </a:fld>
            <a:endParaRPr lang="zh-CN" altLang="en-US"/>
          </a:p>
        </p:txBody>
      </p:sp>
    </p:spTree>
    <p:extLst>
      <p:ext uri="{BB962C8B-B14F-4D97-AF65-F5344CB8AC3E}">
        <p14:creationId xmlns:p14="http://schemas.microsoft.com/office/powerpoint/2010/main" val="135262092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106</a:t>
            </a:fld>
            <a:endParaRPr lang="zh-CN" altLang="en-US"/>
          </a:p>
        </p:txBody>
      </p:sp>
    </p:spTree>
    <p:extLst>
      <p:ext uri="{BB962C8B-B14F-4D97-AF65-F5344CB8AC3E}">
        <p14:creationId xmlns:p14="http://schemas.microsoft.com/office/powerpoint/2010/main" val="186635832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107</a:t>
            </a:fld>
            <a:endParaRPr lang="zh-CN" altLang="en-US"/>
          </a:p>
        </p:txBody>
      </p:sp>
    </p:spTree>
    <p:extLst>
      <p:ext uri="{BB962C8B-B14F-4D97-AF65-F5344CB8AC3E}">
        <p14:creationId xmlns:p14="http://schemas.microsoft.com/office/powerpoint/2010/main" val="166119495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108</a:t>
            </a:fld>
            <a:endParaRPr lang="zh-CN" altLang="en-US"/>
          </a:p>
        </p:txBody>
      </p:sp>
    </p:spTree>
    <p:extLst>
      <p:ext uri="{BB962C8B-B14F-4D97-AF65-F5344CB8AC3E}">
        <p14:creationId xmlns:p14="http://schemas.microsoft.com/office/powerpoint/2010/main" val="287616709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t>109</a:t>
            </a:fld>
            <a:endParaRPr lang="zh-CN" altLang="en-US"/>
          </a:p>
        </p:txBody>
      </p:sp>
    </p:spTree>
    <p:extLst>
      <p:ext uri="{BB962C8B-B14F-4D97-AF65-F5344CB8AC3E}">
        <p14:creationId xmlns:p14="http://schemas.microsoft.com/office/powerpoint/2010/main" val="63795293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110</a:t>
            </a:fld>
            <a:endParaRPr lang="zh-CN" altLang="en-US">
              <a:solidFill>
                <a:prstClr val="black"/>
              </a:solidFill>
            </a:endParaRPr>
          </a:p>
        </p:txBody>
      </p:sp>
    </p:spTree>
    <p:extLst>
      <p:ext uri="{BB962C8B-B14F-4D97-AF65-F5344CB8AC3E}">
        <p14:creationId xmlns:p14="http://schemas.microsoft.com/office/powerpoint/2010/main" val="366427293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111</a:t>
            </a:fld>
            <a:endParaRPr lang="zh-CN" altLang="en-US">
              <a:solidFill>
                <a:prstClr val="black"/>
              </a:solidFill>
            </a:endParaRPr>
          </a:p>
        </p:txBody>
      </p:sp>
    </p:spTree>
    <p:extLst>
      <p:ext uri="{BB962C8B-B14F-4D97-AF65-F5344CB8AC3E}">
        <p14:creationId xmlns:p14="http://schemas.microsoft.com/office/powerpoint/2010/main" val="27335885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112</a:t>
            </a:fld>
            <a:endParaRPr lang="zh-CN" altLang="en-US">
              <a:solidFill>
                <a:prstClr val="black"/>
              </a:solidFill>
            </a:endParaRPr>
          </a:p>
        </p:txBody>
      </p:sp>
    </p:spTree>
    <p:extLst>
      <p:ext uri="{BB962C8B-B14F-4D97-AF65-F5344CB8AC3E}">
        <p14:creationId xmlns:p14="http://schemas.microsoft.com/office/powerpoint/2010/main" val="150290152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113</a:t>
            </a:fld>
            <a:endParaRPr lang="zh-CN" altLang="en-US">
              <a:solidFill>
                <a:prstClr val="black"/>
              </a:solidFill>
            </a:endParaRPr>
          </a:p>
        </p:txBody>
      </p:sp>
    </p:spTree>
    <p:extLst>
      <p:ext uri="{BB962C8B-B14F-4D97-AF65-F5344CB8AC3E}">
        <p14:creationId xmlns:p14="http://schemas.microsoft.com/office/powerpoint/2010/main" val="171280532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114</a:t>
            </a:fld>
            <a:endParaRPr lang="zh-CN" altLang="en-US">
              <a:solidFill>
                <a:prstClr val="black"/>
              </a:solidFill>
            </a:endParaRPr>
          </a:p>
        </p:txBody>
      </p:sp>
    </p:spTree>
    <p:extLst>
      <p:ext uri="{BB962C8B-B14F-4D97-AF65-F5344CB8AC3E}">
        <p14:creationId xmlns:p14="http://schemas.microsoft.com/office/powerpoint/2010/main" val="31699773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115</a:t>
            </a:fld>
            <a:endParaRPr lang="zh-CN" altLang="en-US">
              <a:solidFill>
                <a:prstClr val="black"/>
              </a:solidFill>
            </a:endParaRPr>
          </a:p>
        </p:txBody>
      </p:sp>
    </p:spTree>
    <p:extLst>
      <p:ext uri="{BB962C8B-B14F-4D97-AF65-F5344CB8AC3E}">
        <p14:creationId xmlns:p14="http://schemas.microsoft.com/office/powerpoint/2010/main" val="360696808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116</a:t>
            </a:fld>
            <a:endParaRPr lang="zh-CN" altLang="en-US">
              <a:solidFill>
                <a:prstClr val="black"/>
              </a:solidFill>
            </a:endParaRPr>
          </a:p>
        </p:txBody>
      </p:sp>
    </p:spTree>
    <p:extLst>
      <p:ext uri="{BB962C8B-B14F-4D97-AF65-F5344CB8AC3E}">
        <p14:creationId xmlns:p14="http://schemas.microsoft.com/office/powerpoint/2010/main" val="57553765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117</a:t>
            </a:fld>
            <a:endParaRPr lang="zh-CN" altLang="en-US">
              <a:solidFill>
                <a:prstClr val="black"/>
              </a:solidFill>
            </a:endParaRPr>
          </a:p>
        </p:txBody>
      </p:sp>
    </p:spTree>
    <p:extLst>
      <p:ext uri="{BB962C8B-B14F-4D97-AF65-F5344CB8AC3E}">
        <p14:creationId xmlns:p14="http://schemas.microsoft.com/office/powerpoint/2010/main" val="340277235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118</a:t>
            </a:fld>
            <a:endParaRPr lang="zh-CN" altLang="en-US">
              <a:solidFill>
                <a:prstClr val="black"/>
              </a:solidFill>
            </a:endParaRPr>
          </a:p>
        </p:txBody>
      </p:sp>
    </p:spTree>
    <p:extLst>
      <p:ext uri="{BB962C8B-B14F-4D97-AF65-F5344CB8AC3E}">
        <p14:creationId xmlns:p14="http://schemas.microsoft.com/office/powerpoint/2010/main" val="286300290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119</a:t>
            </a:fld>
            <a:endParaRPr lang="zh-CN" altLang="en-US">
              <a:solidFill>
                <a:prstClr val="black"/>
              </a:solidFill>
            </a:endParaRPr>
          </a:p>
        </p:txBody>
      </p:sp>
    </p:spTree>
    <p:extLst>
      <p:ext uri="{BB962C8B-B14F-4D97-AF65-F5344CB8AC3E}">
        <p14:creationId xmlns:p14="http://schemas.microsoft.com/office/powerpoint/2010/main" val="208816185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129</a:t>
            </a:fld>
            <a:endParaRPr lang="zh-CN" altLang="en-US">
              <a:solidFill>
                <a:prstClr val="black"/>
              </a:solidFill>
            </a:endParaRPr>
          </a:p>
        </p:txBody>
      </p:sp>
    </p:spTree>
    <p:extLst>
      <p:ext uri="{BB962C8B-B14F-4D97-AF65-F5344CB8AC3E}">
        <p14:creationId xmlns:p14="http://schemas.microsoft.com/office/powerpoint/2010/main" val="421649038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130</a:t>
            </a:fld>
            <a:endParaRPr lang="zh-CN" altLang="en-US">
              <a:solidFill>
                <a:prstClr val="black"/>
              </a:solidFill>
            </a:endParaRPr>
          </a:p>
        </p:txBody>
      </p:sp>
    </p:spTree>
    <p:extLst>
      <p:ext uri="{BB962C8B-B14F-4D97-AF65-F5344CB8AC3E}">
        <p14:creationId xmlns:p14="http://schemas.microsoft.com/office/powerpoint/2010/main" val="83975204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131</a:t>
            </a:fld>
            <a:endParaRPr lang="zh-CN" altLang="en-US">
              <a:solidFill>
                <a:prstClr val="black"/>
              </a:solidFill>
            </a:endParaRPr>
          </a:p>
        </p:txBody>
      </p:sp>
    </p:spTree>
    <p:extLst>
      <p:ext uri="{BB962C8B-B14F-4D97-AF65-F5344CB8AC3E}">
        <p14:creationId xmlns:p14="http://schemas.microsoft.com/office/powerpoint/2010/main" val="414953549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132</a:t>
            </a:fld>
            <a:endParaRPr lang="zh-CN" altLang="en-US">
              <a:solidFill>
                <a:prstClr val="black"/>
              </a:solidFill>
            </a:endParaRPr>
          </a:p>
        </p:txBody>
      </p:sp>
    </p:spTree>
    <p:extLst>
      <p:ext uri="{BB962C8B-B14F-4D97-AF65-F5344CB8AC3E}">
        <p14:creationId xmlns:p14="http://schemas.microsoft.com/office/powerpoint/2010/main" val="346388623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133</a:t>
            </a:fld>
            <a:endParaRPr lang="zh-CN" altLang="en-US">
              <a:solidFill>
                <a:prstClr val="black"/>
              </a:solidFill>
            </a:endParaRPr>
          </a:p>
        </p:txBody>
      </p:sp>
    </p:spTree>
    <p:extLst>
      <p:ext uri="{BB962C8B-B14F-4D97-AF65-F5344CB8AC3E}">
        <p14:creationId xmlns:p14="http://schemas.microsoft.com/office/powerpoint/2010/main" val="55397156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134</a:t>
            </a:fld>
            <a:endParaRPr lang="zh-CN" altLang="en-US">
              <a:solidFill>
                <a:prstClr val="black"/>
              </a:solidFill>
            </a:endParaRPr>
          </a:p>
        </p:txBody>
      </p:sp>
    </p:spTree>
    <p:extLst>
      <p:ext uri="{BB962C8B-B14F-4D97-AF65-F5344CB8AC3E}">
        <p14:creationId xmlns:p14="http://schemas.microsoft.com/office/powerpoint/2010/main" val="155303348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135</a:t>
            </a:fld>
            <a:endParaRPr lang="zh-CN" altLang="en-US">
              <a:solidFill>
                <a:prstClr val="black"/>
              </a:solidFill>
            </a:endParaRPr>
          </a:p>
        </p:txBody>
      </p:sp>
    </p:spTree>
    <p:extLst>
      <p:ext uri="{BB962C8B-B14F-4D97-AF65-F5344CB8AC3E}">
        <p14:creationId xmlns:p14="http://schemas.microsoft.com/office/powerpoint/2010/main" val="213523199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136</a:t>
            </a:fld>
            <a:endParaRPr lang="zh-CN" altLang="en-US">
              <a:solidFill>
                <a:prstClr val="black"/>
              </a:solidFill>
            </a:endParaRPr>
          </a:p>
        </p:txBody>
      </p:sp>
    </p:spTree>
    <p:extLst>
      <p:ext uri="{BB962C8B-B14F-4D97-AF65-F5344CB8AC3E}">
        <p14:creationId xmlns:p14="http://schemas.microsoft.com/office/powerpoint/2010/main" val="360391823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137</a:t>
            </a:fld>
            <a:endParaRPr lang="zh-CN" altLang="en-US">
              <a:solidFill>
                <a:prstClr val="black"/>
              </a:solidFill>
            </a:endParaRPr>
          </a:p>
        </p:txBody>
      </p:sp>
    </p:spTree>
    <p:extLst>
      <p:ext uri="{BB962C8B-B14F-4D97-AF65-F5344CB8AC3E}">
        <p14:creationId xmlns:p14="http://schemas.microsoft.com/office/powerpoint/2010/main" val="172504713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138</a:t>
            </a:fld>
            <a:endParaRPr lang="zh-CN" altLang="en-US">
              <a:solidFill>
                <a:prstClr val="black"/>
              </a:solidFill>
            </a:endParaRPr>
          </a:p>
        </p:txBody>
      </p:sp>
    </p:spTree>
    <p:extLst>
      <p:ext uri="{BB962C8B-B14F-4D97-AF65-F5344CB8AC3E}">
        <p14:creationId xmlns:p14="http://schemas.microsoft.com/office/powerpoint/2010/main" val="141519183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139</a:t>
            </a:fld>
            <a:endParaRPr lang="zh-CN" altLang="en-US">
              <a:solidFill>
                <a:prstClr val="black"/>
              </a:solidFill>
            </a:endParaRPr>
          </a:p>
        </p:txBody>
      </p:sp>
    </p:spTree>
    <p:extLst>
      <p:ext uri="{BB962C8B-B14F-4D97-AF65-F5344CB8AC3E}">
        <p14:creationId xmlns:p14="http://schemas.microsoft.com/office/powerpoint/2010/main" val="227132665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140</a:t>
            </a:fld>
            <a:endParaRPr lang="zh-CN" altLang="en-US">
              <a:solidFill>
                <a:prstClr val="black"/>
              </a:solidFill>
            </a:endParaRPr>
          </a:p>
        </p:txBody>
      </p:sp>
    </p:spTree>
    <p:extLst>
      <p:ext uri="{BB962C8B-B14F-4D97-AF65-F5344CB8AC3E}">
        <p14:creationId xmlns:p14="http://schemas.microsoft.com/office/powerpoint/2010/main" val="144547438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141</a:t>
            </a:fld>
            <a:endParaRPr lang="zh-CN" altLang="en-US">
              <a:solidFill>
                <a:prstClr val="black"/>
              </a:solidFill>
            </a:endParaRPr>
          </a:p>
        </p:txBody>
      </p:sp>
    </p:spTree>
    <p:extLst>
      <p:ext uri="{BB962C8B-B14F-4D97-AF65-F5344CB8AC3E}">
        <p14:creationId xmlns:p14="http://schemas.microsoft.com/office/powerpoint/2010/main" val="399993179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142</a:t>
            </a:fld>
            <a:endParaRPr lang="zh-CN" altLang="en-US">
              <a:solidFill>
                <a:prstClr val="black"/>
              </a:solidFill>
            </a:endParaRPr>
          </a:p>
        </p:txBody>
      </p:sp>
    </p:spTree>
    <p:extLst>
      <p:ext uri="{BB962C8B-B14F-4D97-AF65-F5344CB8AC3E}">
        <p14:creationId xmlns:p14="http://schemas.microsoft.com/office/powerpoint/2010/main" val="92009487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143</a:t>
            </a:fld>
            <a:endParaRPr lang="zh-CN" altLang="en-US">
              <a:solidFill>
                <a:prstClr val="black"/>
              </a:solidFill>
            </a:endParaRPr>
          </a:p>
        </p:txBody>
      </p:sp>
    </p:spTree>
    <p:extLst>
      <p:ext uri="{BB962C8B-B14F-4D97-AF65-F5344CB8AC3E}">
        <p14:creationId xmlns:p14="http://schemas.microsoft.com/office/powerpoint/2010/main" val="244511060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144</a:t>
            </a:fld>
            <a:endParaRPr lang="zh-CN" altLang="en-US">
              <a:solidFill>
                <a:prstClr val="black"/>
              </a:solidFill>
            </a:endParaRPr>
          </a:p>
        </p:txBody>
      </p:sp>
    </p:spTree>
    <p:extLst>
      <p:ext uri="{BB962C8B-B14F-4D97-AF65-F5344CB8AC3E}">
        <p14:creationId xmlns:p14="http://schemas.microsoft.com/office/powerpoint/2010/main" val="171131042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145</a:t>
            </a:fld>
            <a:endParaRPr lang="zh-CN" altLang="en-US">
              <a:solidFill>
                <a:prstClr val="black"/>
              </a:solidFill>
            </a:endParaRPr>
          </a:p>
        </p:txBody>
      </p:sp>
    </p:spTree>
    <p:extLst>
      <p:ext uri="{BB962C8B-B14F-4D97-AF65-F5344CB8AC3E}">
        <p14:creationId xmlns:p14="http://schemas.microsoft.com/office/powerpoint/2010/main" val="158093507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146</a:t>
            </a:fld>
            <a:endParaRPr lang="zh-CN" altLang="en-US">
              <a:solidFill>
                <a:prstClr val="black"/>
              </a:solidFill>
            </a:endParaRPr>
          </a:p>
        </p:txBody>
      </p:sp>
    </p:spTree>
    <p:extLst>
      <p:ext uri="{BB962C8B-B14F-4D97-AF65-F5344CB8AC3E}">
        <p14:creationId xmlns:p14="http://schemas.microsoft.com/office/powerpoint/2010/main" val="336226219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147</a:t>
            </a:fld>
            <a:endParaRPr lang="zh-CN" altLang="en-US">
              <a:solidFill>
                <a:prstClr val="black"/>
              </a:solidFill>
            </a:endParaRPr>
          </a:p>
        </p:txBody>
      </p:sp>
    </p:spTree>
    <p:extLst>
      <p:ext uri="{BB962C8B-B14F-4D97-AF65-F5344CB8AC3E}">
        <p14:creationId xmlns:p14="http://schemas.microsoft.com/office/powerpoint/2010/main" val="294592987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148</a:t>
            </a:fld>
            <a:endParaRPr lang="zh-CN" altLang="en-US">
              <a:solidFill>
                <a:prstClr val="black"/>
              </a:solidFill>
            </a:endParaRPr>
          </a:p>
        </p:txBody>
      </p:sp>
    </p:spTree>
    <p:extLst>
      <p:ext uri="{BB962C8B-B14F-4D97-AF65-F5344CB8AC3E}">
        <p14:creationId xmlns:p14="http://schemas.microsoft.com/office/powerpoint/2010/main" val="253576125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149</a:t>
            </a:fld>
            <a:endParaRPr lang="zh-CN" altLang="en-US">
              <a:solidFill>
                <a:prstClr val="black"/>
              </a:solidFill>
            </a:endParaRPr>
          </a:p>
        </p:txBody>
      </p:sp>
    </p:spTree>
    <p:extLst>
      <p:ext uri="{BB962C8B-B14F-4D97-AF65-F5344CB8AC3E}">
        <p14:creationId xmlns:p14="http://schemas.microsoft.com/office/powerpoint/2010/main" val="353403747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150</a:t>
            </a:fld>
            <a:endParaRPr lang="zh-CN" altLang="en-US">
              <a:solidFill>
                <a:prstClr val="black"/>
              </a:solidFill>
            </a:endParaRPr>
          </a:p>
        </p:txBody>
      </p:sp>
    </p:spTree>
    <p:extLst>
      <p:ext uri="{BB962C8B-B14F-4D97-AF65-F5344CB8AC3E}">
        <p14:creationId xmlns:p14="http://schemas.microsoft.com/office/powerpoint/2010/main" val="9941106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151</a:t>
            </a:fld>
            <a:endParaRPr lang="zh-CN" altLang="en-US">
              <a:solidFill>
                <a:prstClr val="black"/>
              </a:solidFill>
            </a:endParaRPr>
          </a:p>
        </p:txBody>
      </p:sp>
    </p:spTree>
    <p:extLst>
      <p:ext uri="{BB962C8B-B14F-4D97-AF65-F5344CB8AC3E}">
        <p14:creationId xmlns:p14="http://schemas.microsoft.com/office/powerpoint/2010/main" val="290528691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152</a:t>
            </a:fld>
            <a:endParaRPr lang="zh-CN" altLang="en-US">
              <a:solidFill>
                <a:prstClr val="black"/>
              </a:solidFill>
            </a:endParaRPr>
          </a:p>
        </p:txBody>
      </p:sp>
    </p:spTree>
    <p:extLst>
      <p:ext uri="{BB962C8B-B14F-4D97-AF65-F5344CB8AC3E}">
        <p14:creationId xmlns:p14="http://schemas.microsoft.com/office/powerpoint/2010/main" val="53410504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153</a:t>
            </a:fld>
            <a:endParaRPr lang="zh-CN" altLang="en-US">
              <a:solidFill>
                <a:prstClr val="black"/>
              </a:solidFill>
            </a:endParaRPr>
          </a:p>
        </p:txBody>
      </p:sp>
    </p:spTree>
    <p:extLst>
      <p:ext uri="{BB962C8B-B14F-4D97-AF65-F5344CB8AC3E}">
        <p14:creationId xmlns:p14="http://schemas.microsoft.com/office/powerpoint/2010/main" val="139673533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154</a:t>
            </a:fld>
            <a:endParaRPr lang="zh-CN" altLang="en-US">
              <a:solidFill>
                <a:prstClr val="black"/>
              </a:solidFill>
            </a:endParaRPr>
          </a:p>
        </p:txBody>
      </p:sp>
    </p:spTree>
    <p:extLst>
      <p:ext uri="{BB962C8B-B14F-4D97-AF65-F5344CB8AC3E}">
        <p14:creationId xmlns:p14="http://schemas.microsoft.com/office/powerpoint/2010/main" val="108955981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155</a:t>
            </a:fld>
            <a:endParaRPr lang="zh-CN" altLang="en-US">
              <a:solidFill>
                <a:prstClr val="black"/>
              </a:solidFill>
            </a:endParaRPr>
          </a:p>
        </p:txBody>
      </p:sp>
    </p:spTree>
    <p:extLst>
      <p:ext uri="{BB962C8B-B14F-4D97-AF65-F5344CB8AC3E}">
        <p14:creationId xmlns:p14="http://schemas.microsoft.com/office/powerpoint/2010/main" val="3834649846"/>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156</a:t>
            </a:fld>
            <a:endParaRPr lang="zh-CN" altLang="en-US">
              <a:solidFill>
                <a:prstClr val="black"/>
              </a:solidFill>
            </a:endParaRPr>
          </a:p>
        </p:txBody>
      </p:sp>
    </p:spTree>
    <p:extLst>
      <p:ext uri="{BB962C8B-B14F-4D97-AF65-F5344CB8AC3E}">
        <p14:creationId xmlns:p14="http://schemas.microsoft.com/office/powerpoint/2010/main" val="4174111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157</a:t>
            </a:fld>
            <a:endParaRPr lang="zh-CN" altLang="en-US">
              <a:solidFill>
                <a:prstClr val="black"/>
              </a:solidFill>
            </a:endParaRPr>
          </a:p>
        </p:txBody>
      </p:sp>
    </p:spTree>
    <p:extLst>
      <p:ext uri="{BB962C8B-B14F-4D97-AF65-F5344CB8AC3E}">
        <p14:creationId xmlns:p14="http://schemas.microsoft.com/office/powerpoint/2010/main" val="293520327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158</a:t>
            </a:fld>
            <a:endParaRPr lang="zh-CN" altLang="en-US">
              <a:solidFill>
                <a:prstClr val="black"/>
              </a:solidFill>
            </a:endParaRPr>
          </a:p>
        </p:txBody>
      </p:sp>
    </p:spTree>
    <p:extLst>
      <p:ext uri="{BB962C8B-B14F-4D97-AF65-F5344CB8AC3E}">
        <p14:creationId xmlns:p14="http://schemas.microsoft.com/office/powerpoint/2010/main" val="361614218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159</a:t>
            </a:fld>
            <a:endParaRPr lang="zh-CN" altLang="en-US">
              <a:solidFill>
                <a:prstClr val="black"/>
              </a:solidFill>
            </a:endParaRPr>
          </a:p>
        </p:txBody>
      </p:sp>
    </p:spTree>
    <p:extLst>
      <p:ext uri="{BB962C8B-B14F-4D97-AF65-F5344CB8AC3E}">
        <p14:creationId xmlns:p14="http://schemas.microsoft.com/office/powerpoint/2010/main" val="390354154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160</a:t>
            </a:fld>
            <a:endParaRPr lang="zh-CN" altLang="en-US">
              <a:solidFill>
                <a:prstClr val="black"/>
              </a:solidFill>
            </a:endParaRPr>
          </a:p>
        </p:txBody>
      </p:sp>
    </p:spTree>
    <p:extLst>
      <p:ext uri="{BB962C8B-B14F-4D97-AF65-F5344CB8AC3E}">
        <p14:creationId xmlns:p14="http://schemas.microsoft.com/office/powerpoint/2010/main" val="10366944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161</a:t>
            </a:fld>
            <a:endParaRPr lang="zh-CN" altLang="en-US">
              <a:solidFill>
                <a:prstClr val="black"/>
              </a:solidFill>
            </a:endParaRPr>
          </a:p>
        </p:txBody>
      </p:sp>
    </p:spTree>
    <p:extLst>
      <p:ext uri="{BB962C8B-B14F-4D97-AF65-F5344CB8AC3E}">
        <p14:creationId xmlns:p14="http://schemas.microsoft.com/office/powerpoint/2010/main" val="2994682449"/>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162</a:t>
            </a:fld>
            <a:endParaRPr lang="zh-CN" altLang="en-US">
              <a:solidFill>
                <a:prstClr val="black"/>
              </a:solidFill>
            </a:endParaRPr>
          </a:p>
        </p:txBody>
      </p:sp>
    </p:spTree>
    <p:extLst>
      <p:ext uri="{BB962C8B-B14F-4D97-AF65-F5344CB8AC3E}">
        <p14:creationId xmlns:p14="http://schemas.microsoft.com/office/powerpoint/2010/main" val="211111600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163</a:t>
            </a:fld>
            <a:endParaRPr lang="zh-CN" altLang="en-US">
              <a:solidFill>
                <a:prstClr val="black"/>
              </a:solidFill>
            </a:endParaRPr>
          </a:p>
        </p:txBody>
      </p:sp>
    </p:spTree>
    <p:extLst>
      <p:ext uri="{BB962C8B-B14F-4D97-AF65-F5344CB8AC3E}">
        <p14:creationId xmlns:p14="http://schemas.microsoft.com/office/powerpoint/2010/main" val="301334552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164</a:t>
            </a:fld>
            <a:endParaRPr lang="zh-CN" altLang="en-US">
              <a:solidFill>
                <a:prstClr val="black"/>
              </a:solidFill>
            </a:endParaRPr>
          </a:p>
        </p:txBody>
      </p:sp>
    </p:spTree>
    <p:extLst>
      <p:ext uri="{BB962C8B-B14F-4D97-AF65-F5344CB8AC3E}">
        <p14:creationId xmlns:p14="http://schemas.microsoft.com/office/powerpoint/2010/main" val="3563938536"/>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165</a:t>
            </a:fld>
            <a:endParaRPr lang="zh-CN" altLang="en-US">
              <a:solidFill>
                <a:prstClr val="black"/>
              </a:solidFill>
            </a:endParaRPr>
          </a:p>
        </p:txBody>
      </p:sp>
    </p:spTree>
    <p:extLst>
      <p:ext uri="{BB962C8B-B14F-4D97-AF65-F5344CB8AC3E}">
        <p14:creationId xmlns:p14="http://schemas.microsoft.com/office/powerpoint/2010/main" val="370290031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166</a:t>
            </a:fld>
            <a:endParaRPr lang="zh-CN" altLang="en-US">
              <a:solidFill>
                <a:prstClr val="black"/>
              </a:solidFill>
            </a:endParaRPr>
          </a:p>
        </p:txBody>
      </p:sp>
    </p:spTree>
    <p:extLst>
      <p:ext uri="{BB962C8B-B14F-4D97-AF65-F5344CB8AC3E}">
        <p14:creationId xmlns:p14="http://schemas.microsoft.com/office/powerpoint/2010/main" val="426474784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167</a:t>
            </a:fld>
            <a:endParaRPr lang="zh-CN" altLang="en-US">
              <a:solidFill>
                <a:prstClr val="black"/>
              </a:solidFill>
            </a:endParaRPr>
          </a:p>
        </p:txBody>
      </p:sp>
    </p:spTree>
    <p:extLst>
      <p:ext uri="{BB962C8B-B14F-4D97-AF65-F5344CB8AC3E}">
        <p14:creationId xmlns:p14="http://schemas.microsoft.com/office/powerpoint/2010/main" val="106646536"/>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168</a:t>
            </a:fld>
            <a:endParaRPr lang="zh-CN" altLang="en-US">
              <a:solidFill>
                <a:prstClr val="black"/>
              </a:solidFill>
            </a:endParaRPr>
          </a:p>
        </p:txBody>
      </p:sp>
    </p:spTree>
    <p:extLst>
      <p:ext uri="{BB962C8B-B14F-4D97-AF65-F5344CB8AC3E}">
        <p14:creationId xmlns:p14="http://schemas.microsoft.com/office/powerpoint/2010/main" val="242657231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169</a:t>
            </a:fld>
            <a:endParaRPr lang="zh-CN" altLang="en-US">
              <a:solidFill>
                <a:prstClr val="black"/>
              </a:solidFill>
            </a:endParaRPr>
          </a:p>
        </p:txBody>
      </p:sp>
    </p:spTree>
    <p:extLst>
      <p:ext uri="{BB962C8B-B14F-4D97-AF65-F5344CB8AC3E}">
        <p14:creationId xmlns:p14="http://schemas.microsoft.com/office/powerpoint/2010/main" val="123194244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170</a:t>
            </a:fld>
            <a:endParaRPr lang="zh-CN" altLang="en-US">
              <a:solidFill>
                <a:prstClr val="black"/>
              </a:solidFill>
            </a:endParaRPr>
          </a:p>
        </p:txBody>
      </p:sp>
    </p:spTree>
    <p:extLst>
      <p:ext uri="{BB962C8B-B14F-4D97-AF65-F5344CB8AC3E}">
        <p14:creationId xmlns:p14="http://schemas.microsoft.com/office/powerpoint/2010/main" val="2852545306"/>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171</a:t>
            </a:fld>
            <a:endParaRPr lang="zh-CN" altLang="en-US">
              <a:solidFill>
                <a:prstClr val="black"/>
              </a:solidFill>
            </a:endParaRPr>
          </a:p>
        </p:txBody>
      </p:sp>
    </p:spTree>
    <p:extLst>
      <p:ext uri="{BB962C8B-B14F-4D97-AF65-F5344CB8AC3E}">
        <p14:creationId xmlns:p14="http://schemas.microsoft.com/office/powerpoint/2010/main" val="1142392727"/>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172</a:t>
            </a:fld>
            <a:endParaRPr lang="zh-CN" altLang="en-US">
              <a:solidFill>
                <a:prstClr val="black"/>
              </a:solidFill>
            </a:endParaRPr>
          </a:p>
        </p:txBody>
      </p:sp>
    </p:spTree>
    <p:extLst>
      <p:ext uri="{BB962C8B-B14F-4D97-AF65-F5344CB8AC3E}">
        <p14:creationId xmlns:p14="http://schemas.microsoft.com/office/powerpoint/2010/main" val="4173748175"/>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173</a:t>
            </a:fld>
            <a:endParaRPr lang="zh-CN" altLang="en-US">
              <a:solidFill>
                <a:prstClr val="black"/>
              </a:solidFill>
            </a:endParaRPr>
          </a:p>
        </p:txBody>
      </p:sp>
    </p:spTree>
    <p:extLst>
      <p:ext uri="{BB962C8B-B14F-4D97-AF65-F5344CB8AC3E}">
        <p14:creationId xmlns:p14="http://schemas.microsoft.com/office/powerpoint/2010/main" val="7433331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174</a:t>
            </a:fld>
            <a:endParaRPr lang="zh-CN" altLang="en-US">
              <a:solidFill>
                <a:prstClr val="black"/>
              </a:solidFill>
            </a:endParaRPr>
          </a:p>
        </p:txBody>
      </p:sp>
    </p:spTree>
    <p:extLst>
      <p:ext uri="{BB962C8B-B14F-4D97-AF65-F5344CB8AC3E}">
        <p14:creationId xmlns:p14="http://schemas.microsoft.com/office/powerpoint/2010/main" val="773436372"/>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175</a:t>
            </a:fld>
            <a:endParaRPr lang="zh-CN" altLang="en-US">
              <a:solidFill>
                <a:prstClr val="black"/>
              </a:solidFill>
            </a:endParaRPr>
          </a:p>
        </p:txBody>
      </p:sp>
    </p:spTree>
    <p:extLst>
      <p:ext uri="{BB962C8B-B14F-4D97-AF65-F5344CB8AC3E}">
        <p14:creationId xmlns:p14="http://schemas.microsoft.com/office/powerpoint/2010/main" val="1945793219"/>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176</a:t>
            </a:fld>
            <a:endParaRPr lang="zh-CN" altLang="en-US">
              <a:solidFill>
                <a:prstClr val="black"/>
              </a:solidFill>
            </a:endParaRPr>
          </a:p>
        </p:txBody>
      </p:sp>
    </p:spTree>
    <p:extLst>
      <p:ext uri="{BB962C8B-B14F-4D97-AF65-F5344CB8AC3E}">
        <p14:creationId xmlns:p14="http://schemas.microsoft.com/office/powerpoint/2010/main" val="2692577358"/>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177</a:t>
            </a:fld>
            <a:endParaRPr lang="zh-CN" altLang="en-US">
              <a:solidFill>
                <a:prstClr val="black"/>
              </a:solidFill>
            </a:endParaRPr>
          </a:p>
        </p:txBody>
      </p:sp>
    </p:spTree>
    <p:extLst>
      <p:ext uri="{BB962C8B-B14F-4D97-AF65-F5344CB8AC3E}">
        <p14:creationId xmlns:p14="http://schemas.microsoft.com/office/powerpoint/2010/main" val="244400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178</a:t>
            </a:fld>
            <a:endParaRPr lang="zh-CN" altLang="en-US">
              <a:solidFill>
                <a:prstClr val="black"/>
              </a:solidFill>
            </a:endParaRPr>
          </a:p>
        </p:txBody>
      </p:sp>
    </p:spTree>
    <p:extLst>
      <p:ext uri="{BB962C8B-B14F-4D97-AF65-F5344CB8AC3E}">
        <p14:creationId xmlns:p14="http://schemas.microsoft.com/office/powerpoint/2010/main" val="1584323352"/>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179</a:t>
            </a:fld>
            <a:endParaRPr lang="zh-CN" altLang="en-US">
              <a:solidFill>
                <a:prstClr val="black"/>
              </a:solidFill>
            </a:endParaRPr>
          </a:p>
        </p:txBody>
      </p:sp>
    </p:spTree>
    <p:extLst>
      <p:ext uri="{BB962C8B-B14F-4D97-AF65-F5344CB8AC3E}">
        <p14:creationId xmlns:p14="http://schemas.microsoft.com/office/powerpoint/2010/main" val="1098681597"/>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180</a:t>
            </a:fld>
            <a:endParaRPr lang="zh-CN" altLang="en-US">
              <a:solidFill>
                <a:prstClr val="black"/>
              </a:solidFill>
            </a:endParaRPr>
          </a:p>
        </p:txBody>
      </p:sp>
    </p:spTree>
    <p:extLst>
      <p:ext uri="{BB962C8B-B14F-4D97-AF65-F5344CB8AC3E}">
        <p14:creationId xmlns:p14="http://schemas.microsoft.com/office/powerpoint/2010/main" val="3177164332"/>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181</a:t>
            </a:fld>
            <a:endParaRPr lang="zh-CN" altLang="en-US">
              <a:solidFill>
                <a:prstClr val="black"/>
              </a:solidFill>
            </a:endParaRPr>
          </a:p>
        </p:txBody>
      </p:sp>
    </p:spTree>
    <p:extLst>
      <p:ext uri="{BB962C8B-B14F-4D97-AF65-F5344CB8AC3E}">
        <p14:creationId xmlns:p14="http://schemas.microsoft.com/office/powerpoint/2010/main" val="3357337709"/>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61574-0F8F-474B-B01F-D48D8C03A969}" type="slidenum">
              <a:rPr lang="zh-CN" altLang="en-US" smtClean="0">
                <a:solidFill>
                  <a:prstClr val="black"/>
                </a:solidFill>
              </a:rPr>
              <a:t>182</a:t>
            </a:fld>
            <a:endParaRPr lang="zh-CN" altLang="en-US">
              <a:solidFill>
                <a:prstClr val="black"/>
              </a:solidFill>
            </a:endParaRPr>
          </a:p>
        </p:txBody>
      </p:sp>
    </p:spTree>
    <p:extLst>
      <p:ext uri="{BB962C8B-B14F-4D97-AF65-F5344CB8AC3E}">
        <p14:creationId xmlns:p14="http://schemas.microsoft.com/office/powerpoint/2010/main" val="4059116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342" y="2130936"/>
            <a:ext cx="10361851" cy="1470364"/>
          </a:xfrm>
        </p:spPr>
        <p:txBody>
          <a:bodyPr/>
          <a:lstStyle/>
          <a:p>
            <a:r>
              <a:rPr lang="zh-CN" altLang="en-US"/>
              <a:t>单击此处编辑母版标题样式</a:t>
            </a:r>
          </a:p>
        </p:txBody>
      </p:sp>
      <p:sp>
        <p:nvSpPr>
          <p:cNvPr id="3" name="副标题 2"/>
          <p:cNvSpPr>
            <a:spLocks noGrp="1"/>
          </p:cNvSpPr>
          <p:nvPr>
            <p:ph type="subTitle" idx="1"/>
          </p:nvPr>
        </p:nvSpPr>
        <p:spPr>
          <a:xfrm>
            <a:off x="1828623" y="3887100"/>
            <a:ext cx="8533289" cy="1753006"/>
          </a:xfrm>
        </p:spPr>
        <p:txBody>
          <a:bodyPr/>
          <a:lstStyle>
            <a:lvl1pPr marL="0" indent="0" algn="ctr">
              <a:buNone/>
              <a:defRPr>
                <a:solidFill>
                  <a:schemeClr val="tx1">
                    <a:tint val="75000"/>
                  </a:schemeClr>
                </a:solidFill>
              </a:defRPr>
            </a:lvl1pPr>
            <a:lvl2pPr marL="544195" indent="0" algn="ctr">
              <a:buNone/>
              <a:defRPr>
                <a:solidFill>
                  <a:schemeClr val="tx1">
                    <a:tint val="75000"/>
                  </a:schemeClr>
                </a:solidFill>
              </a:defRPr>
            </a:lvl2pPr>
            <a:lvl3pPr marL="1088390" indent="0" algn="ctr">
              <a:buNone/>
              <a:defRPr>
                <a:solidFill>
                  <a:schemeClr val="tx1">
                    <a:tint val="75000"/>
                  </a:schemeClr>
                </a:solidFill>
              </a:defRPr>
            </a:lvl3pPr>
            <a:lvl4pPr marL="1632585" indent="0" algn="ctr">
              <a:buNone/>
              <a:defRPr>
                <a:solidFill>
                  <a:schemeClr val="tx1">
                    <a:tint val="75000"/>
                  </a:schemeClr>
                </a:solidFill>
              </a:defRPr>
            </a:lvl4pPr>
            <a:lvl5pPr marL="2176780" indent="0" algn="ctr">
              <a:buNone/>
              <a:defRPr>
                <a:solidFill>
                  <a:schemeClr val="tx1">
                    <a:tint val="75000"/>
                  </a:schemeClr>
                </a:solidFill>
              </a:defRPr>
            </a:lvl5pPr>
            <a:lvl6pPr marL="2720975" indent="0" algn="ctr">
              <a:buNone/>
              <a:defRPr>
                <a:solidFill>
                  <a:schemeClr val="tx1">
                    <a:tint val="75000"/>
                  </a:schemeClr>
                </a:solidFill>
              </a:defRPr>
            </a:lvl6pPr>
            <a:lvl7pPr marL="3265170" indent="0" algn="ctr">
              <a:buNone/>
              <a:defRPr>
                <a:solidFill>
                  <a:schemeClr val="tx1">
                    <a:tint val="75000"/>
                  </a:schemeClr>
                </a:solidFill>
              </a:defRPr>
            </a:lvl7pPr>
            <a:lvl8pPr marL="3809365" indent="0" algn="ctr">
              <a:buNone/>
              <a:defRPr>
                <a:solidFill>
                  <a:schemeClr val="tx1">
                    <a:tint val="75000"/>
                  </a:schemeClr>
                </a:solidFill>
              </a:defRPr>
            </a:lvl8pPr>
            <a:lvl9pPr marL="4354195"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21" y="4407920"/>
            <a:ext cx="10361851" cy="1362390"/>
          </a:xfrm>
        </p:spPr>
        <p:txBody>
          <a:bodyPr anchor="t"/>
          <a:lstStyle>
            <a:lvl1pPr algn="l">
              <a:defRPr sz="4800" b="1" cap="all"/>
            </a:lvl1pPr>
          </a:lstStyle>
          <a:p>
            <a:r>
              <a:rPr lang="zh-CN" altLang="en-US"/>
              <a:t>单击此处编辑母版标题样式</a:t>
            </a:r>
          </a:p>
        </p:txBody>
      </p:sp>
      <p:sp>
        <p:nvSpPr>
          <p:cNvPr id="3" name="文本占位符 2"/>
          <p:cNvSpPr>
            <a:spLocks noGrp="1"/>
          </p:cNvSpPr>
          <p:nvPr>
            <p:ph type="body" idx="1"/>
          </p:nvPr>
        </p:nvSpPr>
        <p:spPr>
          <a:xfrm>
            <a:off x="963021" y="2907447"/>
            <a:ext cx="10361851" cy="1500534"/>
          </a:xfrm>
        </p:spPr>
        <p:txBody>
          <a:bodyPr anchor="b"/>
          <a:lstStyle>
            <a:lvl1pPr marL="0" indent="0">
              <a:buNone/>
              <a:defRPr sz="2400">
                <a:solidFill>
                  <a:schemeClr val="tx1">
                    <a:tint val="75000"/>
                  </a:schemeClr>
                </a:solidFill>
              </a:defRPr>
            </a:lvl1pPr>
            <a:lvl2pPr marL="544195" indent="0">
              <a:buNone/>
              <a:defRPr sz="2100">
                <a:solidFill>
                  <a:schemeClr val="tx1">
                    <a:tint val="75000"/>
                  </a:schemeClr>
                </a:solidFill>
              </a:defRPr>
            </a:lvl2pPr>
            <a:lvl3pPr marL="1088390" indent="0">
              <a:buNone/>
              <a:defRPr sz="1900">
                <a:solidFill>
                  <a:schemeClr val="tx1">
                    <a:tint val="75000"/>
                  </a:schemeClr>
                </a:solidFill>
              </a:defRPr>
            </a:lvl3pPr>
            <a:lvl4pPr marL="1632585" indent="0">
              <a:buNone/>
              <a:defRPr sz="1700">
                <a:solidFill>
                  <a:schemeClr val="tx1">
                    <a:tint val="75000"/>
                  </a:schemeClr>
                </a:solidFill>
              </a:defRPr>
            </a:lvl4pPr>
            <a:lvl5pPr marL="2176780" indent="0">
              <a:buNone/>
              <a:defRPr sz="1700">
                <a:solidFill>
                  <a:schemeClr val="tx1">
                    <a:tint val="75000"/>
                  </a:schemeClr>
                </a:solidFill>
              </a:defRPr>
            </a:lvl5pPr>
            <a:lvl6pPr marL="2720975" indent="0">
              <a:buNone/>
              <a:defRPr sz="1700">
                <a:solidFill>
                  <a:schemeClr val="tx1">
                    <a:tint val="75000"/>
                  </a:schemeClr>
                </a:solidFill>
              </a:defRPr>
            </a:lvl6pPr>
            <a:lvl7pPr marL="3265170" indent="0">
              <a:buNone/>
              <a:defRPr sz="1700">
                <a:solidFill>
                  <a:schemeClr val="tx1">
                    <a:tint val="75000"/>
                  </a:schemeClr>
                </a:solidFill>
              </a:defRPr>
            </a:lvl7pPr>
            <a:lvl8pPr marL="3809365" indent="0">
              <a:buNone/>
              <a:defRPr sz="1700">
                <a:solidFill>
                  <a:schemeClr val="tx1">
                    <a:tint val="75000"/>
                  </a:schemeClr>
                </a:solidFill>
              </a:defRPr>
            </a:lvl8pPr>
            <a:lvl9pPr marL="4354195" indent="0">
              <a:buNone/>
              <a:defRPr sz="17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583" y="1600633"/>
            <a:ext cx="5384099" cy="4527011"/>
          </a:xfrm>
        </p:spPr>
        <p:txBody>
          <a:bodyPr/>
          <a:lstStyle>
            <a:lvl1pPr>
              <a:defRPr sz="33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6793" y="1600633"/>
            <a:ext cx="5384099" cy="4527011"/>
          </a:xfrm>
        </p:spPr>
        <p:txBody>
          <a:bodyPr/>
          <a:lstStyle>
            <a:lvl1pPr>
              <a:defRPr sz="33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21" y="1535515"/>
            <a:ext cx="5386216" cy="639909"/>
          </a:xfrm>
        </p:spPr>
        <p:txBody>
          <a:bodyPr anchor="b"/>
          <a:lstStyle>
            <a:lvl1pPr marL="0" indent="0">
              <a:buNone/>
              <a:defRPr sz="2900" b="1"/>
            </a:lvl1pPr>
            <a:lvl2pPr marL="544195" indent="0">
              <a:buNone/>
              <a:defRPr sz="2400" b="1"/>
            </a:lvl2pPr>
            <a:lvl3pPr marL="1088390" indent="0">
              <a:buNone/>
              <a:defRPr sz="2100" b="1"/>
            </a:lvl3pPr>
            <a:lvl4pPr marL="1632585" indent="0">
              <a:buNone/>
              <a:defRPr sz="1900" b="1"/>
            </a:lvl4pPr>
            <a:lvl5pPr marL="2176780" indent="0">
              <a:buNone/>
              <a:defRPr sz="1900" b="1"/>
            </a:lvl5pPr>
            <a:lvl6pPr marL="2720975" indent="0">
              <a:buNone/>
              <a:defRPr sz="1900" b="1"/>
            </a:lvl6pPr>
            <a:lvl7pPr marL="3265170" indent="0">
              <a:buNone/>
              <a:defRPr sz="1900" b="1"/>
            </a:lvl7pPr>
            <a:lvl8pPr marL="3809365" indent="0">
              <a:buNone/>
              <a:defRPr sz="1900" b="1"/>
            </a:lvl8pPr>
            <a:lvl9pPr marL="4354195" indent="0">
              <a:buNone/>
              <a:defRPr sz="1900" b="1"/>
            </a:lvl9pPr>
          </a:lstStyle>
          <a:p>
            <a:pPr lvl="0"/>
            <a:r>
              <a:rPr lang="zh-CN" altLang="en-US"/>
              <a:t>单击此处编辑母版文本样式</a:t>
            </a:r>
          </a:p>
        </p:txBody>
      </p:sp>
      <p:sp>
        <p:nvSpPr>
          <p:cNvPr id="4" name="内容占位符 3"/>
          <p:cNvSpPr>
            <a:spLocks noGrp="1"/>
          </p:cNvSpPr>
          <p:nvPr>
            <p:ph sz="half" idx="2"/>
          </p:nvPr>
        </p:nvSpPr>
        <p:spPr>
          <a:xfrm>
            <a:off x="609521" y="2175441"/>
            <a:ext cx="5386216" cy="3952203"/>
          </a:xfrm>
        </p:spPr>
        <p:txBody>
          <a:bodyPr/>
          <a:lstStyle>
            <a:lvl1pPr>
              <a:defRPr sz="29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561" y="1535515"/>
            <a:ext cx="5388332" cy="639909"/>
          </a:xfrm>
        </p:spPr>
        <p:txBody>
          <a:bodyPr anchor="b"/>
          <a:lstStyle>
            <a:lvl1pPr marL="0" indent="0">
              <a:buNone/>
              <a:defRPr sz="2900" b="1"/>
            </a:lvl1pPr>
            <a:lvl2pPr marL="544195" indent="0">
              <a:buNone/>
              <a:defRPr sz="2400" b="1"/>
            </a:lvl2pPr>
            <a:lvl3pPr marL="1088390" indent="0">
              <a:buNone/>
              <a:defRPr sz="2100" b="1"/>
            </a:lvl3pPr>
            <a:lvl4pPr marL="1632585" indent="0">
              <a:buNone/>
              <a:defRPr sz="1900" b="1"/>
            </a:lvl4pPr>
            <a:lvl5pPr marL="2176780" indent="0">
              <a:buNone/>
              <a:defRPr sz="1900" b="1"/>
            </a:lvl5pPr>
            <a:lvl6pPr marL="2720975" indent="0">
              <a:buNone/>
              <a:defRPr sz="1900" b="1"/>
            </a:lvl6pPr>
            <a:lvl7pPr marL="3265170" indent="0">
              <a:buNone/>
              <a:defRPr sz="1900" b="1"/>
            </a:lvl7pPr>
            <a:lvl8pPr marL="3809365" indent="0">
              <a:buNone/>
              <a:defRPr sz="1900" b="1"/>
            </a:lvl8pPr>
            <a:lvl9pPr marL="4354195" indent="0">
              <a:buNone/>
              <a:defRPr sz="1900" b="1"/>
            </a:lvl9pPr>
          </a:lstStyle>
          <a:p>
            <a:pPr lvl="0"/>
            <a:r>
              <a:rPr lang="zh-CN" altLang="en-US"/>
              <a:t>单击此处编辑母版文本样式</a:t>
            </a:r>
          </a:p>
        </p:txBody>
      </p:sp>
      <p:sp>
        <p:nvSpPr>
          <p:cNvPr id="6" name="内容占位符 5"/>
          <p:cNvSpPr>
            <a:spLocks noGrp="1"/>
          </p:cNvSpPr>
          <p:nvPr>
            <p:ph sz="quarter" idx="4"/>
          </p:nvPr>
        </p:nvSpPr>
        <p:spPr>
          <a:xfrm>
            <a:off x="6192561" y="2175441"/>
            <a:ext cx="5388332" cy="3952203"/>
          </a:xfrm>
        </p:spPr>
        <p:txBody>
          <a:bodyPr/>
          <a:lstStyle>
            <a:lvl1pPr>
              <a:defRPr sz="29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160"/>
            <a:ext cx="4010562" cy="1162318"/>
          </a:xfrm>
        </p:spPr>
        <p:txBody>
          <a:bodyPr anchor="b"/>
          <a:lstStyle>
            <a:lvl1pPr algn="l">
              <a:defRPr sz="2400" b="1"/>
            </a:lvl1pPr>
          </a:lstStyle>
          <a:p>
            <a:r>
              <a:rPr lang="zh-CN" altLang="en-US"/>
              <a:t>单击此处编辑母版标题样式</a:t>
            </a:r>
          </a:p>
        </p:txBody>
      </p:sp>
      <p:sp>
        <p:nvSpPr>
          <p:cNvPr id="3" name="内容占位符 2"/>
          <p:cNvSpPr>
            <a:spLocks noGrp="1"/>
          </p:cNvSpPr>
          <p:nvPr>
            <p:ph idx="1"/>
          </p:nvPr>
        </p:nvSpPr>
        <p:spPr>
          <a:xfrm>
            <a:off x="4766113" y="273130"/>
            <a:ext cx="6814779" cy="5854469"/>
          </a:xfrm>
        </p:spPr>
        <p:txBody>
          <a:bodyPr/>
          <a:lstStyle>
            <a:lvl1pPr>
              <a:defRPr sz="3900"/>
            </a:lvl1pPr>
            <a:lvl2pPr>
              <a:defRPr sz="3300"/>
            </a:lvl2pPr>
            <a:lvl3pPr>
              <a:defRPr sz="29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21" y="1435495"/>
            <a:ext cx="4010562" cy="4692149"/>
          </a:xfrm>
        </p:spPr>
        <p:txBody>
          <a:bodyPr/>
          <a:lstStyle>
            <a:lvl1pPr marL="0" indent="0">
              <a:buNone/>
              <a:defRPr sz="1700"/>
            </a:lvl1pPr>
            <a:lvl2pPr marL="544195" indent="0">
              <a:buNone/>
              <a:defRPr sz="1500"/>
            </a:lvl2pPr>
            <a:lvl3pPr marL="1088390" indent="0">
              <a:buNone/>
              <a:defRPr sz="1200"/>
            </a:lvl3pPr>
            <a:lvl4pPr marL="1632585" indent="0">
              <a:buNone/>
              <a:defRPr sz="1100"/>
            </a:lvl4pPr>
            <a:lvl5pPr marL="2176780" indent="0">
              <a:buNone/>
              <a:defRPr sz="1100"/>
            </a:lvl5pPr>
            <a:lvl6pPr marL="2720975" indent="0">
              <a:buNone/>
              <a:defRPr sz="1100"/>
            </a:lvl6pPr>
            <a:lvl7pPr marL="3265170" indent="0">
              <a:buNone/>
              <a:defRPr sz="1100"/>
            </a:lvl7pPr>
            <a:lvl8pPr marL="3809365" indent="0">
              <a:buNone/>
              <a:defRPr sz="1100"/>
            </a:lvl8pPr>
            <a:lvl9pPr marL="4354195" indent="0">
              <a:buNone/>
              <a:defRPr sz="11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74"/>
            <a:ext cx="7314248" cy="566869"/>
          </a:xfrm>
        </p:spPr>
        <p:txBody>
          <a:bodyPr anchor="b"/>
          <a:lstStyle>
            <a:lvl1pPr algn="l">
              <a:defRPr sz="2400" b="1"/>
            </a:lvl1pPr>
          </a:lstStyle>
          <a:p>
            <a:r>
              <a:rPr lang="zh-CN" altLang="en-US"/>
              <a:t>单击此处编辑母版标题样式</a:t>
            </a:r>
          </a:p>
        </p:txBody>
      </p:sp>
      <p:sp>
        <p:nvSpPr>
          <p:cNvPr id="3" name="图片占位符 2"/>
          <p:cNvSpPr>
            <a:spLocks noGrp="1"/>
          </p:cNvSpPr>
          <p:nvPr>
            <p:ph type="pic" idx="1"/>
          </p:nvPr>
        </p:nvSpPr>
        <p:spPr>
          <a:xfrm>
            <a:off x="2389406" y="612979"/>
            <a:ext cx="7314248" cy="4115753"/>
          </a:xfrm>
        </p:spPr>
        <p:txBody>
          <a:bodyPr/>
          <a:lstStyle>
            <a:lvl1pPr marL="0" indent="0">
              <a:buNone/>
              <a:defRPr sz="3900"/>
            </a:lvl1pPr>
            <a:lvl2pPr marL="544195" indent="0">
              <a:buNone/>
              <a:defRPr sz="3300"/>
            </a:lvl2pPr>
            <a:lvl3pPr marL="1088390" indent="0">
              <a:buNone/>
              <a:defRPr sz="2900"/>
            </a:lvl3pPr>
            <a:lvl4pPr marL="1632585" indent="0">
              <a:buNone/>
              <a:defRPr sz="2400"/>
            </a:lvl4pPr>
            <a:lvl5pPr marL="2176780" indent="0">
              <a:buNone/>
              <a:defRPr sz="2400"/>
            </a:lvl5pPr>
            <a:lvl6pPr marL="2720975" indent="0">
              <a:buNone/>
              <a:defRPr sz="2400"/>
            </a:lvl6pPr>
            <a:lvl7pPr marL="3265170" indent="0">
              <a:buNone/>
              <a:defRPr sz="2400"/>
            </a:lvl7pPr>
            <a:lvl8pPr marL="3809365" indent="0">
              <a:buNone/>
              <a:defRPr sz="2400"/>
            </a:lvl8pPr>
            <a:lvl9pPr marL="4354195" indent="0">
              <a:buNone/>
              <a:defRPr sz="2400"/>
            </a:lvl9pPr>
          </a:lstStyle>
          <a:p>
            <a:endParaRPr lang="zh-CN" altLang="en-US"/>
          </a:p>
        </p:txBody>
      </p:sp>
      <p:sp>
        <p:nvSpPr>
          <p:cNvPr id="4" name="文本占位符 3"/>
          <p:cNvSpPr>
            <a:spLocks noGrp="1"/>
          </p:cNvSpPr>
          <p:nvPr>
            <p:ph type="body" sz="half" idx="2"/>
          </p:nvPr>
        </p:nvSpPr>
        <p:spPr>
          <a:xfrm>
            <a:off x="2389406" y="5368581"/>
            <a:ext cx="7314248" cy="805048"/>
          </a:xfrm>
        </p:spPr>
        <p:txBody>
          <a:bodyPr/>
          <a:lstStyle>
            <a:lvl1pPr marL="0" indent="0">
              <a:buNone/>
              <a:defRPr sz="1700"/>
            </a:lvl1pPr>
            <a:lvl2pPr marL="544195" indent="0">
              <a:buNone/>
              <a:defRPr sz="1500"/>
            </a:lvl2pPr>
            <a:lvl3pPr marL="1088390" indent="0">
              <a:buNone/>
              <a:defRPr sz="1200"/>
            </a:lvl3pPr>
            <a:lvl4pPr marL="1632585" indent="0">
              <a:buNone/>
              <a:defRPr sz="1100"/>
            </a:lvl4pPr>
            <a:lvl5pPr marL="2176780" indent="0">
              <a:buNone/>
              <a:defRPr sz="1100"/>
            </a:lvl5pPr>
            <a:lvl6pPr marL="2720975" indent="0">
              <a:buNone/>
              <a:defRPr sz="1100"/>
            </a:lvl6pPr>
            <a:lvl7pPr marL="3265170" indent="0">
              <a:buNone/>
              <a:defRPr sz="1100"/>
            </a:lvl7pPr>
            <a:lvl8pPr marL="3809365" indent="0">
              <a:buNone/>
              <a:defRPr sz="1100"/>
            </a:lvl8pPr>
            <a:lvl9pPr marL="4354195" indent="0">
              <a:buNone/>
              <a:defRPr sz="11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583" y="274702"/>
            <a:ext cx="8025355" cy="585288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342" y="2130962"/>
            <a:ext cx="10361851" cy="1470364"/>
          </a:xfrm>
        </p:spPr>
        <p:txBody>
          <a:bodyPr/>
          <a:lstStyle/>
          <a:p>
            <a:r>
              <a:rPr lang="zh-CN" altLang="en-US"/>
              <a:t>单击此处编辑母版标题样式</a:t>
            </a:r>
          </a:p>
        </p:txBody>
      </p:sp>
      <p:sp>
        <p:nvSpPr>
          <p:cNvPr id="3" name="副标题 2"/>
          <p:cNvSpPr>
            <a:spLocks noGrp="1"/>
          </p:cNvSpPr>
          <p:nvPr>
            <p:ph type="subTitle" idx="1"/>
          </p:nvPr>
        </p:nvSpPr>
        <p:spPr>
          <a:xfrm>
            <a:off x="1828623" y="3887100"/>
            <a:ext cx="8533289" cy="1753006"/>
          </a:xfrm>
        </p:spPr>
        <p:txBody>
          <a:bodyPr/>
          <a:lstStyle>
            <a:lvl1pPr marL="0" indent="0" algn="ctr">
              <a:buNone/>
              <a:defRPr/>
            </a:lvl1pPr>
            <a:lvl2pPr marL="457200" indent="0" algn="ctr">
              <a:buNone/>
              <a:defRPr/>
            </a:lvl2pPr>
            <a:lvl3pPr marL="913765" indent="0" algn="ctr">
              <a:buNone/>
              <a:defRPr/>
            </a:lvl3pPr>
            <a:lvl4pPr marL="1370965" indent="0" algn="ctr">
              <a:buNone/>
              <a:defRPr/>
            </a:lvl4pPr>
            <a:lvl5pPr marL="1828165" indent="0" algn="ctr">
              <a:buNone/>
              <a:defRPr/>
            </a:lvl5pPr>
            <a:lvl6pPr marL="2284730" indent="0" algn="ctr">
              <a:buNone/>
              <a:defRPr/>
            </a:lvl6pPr>
            <a:lvl7pPr marL="2741930" indent="0" algn="ctr">
              <a:buNone/>
              <a:defRPr/>
            </a:lvl7pPr>
            <a:lvl8pPr marL="3198495" indent="0" algn="ctr">
              <a:buNone/>
              <a:defRPr/>
            </a:lvl8pPr>
            <a:lvl9pPr marL="3655695" indent="0" algn="ctr">
              <a:buNone/>
              <a:defRPr/>
            </a:lvl9pPr>
          </a:lstStyle>
          <a:p>
            <a:r>
              <a:rPr lang="zh-CN" altLang="en-US"/>
              <a:t>单击此处编辑母版副标题样式</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549" y="4407922"/>
            <a:ext cx="10361851" cy="1362390"/>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549" y="2907447"/>
            <a:ext cx="10361851" cy="1500534"/>
          </a:xfrm>
        </p:spPr>
        <p:txBody>
          <a:bodyPr anchor="b"/>
          <a:lstStyle>
            <a:lvl1pPr marL="0" indent="0">
              <a:buNone/>
              <a:defRPr sz="2000"/>
            </a:lvl1pPr>
            <a:lvl2pPr marL="457200" indent="0">
              <a:buNone/>
              <a:defRPr sz="1900"/>
            </a:lvl2pPr>
            <a:lvl3pPr marL="913765" indent="0">
              <a:buNone/>
              <a:defRPr sz="1600"/>
            </a:lvl3pPr>
            <a:lvl4pPr marL="1370965" indent="0">
              <a:buNone/>
              <a:defRPr sz="1500"/>
            </a:lvl4pPr>
            <a:lvl5pPr marL="1828165" indent="0">
              <a:buNone/>
              <a:defRPr sz="1500"/>
            </a:lvl5pPr>
            <a:lvl6pPr marL="2284730" indent="0">
              <a:buNone/>
              <a:defRPr sz="1500"/>
            </a:lvl6pPr>
            <a:lvl7pPr marL="2741930" indent="0">
              <a:buNone/>
              <a:defRPr sz="1500"/>
            </a:lvl7pPr>
            <a:lvl8pPr marL="3198495" indent="0">
              <a:buNone/>
              <a:defRPr sz="1500"/>
            </a:lvl8pPr>
            <a:lvl9pPr marL="3655695" indent="0">
              <a:buNone/>
              <a:defRPr sz="1500"/>
            </a:lvl9pPr>
          </a:lstStyle>
          <a:p>
            <a:pPr lvl="0"/>
            <a:r>
              <a:rPr lang="zh-CN" altLang="en-US"/>
              <a:t>单击此处编辑母版文本样式</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619663"/>
            <a:ext cx="5180926" cy="4558767"/>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619663"/>
            <a:ext cx="5180926" cy="4558767"/>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85" y="1535530"/>
            <a:ext cx="5385687" cy="639911"/>
          </a:xfrm>
        </p:spPr>
        <p:txBody>
          <a:bodyPr anchor="b"/>
          <a:lstStyle>
            <a:lvl1pPr marL="0" indent="0">
              <a:buNone/>
              <a:defRPr sz="2400" b="1"/>
            </a:lvl1pPr>
            <a:lvl2pPr marL="457200" indent="0">
              <a:buNone/>
              <a:defRPr sz="2000" b="1"/>
            </a:lvl2pPr>
            <a:lvl3pPr marL="913765" indent="0">
              <a:buNone/>
              <a:defRPr sz="19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8495" indent="0">
              <a:buNone/>
              <a:defRPr sz="1600" b="1"/>
            </a:lvl8pPr>
            <a:lvl9pPr marL="3655695"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585" y="2175439"/>
            <a:ext cx="5385687" cy="3952203"/>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092" y="1535530"/>
            <a:ext cx="5388861" cy="639911"/>
          </a:xfrm>
        </p:spPr>
        <p:txBody>
          <a:bodyPr anchor="b"/>
          <a:lstStyle>
            <a:lvl1pPr marL="0" indent="0">
              <a:buNone/>
              <a:defRPr sz="2400" b="1"/>
            </a:lvl1pPr>
            <a:lvl2pPr marL="457200" indent="0">
              <a:buNone/>
              <a:defRPr sz="2000" b="1"/>
            </a:lvl2pPr>
            <a:lvl3pPr marL="913765" indent="0">
              <a:buNone/>
              <a:defRPr sz="19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8495" indent="0">
              <a:buNone/>
              <a:defRPr sz="1600" b="1"/>
            </a:lvl8pPr>
            <a:lvl9pPr marL="3655695"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092" y="2175439"/>
            <a:ext cx="5388861" cy="3952203"/>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82" y="273173"/>
            <a:ext cx="4011091" cy="116232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1" y="273146"/>
            <a:ext cx="6814250" cy="585446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82" y="1435498"/>
            <a:ext cx="4011091" cy="4692149"/>
          </a:xfrm>
        </p:spPr>
        <p:txBody>
          <a:bodyPr/>
          <a:lstStyle>
            <a:lvl1pPr marL="0" indent="0">
              <a:buNone/>
              <a:defRPr sz="1500"/>
            </a:lvl1pPr>
            <a:lvl2pPr marL="457200" indent="0">
              <a:buNone/>
              <a:defRPr sz="1200"/>
            </a:lvl2pPr>
            <a:lvl3pPr marL="913765" indent="0">
              <a:buNone/>
              <a:defRPr sz="1100"/>
            </a:lvl3pPr>
            <a:lvl4pPr marL="1370965" indent="0">
              <a:buNone/>
              <a:defRPr sz="900"/>
            </a:lvl4pPr>
            <a:lvl5pPr marL="1828165" indent="0">
              <a:buNone/>
              <a:defRPr sz="900"/>
            </a:lvl5pPr>
            <a:lvl6pPr marL="2284730" indent="0">
              <a:buNone/>
              <a:defRPr sz="900"/>
            </a:lvl6pPr>
            <a:lvl7pPr marL="2741930" indent="0">
              <a:buNone/>
              <a:defRPr sz="900"/>
            </a:lvl7pPr>
            <a:lvl8pPr marL="3198495" indent="0">
              <a:buNone/>
              <a:defRPr sz="900"/>
            </a:lvl8pPr>
            <a:lvl9pPr marL="3655695" indent="0">
              <a:buNone/>
              <a:defRPr sz="900"/>
            </a:lvl9pPr>
          </a:lstStyle>
          <a:p>
            <a:pPr lvl="0"/>
            <a:r>
              <a:rPr lang="zh-CN" altLang="en-US"/>
              <a:t>单击此处编辑母版文本样式</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8877" y="4801713"/>
            <a:ext cx="7314248" cy="566870"/>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8877" y="612977"/>
            <a:ext cx="7314248" cy="4115753"/>
          </a:xfrm>
        </p:spPr>
        <p:txBody>
          <a:bodyPr/>
          <a:lstStyle>
            <a:lvl1pPr marL="0" indent="0">
              <a:buNone/>
              <a:defRPr sz="3200"/>
            </a:lvl1pPr>
            <a:lvl2pPr marL="457200" indent="0">
              <a:buNone/>
              <a:defRPr sz="2800"/>
            </a:lvl2pPr>
            <a:lvl3pPr marL="913765" indent="0">
              <a:buNone/>
              <a:defRPr sz="2400"/>
            </a:lvl3pPr>
            <a:lvl4pPr marL="1370965" indent="0">
              <a:buNone/>
              <a:defRPr sz="2000"/>
            </a:lvl4pPr>
            <a:lvl5pPr marL="1828165" indent="0">
              <a:buNone/>
              <a:defRPr sz="2000"/>
            </a:lvl5pPr>
            <a:lvl6pPr marL="2284730" indent="0">
              <a:buNone/>
              <a:defRPr sz="2000"/>
            </a:lvl6pPr>
            <a:lvl7pPr marL="2741930" indent="0">
              <a:buNone/>
              <a:defRPr sz="2000"/>
            </a:lvl7pPr>
            <a:lvl8pPr marL="3198495" indent="0">
              <a:buNone/>
              <a:defRPr sz="2000"/>
            </a:lvl8pPr>
            <a:lvl9pPr marL="3655695" indent="0">
              <a:buNone/>
              <a:defRPr sz="2000"/>
            </a:lvl9pPr>
          </a:lstStyle>
          <a:p>
            <a:endParaRPr lang="zh-CN" altLang="en-US"/>
          </a:p>
        </p:txBody>
      </p:sp>
      <p:sp>
        <p:nvSpPr>
          <p:cNvPr id="4" name="文本占位符 3"/>
          <p:cNvSpPr>
            <a:spLocks noGrp="1"/>
          </p:cNvSpPr>
          <p:nvPr>
            <p:ph type="body" sz="half" idx="2"/>
          </p:nvPr>
        </p:nvSpPr>
        <p:spPr>
          <a:xfrm>
            <a:off x="2388877" y="5368669"/>
            <a:ext cx="7314248" cy="805049"/>
          </a:xfrm>
        </p:spPr>
        <p:txBody>
          <a:bodyPr/>
          <a:lstStyle>
            <a:lvl1pPr marL="0" indent="0">
              <a:buNone/>
              <a:defRPr sz="1500"/>
            </a:lvl1pPr>
            <a:lvl2pPr marL="457200" indent="0">
              <a:buNone/>
              <a:defRPr sz="1200"/>
            </a:lvl2pPr>
            <a:lvl3pPr marL="913765" indent="0">
              <a:buNone/>
              <a:defRPr sz="1100"/>
            </a:lvl3pPr>
            <a:lvl4pPr marL="1370965" indent="0">
              <a:buNone/>
              <a:defRPr sz="900"/>
            </a:lvl4pPr>
            <a:lvl5pPr marL="1828165" indent="0">
              <a:buNone/>
              <a:defRPr sz="900"/>
            </a:lvl5pPr>
            <a:lvl6pPr marL="2284730" indent="0">
              <a:buNone/>
              <a:defRPr sz="900"/>
            </a:lvl6pPr>
            <a:lvl7pPr marL="2741930" indent="0">
              <a:buNone/>
              <a:defRPr sz="900"/>
            </a:lvl7pPr>
            <a:lvl8pPr marL="3198495" indent="0">
              <a:buNone/>
              <a:defRPr sz="900"/>
            </a:lvl8pPr>
            <a:lvl9pPr marL="3655695" indent="0">
              <a:buNone/>
              <a:defRPr sz="900"/>
            </a:lvl9pPr>
          </a:lstStyle>
          <a:p>
            <a:pPr lvl="0"/>
            <a:r>
              <a:rPr lang="zh-CN" altLang="en-US"/>
              <a:t>单击此处编辑母版文本样式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6" y="365245"/>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6" y="365245"/>
            <a:ext cx="7733293" cy="581318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341" y="2130962"/>
            <a:ext cx="10361851" cy="1470364"/>
          </a:xfrm>
        </p:spPr>
        <p:txBody>
          <a:bodyPr/>
          <a:lstStyle/>
          <a:p>
            <a:r>
              <a:rPr lang="zh-CN" altLang="en-US"/>
              <a:t>单击此处编辑母版标题样式</a:t>
            </a:r>
          </a:p>
        </p:txBody>
      </p:sp>
      <p:sp>
        <p:nvSpPr>
          <p:cNvPr id="3" name="副标题 2"/>
          <p:cNvSpPr>
            <a:spLocks noGrp="1"/>
          </p:cNvSpPr>
          <p:nvPr>
            <p:ph type="subTitle" idx="1"/>
          </p:nvPr>
        </p:nvSpPr>
        <p:spPr>
          <a:xfrm>
            <a:off x="1828622" y="3887100"/>
            <a:ext cx="8533289" cy="1753006"/>
          </a:xfrm>
        </p:spPr>
        <p:txBody>
          <a:bodyPr/>
          <a:lstStyle>
            <a:lvl1pPr marL="0" indent="0" algn="ctr">
              <a:buNone/>
              <a:defRPr/>
            </a:lvl1pPr>
            <a:lvl2pPr marL="457200" indent="0" algn="ctr">
              <a:buNone/>
              <a:defRPr/>
            </a:lvl2pPr>
            <a:lvl3pPr marL="913765" indent="0" algn="ctr">
              <a:buNone/>
              <a:defRPr/>
            </a:lvl3pPr>
            <a:lvl4pPr marL="1370965" indent="0" algn="ctr">
              <a:buNone/>
              <a:defRPr/>
            </a:lvl4pPr>
            <a:lvl5pPr marL="1828165" indent="0" algn="ctr">
              <a:buNone/>
              <a:defRPr/>
            </a:lvl5pPr>
            <a:lvl6pPr marL="2284730" indent="0" algn="ctr">
              <a:buNone/>
              <a:defRPr/>
            </a:lvl6pPr>
            <a:lvl7pPr marL="2741930" indent="0" algn="ctr">
              <a:buNone/>
              <a:defRPr/>
            </a:lvl7pPr>
            <a:lvl8pPr marL="3198495" indent="0" algn="ctr">
              <a:buNone/>
              <a:defRPr/>
            </a:lvl8pPr>
            <a:lvl9pPr marL="3655695" indent="0" algn="ctr">
              <a:buNone/>
              <a:defRPr/>
            </a:lvl9pPr>
          </a:lstStyle>
          <a:p>
            <a:r>
              <a:rPr lang="zh-CN" altLang="en-US"/>
              <a:t>单击此处编辑母版副标题样式</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548" y="4407922"/>
            <a:ext cx="10361851" cy="1362390"/>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548" y="2907446"/>
            <a:ext cx="10361851" cy="1500534"/>
          </a:xfrm>
        </p:spPr>
        <p:txBody>
          <a:bodyPr anchor="b"/>
          <a:lstStyle>
            <a:lvl1pPr marL="0" indent="0">
              <a:buNone/>
              <a:defRPr sz="2000"/>
            </a:lvl1pPr>
            <a:lvl2pPr marL="457200" indent="0">
              <a:buNone/>
              <a:defRPr sz="1900"/>
            </a:lvl2pPr>
            <a:lvl3pPr marL="913765" indent="0">
              <a:buNone/>
              <a:defRPr sz="1600"/>
            </a:lvl3pPr>
            <a:lvl4pPr marL="1370965" indent="0">
              <a:buNone/>
              <a:defRPr sz="1500"/>
            </a:lvl4pPr>
            <a:lvl5pPr marL="1828165" indent="0">
              <a:buNone/>
              <a:defRPr sz="1500"/>
            </a:lvl5pPr>
            <a:lvl6pPr marL="2284730" indent="0">
              <a:buNone/>
              <a:defRPr sz="1500"/>
            </a:lvl6pPr>
            <a:lvl7pPr marL="2741930" indent="0">
              <a:buNone/>
              <a:defRPr sz="1500"/>
            </a:lvl7pPr>
            <a:lvl8pPr marL="3198495" indent="0">
              <a:buNone/>
              <a:defRPr sz="1500"/>
            </a:lvl8pPr>
            <a:lvl9pPr marL="3655695" indent="0">
              <a:buNone/>
              <a:defRPr sz="1500"/>
            </a:lvl9pPr>
          </a:lstStyle>
          <a:p>
            <a:pPr lvl="0"/>
            <a:r>
              <a:rPr lang="zh-CN" altLang="en-US"/>
              <a:t>单击此处编辑母版文本样式</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619662"/>
            <a:ext cx="5180926" cy="4558767"/>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619662"/>
            <a:ext cx="5180926" cy="4558767"/>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84" y="1535528"/>
            <a:ext cx="5385687" cy="639911"/>
          </a:xfrm>
        </p:spPr>
        <p:txBody>
          <a:bodyPr anchor="b"/>
          <a:lstStyle>
            <a:lvl1pPr marL="0" indent="0">
              <a:buNone/>
              <a:defRPr sz="2400" b="1"/>
            </a:lvl1pPr>
            <a:lvl2pPr marL="457200" indent="0">
              <a:buNone/>
              <a:defRPr sz="2000" b="1"/>
            </a:lvl2pPr>
            <a:lvl3pPr marL="913765" indent="0">
              <a:buNone/>
              <a:defRPr sz="19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8495" indent="0">
              <a:buNone/>
              <a:defRPr sz="1600" b="1"/>
            </a:lvl8pPr>
            <a:lvl9pPr marL="3655695"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584" y="2175438"/>
            <a:ext cx="5385687" cy="3952203"/>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091" y="1535528"/>
            <a:ext cx="5388861" cy="639911"/>
          </a:xfrm>
        </p:spPr>
        <p:txBody>
          <a:bodyPr anchor="b"/>
          <a:lstStyle>
            <a:lvl1pPr marL="0" indent="0">
              <a:buNone/>
              <a:defRPr sz="2400" b="1"/>
            </a:lvl1pPr>
            <a:lvl2pPr marL="457200" indent="0">
              <a:buNone/>
              <a:defRPr sz="2000" b="1"/>
            </a:lvl2pPr>
            <a:lvl3pPr marL="913765" indent="0">
              <a:buNone/>
              <a:defRPr sz="19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8495" indent="0">
              <a:buNone/>
              <a:defRPr sz="1600" b="1"/>
            </a:lvl8pPr>
            <a:lvl9pPr marL="3655695"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091" y="2175438"/>
            <a:ext cx="5388861" cy="3952203"/>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80" y="273172"/>
            <a:ext cx="4011091" cy="116232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29" y="273145"/>
            <a:ext cx="6814250" cy="585446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80" y="1435497"/>
            <a:ext cx="4011091" cy="4692149"/>
          </a:xfrm>
        </p:spPr>
        <p:txBody>
          <a:bodyPr/>
          <a:lstStyle>
            <a:lvl1pPr marL="0" indent="0">
              <a:buNone/>
              <a:defRPr sz="1500"/>
            </a:lvl1pPr>
            <a:lvl2pPr marL="457200" indent="0">
              <a:buNone/>
              <a:defRPr sz="1200"/>
            </a:lvl2pPr>
            <a:lvl3pPr marL="913765" indent="0">
              <a:buNone/>
              <a:defRPr sz="1100"/>
            </a:lvl3pPr>
            <a:lvl4pPr marL="1370965" indent="0">
              <a:buNone/>
              <a:defRPr sz="900"/>
            </a:lvl4pPr>
            <a:lvl5pPr marL="1828165" indent="0">
              <a:buNone/>
              <a:defRPr sz="900"/>
            </a:lvl5pPr>
            <a:lvl6pPr marL="2284730" indent="0">
              <a:buNone/>
              <a:defRPr sz="900"/>
            </a:lvl6pPr>
            <a:lvl7pPr marL="2741930" indent="0">
              <a:buNone/>
              <a:defRPr sz="900"/>
            </a:lvl7pPr>
            <a:lvl8pPr marL="3198495" indent="0">
              <a:buNone/>
              <a:defRPr sz="900"/>
            </a:lvl8pPr>
            <a:lvl9pPr marL="3655695" indent="0">
              <a:buNone/>
              <a:defRPr sz="900"/>
            </a:lvl9pPr>
          </a:lstStyle>
          <a:p>
            <a:pPr lvl="0"/>
            <a:r>
              <a:rPr lang="zh-CN" altLang="en-US"/>
              <a:t>单击此处编辑母版文本样式</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8877" y="4801713"/>
            <a:ext cx="7314248" cy="566870"/>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8877" y="612976"/>
            <a:ext cx="7314248" cy="4115753"/>
          </a:xfrm>
        </p:spPr>
        <p:txBody>
          <a:bodyPr/>
          <a:lstStyle>
            <a:lvl1pPr marL="0" indent="0">
              <a:buNone/>
              <a:defRPr sz="3200"/>
            </a:lvl1pPr>
            <a:lvl2pPr marL="457200" indent="0">
              <a:buNone/>
              <a:defRPr sz="2800"/>
            </a:lvl2pPr>
            <a:lvl3pPr marL="913765" indent="0">
              <a:buNone/>
              <a:defRPr sz="2400"/>
            </a:lvl3pPr>
            <a:lvl4pPr marL="1370965" indent="0">
              <a:buNone/>
              <a:defRPr sz="2000"/>
            </a:lvl4pPr>
            <a:lvl5pPr marL="1828165" indent="0">
              <a:buNone/>
              <a:defRPr sz="2000"/>
            </a:lvl5pPr>
            <a:lvl6pPr marL="2284730" indent="0">
              <a:buNone/>
              <a:defRPr sz="2000"/>
            </a:lvl6pPr>
            <a:lvl7pPr marL="2741930" indent="0">
              <a:buNone/>
              <a:defRPr sz="2000"/>
            </a:lvl7pPr>
            <a:lvl8pPr marL="3198495" indent="0">
              <a:buNone/>
              <a:defRPr sz="2000"/>
            </a:lvl8pPr>
            <a:lvl9pPr marL="3655695" indent="0">
              <a:buNone/>
              <a:defRPr sz="2000"/>
            </a:lvl9pPr>
          </a:lstStyle>
          <a:p>
            <a:endParaRPr lang="zh-CN" altLang="en-US"/>
          </a:p>
        </p:txBody>
      </p:sp>
      <p:sp>
        <p:nvSpPr>
          <p:cNvPr id="4" name="文本占位符 3"/>
          <p:cNvSpPr>
            <a:spLocks noGrp="1"/>
          </p:cNvSpPr>
          <p:nvPr>
            <p:ph type="body" sz="half" idx="2"/>
          </p:nvPr>
        </p:nvSpPr>
        <p:spPr>
          <a:xfrm>
            <a:off x="2388877" y="5368667"/>
            <a:ext cx="7314248" cy="805049"/>
          </a:xfrm>
        </p:spPr>
        <p:txBody>
          <a:bodyPr/>
          <a:lstStyle>
            <a:lvl1pPr marL="0" indent="0">
              <a:buNone/>
              <a:defRPr sz="1500"/>
            </a:lvl1pPr>
            <a:lvl2pPr marL="457200" indent="0">
              <a:buNone/>
              <a:defRPr sz="1200"/>
            </a:lvl2pPr>
            <a:lvl3pPr marL="913765" indent="0">
              <a:buNone/>
              <a:defRPr sz="1100"/>
            </a:lvl3pPr>
            <a:lvl4pPr marL="1370965" indent="0">
              <a:buNone/>
              <a:defRPr sz="900"/>
            </a:lvl4pPr>
            <a:lvl5pPr marL="1828165" indent="0">
              <a:buNone/>
              <a:defRPr sz="900"/>
            </a:lvl5pPr>
            <a:lvl6pPr marL="2284730" indent="0">
              <a:buNone/>
              <a:defRPr sz="900"/>
            </a:lvl6pPr>
            <a:lvl7pPr marL="2741930" indent="0">
              <a:buNone/>
              <a:defRPr sz="900"/>
            </a:lvl7pPr>
            <a:lvl8pPr marL="3198495" indent="0">
              <a:buNone/>
              <a:defRPr sz="900"/>
            </a:lvl8pPr>
            <a:lvl9pPr marL="3655695" indent="0">
              <a:buNone/>
              <a:defRPr sz="900"/>
            </a:lvl9pPr>
          </a:lstStyle>
          <a:p>
            <a:pPr lvl="0"/>
            <a:r>
              <a:rPr lang="zh-CN" altLang="en-US"/>
              <a:t>单击此处编辑母版文本样式</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6" y="365244"/>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6" y="365244"/>
            <a:ext cx="7733293" cy="581318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322" y="2130960"/>
            <a:ext cx="10361851" cy="1470365"/>
          </a:xfrm>
        </p:spPr>
        <p:txBody>
          <a:bodyPr/>
          <a:lstStyle/>
          <a:p>
            <a:r>
              <a:rPr lang="zh-CN" altLang="en-US"/>
              <a:t>单击此处编辑母版标题样式</a:t>
            </a:r>
          </a:p>
        </p:txBody>
      </p:sp>
      <p:sp>
        <p:nvSpPr>
          <p:cNvPr id="3" name="副标题 2"/>
          <p:cNvSpPr>
            <a:spLocks noGrp="1"/>
          </p:cNvSpPr>
          <p:nvPr>
            <p:ph type="subTitle" idx="1"/>
          </p:nvPr>
        </p:nvSpPr>
        <p:spPr>
          <a:xfrm>
            <a:off x="1828603" y="3887100"/>
            <a:ext cx="8533289" cy="1753006"/>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529" y="4407921"/>
            <a:ext cx="10361851" cy="1362390"/>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529" y="2907428"/>
            <a:ext cx="10361851" cy="1500534"/>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619667"/>
            <a:ext cx="5180926" cy="455876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619667"/>
            <a:ext cx="5180926" cy="455876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1"/>
            <a:ext cx="10971372" cy="114326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62" y="1535469"/>
            <a:ext cx="5385687" cy="63991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562" y="2175420"/>
            <a:ext cx="5385687" cy="39522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032" y="1535469"/>
            <a:ext cx="5388860" cy="63991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032" y="2175420"/>
            <a:ext cx="5388860" cy="39522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62" y="273113"/>
            <a:ext cx="4011091" cy="1162319"/>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684" y="273155"/>
            <a:ext cx="6814250" cy="58544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62" y="1435474"/>
            <a:ext cx="4011091" cy="4692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8877" y="4801753"/>
            <a:ext cx="7314248" cy="566869"/>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8877" y="612958"/>
            <a:ext cx="7314248" cy="41157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8877" y="5368581"/>
            <a:ext cx="7314248" cy="80504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1" y="365209"/>
            <a:ext cx="7733293" cy="581318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8" y="2130926"/>
            <a:ext cx="10361851" cy="1470365"/>
          </a:xfrm>
        </p:spPr>
        <p:txBody>
          <a:bodyPr/>
          <a:lstStyle/>
          <a:p>
            <a:r>
              <a:rPr lang="zh-CN" altLang="en-US"/>
              <a:t>单击此处编辑母版标题样式</a:t>
            </a:r>
          </a:p>
        </p:txBody>
      </p:sp>
      <p:sp>
        <p:nvSpPr>
          <p:cNvPr id="3" name="副标题 2"/>
          <p:cNvSpPr>
            <a:spLocks noGrp="1"/>
          </p:cNvSpPr>
          <p:nvPr>
            <p:ph type="subTitle" idx="1"/>
          </p:nvPr>
        </p:nvSpPr>
        <p:spPr>
          <a:xfrm>
            <a:off x="1828569" y="3887100"/>
            <a:ext cx="8533289" cy="1753006"/>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495" y="4407921"/>
            <a:ext cx="10361851" cy="1362390"/>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495" y="2907394"/>
            <a:ext cx="10361851" cy="1500534"/>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619633"/>
            <a:ext cx="5180926" cy="455876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619633"/>
            <a:ext cx="5180926" cy="455876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1"/>
            <a:ext cx="10971372" cy="114326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28" y="1535469"/>
            <a:ext cx="5385687" cy="63991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528" y="2175386"/>
            <a:ext cx="5385687" cy="39522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032" y="1535469"/>
            <a:ext cx="5388860" cy="63991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032" y="2175386"/>
            <a:ext cx="5388860" cy="39522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8" y="273113"/>
            <a:ext cx="4011091" cy="1162319"/>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650" y="273121"/>
            <a:ext cx="6814250" cy="58544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28" y="1435440"/>
            <a:ext cx="4011091" cy="4692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8877" y="4801719"/>
            <a:ext cx="7314248" cy="566869"/>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8877" y="612924"/>
            <a:ext cx="7314248" cy="41157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8877" y="5368581"/>
            <a:ext cx="7314248" cy="80504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1" y="365209"/>
            <a:ext cx="7733293" cy="581318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341" y="2130962"/>
            <a:ext cx="10361851" cy="1470364"/>
          </a:xfrm>
        </p:spPr>
        <p:txBody>
          <a:bodyPr/>
          <a:lstStyle/>
          <a:p>
            <a:r>
              <a:rPr lang="zh-CN" altLang="en-US"/>
              <a:t>单击此处编辑母版标题样式</a:t>
            </a:r>
          </a:p>
        </p:txBody>
      </p:sp>
      <p:sp>
        <p:nvSpPr>
          <p:cNvPr id="3" name="副标题 2"/>
          <p:cNvSpPr>
            <a:spLocks noGrp="1"/>
          </p:cNvSpPr>
          <p:nvPr>
            <p:ph type="subTitle" idx="1"/>
          </p:nvPr>
        </p:nvSpPr>
        <p:spPr>
          <a:xfrm>
            <a:off x="1828622" y="3887100"/>
            <a:ext cx="8533289" cy="1753006"/>
          </a:xfrm>
        </p:spPr>
        <p:txBody>
          <a:bodyPr/>
          <a:lstStyle>
            <a:lvl1pPr marL="0" indent="0" algn="ctr">
              <a:buNone/>
              <a:defRPr/>
            </a:lvl1pPr>
            <a:lvl2pPr marL="457200" indent="0" algn="ctr">
              <a:buNone/>
              <a:defRPr/>
            </a:lvl2pPr>
            <a:lvl3pPr marL="913765" indent="0" algn="ctr">
              <a:buNone/>
              <a:defRPr/>
            </a:lvl3pPr>
            <a:lvl4pPr marL="1370965" indent="0" algn="ctr">
              <a:buNone/>
              <a:defRPr/>
            </a:lvl4pPr>
            <a:lvl5pPr marL="1828165" indent="0" algn="ctr">
              <a:buNone/>
              <a:defRPr/>
            </a:lvl5pPr>
            <a:lvl6pPr marL="2284730" indent="0" algn="ctr">
              <a:buNone/>
              <a:defRPr/>
            </a:lvl6pPr>
            <a:lvl7pPr marL="2741930" indent="0" algn="ctr">
              <a:buNone/>
              <a:defRPr/>
            </a:lvl7pPr>
            <a:lvl8pPr marL="3198495" indent="0" algn="ctr">
              <a:buNone/>
              <a:defRPr/>
            </a:lvl8pPr>
            <a:lvl9pPr marL="3655695" indent="0" algn="ctr">
              <a:buNone/>
              <a:defRPr/>
            </a:lvl9pPr>
          </a:lstStyle>
          <a:p>
            <a:r>
              <a:rPr lang="zh-CN" altLang="en-US"/>
              <a:t>单击此处编辑母版副标题样式</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548" y="4407922"/>
            <a:ext cx="10361851" cy="1362390"/>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548" y="2907446"/>
            <a:ext cx="10361851" cy="1500534"/>
          </a:xfrm>
        </p:spPr>
        <p:txBody>
          <a:bodyPr anchor="b"/>
          <a:lstStyle>
            <a:lvl1pPr marL="0" indent="0">
              <a:buNone/>
              <a:defRPr sz="2000"/>
            </a:lvl1pPr>
            <a:lvl2pPr marL="457200" indent="0">
              <a:buNone/>
              <a:defRPr sz="1900"/>
            </a:lvl2pPr>
            <a:lvl3pPr marL="913765" indent="0">
              <a:buNone/>
              <a:defRPr sz="1600"/>
            </a:lvl3pPr>
            <a:lvl4pPr marL="1370965" indent="0">
              <a:buNone/>
              <a:defRPr sz="1500"/>
            </a:lvl4pPr>
            <a:lvl5pPr marL="1828165" indent="0">
              <a:buNone/>
              <a:defRPr sz="1500"/>
            </a:lvl5pPr>
            <a:lvl6pPr marL="2284730" indent="0">
              <a:buNone/>
              <a:defRPr sz="1500"/>
            </a:lvl6pPr>
            <a:lvl7pPr marL="2741930" indent="0">
              <a:buNone/>
              <a:defRPr sz="1500"/>
            </a:lvl7pPr>
            <a:lvl8pPr marL="3198495" indent="0">
              <a:buNone/>
              <a:defRPr sz="1500"/>
            </a:lvl8pPr>
            <a:lvl9pPr marL="3655695" indent="0">
              <a:buNone/>
              <a:defRPr sz="1500"/>
            </a:lvl9pPr>
          </a:lstStyle>
          <a:p>
            <a:pPr lvl="0"/>
            <a:r>
              <a:rPr lang="zh-CN" altLang="en-US"/>
              <a:t>单击此处编辑母版文本样式</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619662"/>
            <a:ext cx="5180926" cy="4558767"/>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619662"/>
            <a:ext cx="5180926" cy="4558767"/>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84" y="1535528"/>
            <a:ext cx="5385687" cy="639911"/>
          </a:xfrm>
        </p:spPr>
        <p:txBody>
          <a:bodyPr anchor="b"/>
          <a:lstStyle>
            <a:lvl1pPr marL="0" indent="0">
              <a:buNone/>
              <a:defRPr sz="2400" b="1"/>
            </a:lvl1pPr>
            <a:lvl2pPr marL="457200" indent="0">
              <a:buNone/>
              <a:defRPr sz="2000" b="1"/>
            </a:lvl2pPr>
            <a:lvl3pPr marL="913765" indent="0">
              <a:buNone/>
              <a:defRPr sz="19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8495" indent="0">
              <a:buNone/>
              <a:defRPr sz="1600" b="1"/>
            </a:lvl8pPr>
            <a:lvl9pPr marL="3655695"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584" y="2175438"/>
            <a:ext cx="5385687" cy="3952203"/>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091" y="1535528"/>
            <a:ext cx="5388861" cy="639911"/>
          </a:xfrm>
        </p:spPr>
        <p:txBody>
          <a:bodyPr anchor="b"/>
          <a:lstStyle>
            <a:lvl1pPr marL="0" indent="0">
              <a:buNone/>
              <a:defRPr sz="2400" b="1"/>
            </a:lvl1pPr>
            <a:lvl2pPr marL="457200" indent="0">
              <a:buNone/>
              <a:defRPr sz="2000" b="1"/>
            </a:lvl2pPr>
            <a:lvl3pPr marL="913765" indent="0">
              <a:buNone/>
              <a:defRPr sz="19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8495" indent="0">
              <a:buNone/>
              <a:defRPr sz="1600" b="1"/>
            </a:lvl8pPr>
            <a:lvl9pPr marL="3655695"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091" y="2175438"/>
            <a:ext cx="5388861" cy="3952203"/>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80" y="273172"/>
            <a:ext cx="4011091" cy="116232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29" y="273145"/>
            <a:ext cx="6814250" cy="585446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80" y="1435497"/>
            <a:ext cx="4011091" cy="4692149"/>
          </a:xfrm>
        </p:spPr>
        <p:txBody>
          <a:bodyPr/>
          <a:lstStyle>
            <a:lvl1pPr marL="0" indent="0">
              <a:buNone/>
              <a:defRPr sz="1500"/>
            </a:lvl1pPr>
            <a:lvl2pPr marL="457200" indent="0">
              <a:buNone/>
              <a:defRPr sz="1200"/>
            </a:lvl2pPr>
            <a:lvl3pPr marL="913765" indent="0">
              <a:buNone/>
              <a:defRPr sz="1100"/>
            </a:lvl3pPr>
            <a:lvl4pPr marL="1370965" indent="0">
              <a:buNone/>
              <a:defRPr sz="900"/>
            </a:lvl4pPr>
            <a:lvl5pPr marL="1828165" indent="0">
              <a:buNone/>
              <a:defRPr sz="900"/>
            </a:lvl5pPr>
            <a:lvl6pPr marL="2284730" indent="0">
              <a:buNone/>
              <a:defRPr sz="900"/>
            </a:lvl6pPr>
            <a:lvl7pPr marL="2741930" indent="0">
              <a:buNone/>
              <a:defRPr sz="900"/>
            </a:lvl7pPr>
            <a:lvl8pPr marL="3198495" indent="0">
              <a:buNone/>
              <a:defRPr sz="900"/>
            </a:lvl8pPr>
            <a:lvl9pPr marL="3655695" indent="0">
              <a:buNone/>
              <a:defRPr sz="900"/>
            </a:lvl9pPr>
          </a:lstStyle>
          <a:p>
            <a:pPr lvl="0"/>
            <a:r>
              <a:rPr lang="zh-CN" altLang="en-US"/>
              <a:t>单击此处编辑母版文本样式</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8877" y="4801713"/>
            <a:ext cx="7314248" cy="566870"/>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8877" y="612976"/>
            <a:ext cx="7314248" cy="4115753"/>
          </a:xfrm>
        </p:spPr>
        <p:txBody>
          <a:bodyPr/>
          <a:lstStyle>
            <a:lvl1pPr marL="0" indent="0">
              <a:buNone/>
              <a:defRPr sz="3200"/>
            </a:lvl1pPr>
            <a:lvl2pPr marL="457200" indent="0">
              <a:buNone/>
              <a:defRPr sz="2800"/>
            </a:lvl2pPr>
            <a:lvl3pPr marL="913765" indent="0">
              <a:buNone/>
              <a:defRPr sz="2400"/>
            </a:lvl3pPr>
            <a:lvl4pPr marL="1370965" indent="0">
              <a:buNone/>
              <a:defRPr sz="2000"/>
            </a:lvl4pPr>
            <a:lvl5pPr marL="1828165" indent="0">
              <a:buNone/>
              <a:defRPr sz="2000"/>
            </a:lvl5pPr>
            <a:lvl6pPr marL="2284730" indent="0">
              <a:buNone/>
              <a:defRPr sz="2000"/>
            </a:lvl6pPr>
            <a:lvl7pPr marL="2741930" indent="0">
              <a:buNone/>
              <a:defRPr sz="2000"/>
            </a:lvl7pPr>
            <a:lvl8pPr marL="3198495" indent="0">
              <a:buNone/>
              <a:defRPr sz="2000"/>
            </a:lvl8pPr>
            <a:lvl9pPr marL="3655695" indent="0">
              <a:buNone/>
              <a:defRPr sz="2000"/>
            </a:lvl9pPr>
          </a:lstStyle>
          <a:p>
            <a:endParaRPr lang="zh-CN" altLang="en-US"/>
          </a:p>
        </p:txBody>
      </p:sp>
      <p:sp>
        <p:nvSpPr>
          <p:cNvPr id="4" name="文本占位符 3"/>
          <p:cNvSpPr>
            <a:spLocks noGrp="1"/>
          </p:cNvSpPr>
          <p:nvPr>
            <p:ph type="body" sz="half" idx="2"/>
          </p:nvPr>
        </p:nvSpPr>
        <p:spPr>
          <a:xfrm>
            <a:off x="2388877" y="5368667"/>
            <a:ext cx="7314248" cy="805049"/>
          </a:xfrm>
        </p:spPr>
        <p:txBody>
          <a:bodyPr/>
          <a:lstStyle>
            <a:lvl1pPr marL="0" indent="0">
              <a:buNone/>
              <a:defRPr sz="1500"/>
            </a:lvl1pPr>
            <a:lvl2pPr marL="457200" indent="0">
              <a:buNone/>
              <a:defRPr sz="1200"/>
            </a:lvl2pPr>
            <a:lvl3pPr marL="913765" indent="0">
              <a:buNone/>
              <a:defRPr sz="1100"/>
            </a:lvl3pPr>
            <a:lvl4pPr marL="1370965" indent="0">
              <a:buNone/>
              <a:defRPr sz="900"/>
            </a:lvl4pPr>
            <a:lvl5pPr marL="1828165" indent="0">
              <a:buNone/>
              <a:defRPr sz="900"/>
            </a:lvl5pPr>
            <a:lvl6pPr marL="2284730" indent="0">
              <a:buNone/>
              <a:defRPr sz="900"/>
            </a:lvl6pPr>
            <a:lvl7pPr marL="2741930" indent="0">
              <a:buNone/>
              <a:defRPr sz="900"/>
            </a:lvl7pPr>
            <a:lvl8pPr marL="3198495" indent="0">
              <a:buNone/>
              <a:defRPr sz="900"/>
            </a:lvl8pPr>
            <a:lvl9pPr marL="3655695" indent="0">
              <a:buNone/>
              <a:defRPr sz="900"/>
            </a:lvl9pPr>
          </a:lstStyle>
          <a:p>
            <a:pPr lvl="0"/>
            <a:r>
              <a:rPr lang="zh-CN" altLang="en-US"/>
              <a:t>单击此处编辑母版文本样式</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6" y="365244"/>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6" y="365244"/>
            <a:ext cx="7733293" cy="581318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2"/>
            <a:ext cx="10971372" cy="1143265"/>
          </a:xfrm>
          <a:prstGeom prst="rect">
            <a:avLst/>
          </a:prstGeom>
        </p:spPr>
        <p:txBody>
          <a:bodyPr vert="horz" lIns="108833" tIns="54416" rIns="108833" bIns="54416"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633"/>
            <a:ext cx="10971372" cy="4527011"/>
          </a:xfrm>
          <a:prstGeom prst="rect">
            <a:avLst/>
          </a:prstGeom>
        </p:spPr>
        <p:txBody>
          <a:bodyPr vert="horz" lIns="108833" tIns="54416" rIns="108833" bIns="54416"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0" y="6357822"/>
            <a:ext cx="2844430" cy="365210"/>
          </a:xfrm>
          <a:prstGeom prst="rect">
            <a:avLst/>
          </a:prstGeom>
        </p:spPr>
        <p:txBody>
          <a:bodyPr vert="horz" lIns="108833" tIns="54416" rIns="108833" bIns="54416" rtlCol="0" anchor="ctr"/>
          <a:lstStyle>
            <a:lvl1pPr algn="l">
              <a:defRPr sz="15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165119" y="6357822"/>
            <a:ext cx="3860297" cy="365210"/>
          </a:xfrm>
          <a:prstGeom prst="rect">
            <a:avLst/>
          </a:prstGeom>
        </p:spPr>
        <p:txBody>
          <a:bodyPr vert="horz" lIns="108833" tIns="54416" rIns="108833" bIns="54416" rtlCol="0" anchor="ctr"/>
          <a:lstStyle>
            <a:lvl1pPr algn="ctr">
              <a:defRPr sz="15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7822"/>
            <a:ext cx="2844430" cy="365210"/>
          </a:xfrm>
          <a:prstGeom prst="rect">
            <a:avLst/>
          </a:prstGeom>
        </p:spPr>
        <p:txBody>
          <a:bodyPr vert="horz" lIns="108833" tIns="54416" rIns="108833" bIns="54416" rtlCol="0" anchor="ctr"/>
          <a:lstStyle>
            <a:lvl1pPr algn="r">
              <a:defRPr sz="15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1088390" rtl="0" eaLnBrk="1" latinLnBrk="0" hangingPunct="1">
        <a:spcBef>
          <a:spcPct val="0"/>
        </a:spcBef>
        <a:buNone/>
        <a:defRPr sz="5200" kern="1200">
          <a:solidFill>
            <a:schemeClr val="tx1"/>
          </a:solidFill>
          <a:latin typeface="+mj-lt"/>
          <a:ea typeface="+mj-ea"/>
          <a:cs typeface="+mj-cs"/>
        </a:defRPr>
      </a:lvl1pPr>
    </p:titleStyle>
    <p:bodyStyle>
      <a:lvl1pPr marL="408305" indent="-408305" algn="l" defTabSz="1088390" rtl="0" eaLnBrk="1" latinLnBrk="0" hangingPunct="1">
        <a:spcBef>
          <a:spcPct val="20000"/>
        </a:spcBef>
        <a:buFont typeface="Arial" panose="020B0604020202020204" pitchFamily="34" charset="0"/>
        <a:buChar char="•"/>
        <a:defRPr sz="3900" kern="1200">
          <a:solidFill>
            <a:schemeClr val="tx1"/>
          </a:solidFill>
          <a:latin typeface="+mn-lt"/>
          <a:ea typeface="+mn-ea"/>
          <a:cs typeface="+mn-cs"/>
        </a:defRPr>
      </a:lvl1pPr>
      <a:lvl2pPr marL="884555" indent="-340360" algn="l" defTabSz="1088390"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2pPr>
      <a:lvl3pPr marL="1360805" indent="-272415" algn="l" defTabSz="108839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3pPr>
      <a:lvl4pPr marL="190500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44919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99339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3758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8178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2597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088390" rtl="0" eaLnBrk="1" latinLnBrk="0" hangingPunct="1">
        <a:defRPr sz="2100" kern="1200">
          <a:solidFill>
            <a:schemeClr val="tx1"/>
          </a:solidFill>
          <a:latin typeface="+mn-lt"/>
          <a:ea typeface="+mn-ea"/>
          <a:cs typeface="+mn-cs"/>
        </a:defRPr>
      </a:lvl1pPr>
      <a:lvl2pPr marL="544195" algn="l" defTabSz="1088390" rtl="0" eaLnBrk="1" latinLnBrk="0" hangingPunct="1">
        <a:defRPr sz="2100" kern="1200">
          <a:solidFill>
            <a:schemeClr val="tx1"/>
          </a:solidFill>
          <a:latin typeface="+mn-lt"/>
          <a:ea typeface="+mn-ea"/>
          <a:cs typeface="+mn-cs"/>
        </a:defRPr>
      </a:lvl2pPr>
      <a:lvl3pPr marL="1088390" algn="l" defTabSz="1088390" rtl="0" eaLnBrk="1" latinLnBrk="0" hangingPunct="1">
        <a:defRPr sz="2100" kern="1200">
          <a:solidFill>
            <a:schemeClr val="tx1"/>
          </a:solidFill>
          <a:latin typeface="+mn-lt"/>
          <a:ea typeface="+mn-ea"/>
          <a:cs typeface="+mn-cs"/>
        </a:defRPr>
      </a:lvl3pPr>
      <a:lvl4pPr marL="1632585" algn="l" defTabSz="1088390" rtl="0" eaLnBrk="1" latinLnBrk="0" hangingPunct="1">
        <a:defRPr sz="2100" kern="1200">
          <a:solidFill>
            <a:schemeClr val="tx1"/>
          </a:solidFill>
          <a:latin typeface="+mn-lt"/>
          <a:ea typeface="+mn-ea"/>
          <a:cs typeface="+mn-cs"/>
        </a:defRPr>
      </a:lvl4pPr>
      <a:lvl5pPr marL="2176780" algn="l" defTabSz="1088390" rtl="0" eaLnBrk="1" latinLnBrk="0" hangingPunct="1">
        <a:defRPr sz="2100" kern="1200">
          <a:solidFill>
            <a:schemeClr val="tx1"/>
          </a:solidFill>
          <a:latin typeface="+mn-lt"/>
          <a:ea typeface="+mn-ea"/>
          <a:cs typeface="+mn-cs"/>
        </a:defRPr>
      </a:lvl5pPr>
      <a:lvl6pPr marL="2720975" algn="l" defTabSz="1088390" rtl="0" eaLnBrk="1" latinLnBrk="0" hangingPunct="1">
        <a:defRPr sz="2100" kern="1200">
          <a:solidFill>
            <a:schemeClr val="tx1"/>
          </a:solidFill>
          <a:latin typeface="+mn-lt"/>
          <a:ea typeface="+mn-ea"/>
          <a:cs typeface="+mn-cs"/>
        </a:defRPr>
      </a:lvl6pPr>
      <a:lvl7pPr marL="3265170" algn="l" defTabSz="1088390" rtl="0" eaLnBrk="1" latinLnBrk="0" hangingPunct="1">
        <a:defRPr sz="2100" kern="1200">
          <a:solidFill>
            <a:schemeClr val="tx1"/>
          </a:solidFill>
          <a:latin typeface="+mn-lt"/>
          <a:ea typeface="+mn-ea"/>
          <a:cs typeface="+mn-cs"/>
        </a:defRPr>
      </a:lvl7pPr>
      <a:lvl8pPr marL="3809365" algn="l" defTabSz="1088390" rtl="0" eaLnBrk="1" latinLnBrk="0" hangingPunct="1">
        <a:defRPr sz="2100" kern="1200">
          <a:solidFill>
            <a:schemeClr val="tx1"/>
          </a:solidFill>
          <a:latin typeface="+mn-lt"/>
          <a:ea typeface="+mn-ea"/>
          <a:cs typeface="+mn-cs"/>
        </a:defRPr>
      </a:lvl8pPr>
      <a:lvl9pPr marL="4354195" algn="l" defTabSz="1088390"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2050" name="图片 6"/>
          <p:cNvPicPr>
            <a:picLocks noChangeAspect="1" noChangeArrowheads="1"/>
          </p:cNvPicPr>
          <p:nvPr userDrawn="1"/>
        </p:nvPicPr>
        <p:blipFill>
          <a:blip r:embed="rId14">
            <a:extLst>
              <a:ext uri="{28A0092B-C50C-407E-A947-70E740481C1C}">
                <a14:useLocalDpi xmlns:a14="http://schemas.microsoft.com/office/drawing/2010/main" val="0"/>
              </a:ext>
            </a:extLst>
          </a:blip>
          <a:srcRect t="-2" b="39320"/>
          <a:stretch>
            <a:fillRect/>
          </a:stretch>
        </p:blipFill>
        <p:spPr bwMode="auto">
          <a:xfrm>
            <a:off x="61" y="62"/>
            <a:ext cx="12190413" cy="4160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矩形 7"/>
          <p:cNvSpPr>
            <a:spLocks noChangeArrowheads="1"/>
          </p:cNvSpPr>
          <p:nvPr userDrawn="1"/>
        </p:nvSpPr>
        <p:spPr bwMode="auto">
          <a:xfrm>
            <a:off x="61" y="62"/>
            <a:ext cx="12190413" cy="4160214"/>
          </a:xfrm>
          <a:prstGeom prst="rect">
            <a:avLst/>
          </a:prstGeom>
          <a:solidFill>
            <a:srgbClr val="354B5E">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386" tIns="45711" rIns="91386" bIns="45711" anchor="ctr"/>
          <a:lstStyle/>
          <a:p>
            <a:pPr algn="ctr" defTabSz="913765" fontAlgn="base">
              <a:spcBef>
                <a:spcPct val="0"/>
              </a:spcBef>
              <a:spcAft>
                <a:spcPct val="0"/>
              </a:spcAft>
              <a:buFont typeface="Arial" panose="020B0604020202020204" pitchFamily="34" charset="0"/>
              <a:buNone/>
            </a:pPr>
            <a:endParaRPr lang="zh-CN" altLang="en-US" sz="1900">
              <a:solidFill>
                <a:srgbClr val="FFFFFF"/>
              </a:solidFill>
            </a:endParaRPr>
          </a:p>
        </p:txBody>
      </p:sp>
      <p:sp>
        <p:nvSpPr>
          <p:cNvPr id="2052" name="矩形 8"/>
          <p:cNvSpPr>
            <a:spLocks noChangeArrowheads="1"/>
          </p:cNvSpPr>
          <p:nvPr userDrawn="1"/>
        </p:nvSpPr>
        <p:spPr bwMode="auto">
          <a:xfrm>
            <a:off x="61" y="4088823"/>
            <a:ext cx="12190413" cy="714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386" tIns="45711" rIns="91386" bIns="45711" anchor="ctr"/>
          <a:lstStyle/>
          <a:p>
            <a:pPr algn="ctr" defTabSz="913765" fontAlgn="base">
              <a:spcBef>
                <a:spcPct val="0"/>
              </a:spcBef>
              <a:spcAft>
                <a:spcPct val="0"/>
              </a:spcAft>
              <a:buFont typeface="Arial" panose="020B0604020202020204" pitchFamily="34" charset="0"/>
              <a:buNone/>
            </a:pPr>
            <a:endParaRPr lang="zh-CN" altLang="en-US" sz="1900">
              <a:solidFill>
                <a:srgbClr val="FFFFFF"/>
              </a:solidFill>
            </a:endParaRPr>
          </a:p>
        </p:txBody>
      </p:sp>
      <p:sp>
        <p:nvSpPr>
          <p:cNvPr id="2053" name="圆角矩形 9"/>
          <p:cNvSpPr>
            <a:spLocks noChangeAspect="1" noChangeArrowheads="1"/>
          </p:cNvSpPr>
          <p:nvPr userDrawn="1"/>
        </p:nvSpPr>
        <p:spPr bwMode="auto">
          <a:xfrm>
            <a:off x="5555589" y="3586994"/>
            <a:ext cx="1079359" cy="1079750"/>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91386" tIns="45711" rIns="91386" bIns="45711" anchor="ctr"/>
          <a:lstStyle/>
          <a:p>
            <a:pPr algn="ctr" defTabSz="913765" fontAlgn="base">
              <a:spcBef>
                <a:spcPct val="0"/>
              </a:spcBef>
              <a:spcAft>
                <a:spcPct val="0"/>
              </a:spcAft>
              <a:buFont typeface="Arial" panose="020B0604020202020204" pitchFamily="34" charset="0"/>
              <a:buNone/>
            </a:pPr>
            <a:endParaRPr lang="zh-CN" altLang="en-US" sz="1900">
              <a:solidFill>
                <a:srgbClr val="FFFFFF"/>
              </a:solidFill>
            </a:endParaRPr>
          </a:p>
        </p:txBody>
      </p:sp>
      <p:sp>
        <p:nvSpPr>
          <p:cNvPr id="2054" name="标题占位符 1"/>
          <p:cNvSpPr>
            <a:spLocks noGrp="1" noChangeArrowheads="1"/>
          </p:cNvSpPr>
          <p:nvPr>
            <p:ph type="title"/>
          </p:nvPr>
        </p:nvSpPr>
        <p:spPr bwMode="auto">
          <a:xfrm>
            <a:off x="838152" y="365213"/>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p>
            <a:pPr lvl="0"/>
            <a:r>
              <a:rPr lang="zh-TW"/>
              <a:t>单击此处编辑母版标题样式</a:t>
            </a:r>
          </a:p>
        </p:txBody>
      </p:sp>
      <p:sp>
        <p:nvSpPr>
          <p:cNvPr id="2055" name="文本占位符 2"/>
          <p:cNvSpPr>
            <a:spLocks noGrp="1" noChangeArrowheads="1"/>
          </p:cNvSpPr>
          <p:nvPr>
            <p:ph type="body" idx="1"/>
          </p:nvPr>
        </p:nvSpPr>
        <p:spPr bwMode="auto">
          <a:xfrm>
            <a:off x="838152" y="1619663"/>
            <a:ext cx="10514231" cy="455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t" anchorCtr="0" compatLnSpc="1"/>
          <a:lstStyle/>
          <a:p>
            <a:pPr lvl="0"/>
            <a:r>
              <a:rPr lang="zh-TW"/>
              <a:t>单击此处编辑母版文本样式</a:t>
            </a:r>
          </a:p>
          <a:p>
            <a:pPr lvl="1"/>
            <a:r>
              <a:rPr lang="zh-TW"/>
              <a:t>第二级</a:t>
            </a:r>
          </a:p>
          <a:p>
            <a:pPr lvl="2"/>
            <a:r>
              <a:rPr lang="zh-TW"/>
              <a:t>第三级</a:t>
            </a:r>
          </a:p>
          <a:p>
            <a:pPr lvl="3"/>
            <a:r>
              <a:rPr lang="zh-TW"/>
              <a:t>第四级</a:t>
            </a:r>
          </a:p>
          <a:p>
            <a:pPr lvl="4"/>
            <a:r>
              <a:rPr lang="zh-TW"/>
              <a:t>第五级</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p:titleStyle>
    <p:bodyStyle>
      <a:lvl1pPr marL="228600" indent="-228600" algn="l" rtl="0" fontAlgn="base">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165" indent="-228600" algn="l" rtl="0" fontAlgn="base">
        <a:lnSpc>
          <a:spcPct val="125000"/>
        </a:lnSpc>
        <a:spcBef>
          <a:spcPts val="500"/>
        </a:spcBef>
        <a:spcAft>
          <a:spcPct val="0"/>
        </a:spcAft>
        <a:buFont typeface="Arial" panose="020B0604020202020204" pitchFamily="34" charset="0"/>
        <a:buChar char="•"/>
        <a:defRPr>
          <a:solidFill>
            <a:schemeClr val="tx1"/>
          </a:solidFill>
          <a:latin typeface="+mn-lt"/>
          <a:ea typeface="+mn-ea"/>
        </a:defRPr>
      </a:lvl2pPr>
      <a:lvl3pPr marL="1142365" indent="-228600" algn="l" rtl="0" fontAlgn="base">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599565"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4pPr>
      <a:lvl5pPr marL="2056130"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5pPr>
      <a:lvl6pPr marL="2513330"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6pPr>
      <a:lvl7pPr marL="2970530"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7pPr>
      <a:lvl8pPr marL="3427095"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8pPr>
      <a:lvl9pPr marL="3884295"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9pPr>
    </p:bodyStyle>
    <p:otherStyle>
      <a:defPPr>
        <a:defRPr lang="zh-CN"/>
      </a:defPPr>
      <a:lvl1pPr marL="0" algn="l" defTabSz="913765" rtl="0" eaLnBrk="1" latinLnBrk="0" hangingPunct="1">
        <a:defRPr sz="1900" kern="1200">
          <a:solidFill>
            <a:schemeClr val="tx1"/>
          </a:solidFill>
          <a:latin typeface="+mn-lt"/>
          <a:ea typeface="+mn-ea"/>
          <a:cs typeface="+mn-cs"/>
        </a:defRPr>
      </a:lvl1pPr>
      <a:lvl2pPr marL="457200" algn="l" defTabSz="913765" rtl="0" eaLnBrk="1" latinLnBrk="0" hangingPunct="1">
        <a:defRPr sz="1900" kern="1200">
          <a:solidFill>
            <a:schemeClr val="tx1"/>
          </a:solidFill>
          <a:latin typeface="+mn-lt"/>
          <a:ea typeface="+mn-ea"/>
          <a:cs typeface="+mn-cs"/>
        </a:defRPr>
      </a:lvl2pPr>
      <a:lvl3pPr marL="913765" algn="l" defTabSz="913765" rtl="0" eaLnBrk="1" latinLnBrk="0" hangingPunct="1">
        <a:defRPr sz="1900" kern="1200">
          <a:solidFill>
            <a:schemeClr val="tx1"/>
          </a:solidFill>
          <a:latin typeface="+mn-lt"/>
          <a:ea typeface="+mn-ea"/>
          <a:cs typeface="+mn-cs"/>
        </a:defRPr>
      </a:lvl3pPr>
      <a:lvl4pPr marL="1370965" algn="l" defTabSz="913765" rtl="0" eaLnBrk="1" latinLnBrk="0" hangingPunct="1">
        <a:defRPr sz="1900" kern="1200">
          <a:solidFill>
            <a:schemeClr val="tx1"/>
          </a:solidFill>
          <a:latin typeface="+mn-lt"/>
          <a:ea typeface="+mn-ea"/>
          <a:cs typeface="+mn-cs"/>
        </a:defRPr>
      </a:lvl4pPr>
      <a:lvl5pPr marL="1828165" algn="l" defTabSz="913765" rtl="0" eaLnBrk="1" latinLnBrk="0" hangingPunct="1">
        <a:defRPr sz="1900" kern="1200">
          <a:solidFill>
            <a:schemeClr val="tx1"/>
          </a:solidFill>
          <a:latin typeface="+mn-lt"/>
          <a:ea typeface="+mn-ea"/>
          <a:cs typeface="+mn-cs"/>
        </a:defRPr>
      </a:lvl5pPr>
      <a:lvl6pPr marL="2284730" algn="l" defTabSz="913765" rtl="0" eaLnBrk="1" latinLnBrk="0" hangingPunct="1">
        <a:defRPr sz="1900" kern="1200">
          <a:solidFill>
            <a:schemeClr val="tx1"/>
          </a:solidFill>
          <a:latin typeface="+mn-lt"/>
          <a:ea typeface="+mn-ea"/>
          <a:cs typeface="+mn-cs"/>
        </a:defRPr>
      </a:lvl6pPr>
      <a:lvl7pPr marL="2741930" algn="l" defTabSz="913765" rtl="0" eaLnBrk="1" latinLnBrk="0" hangingPunct="1">
        <a:defRPr sz="1900" kern="1200">
          <a:solidFill>
            <a:schemeClr val="tx1"/>
          </a:solidFill>
          <a:latin typeface="+mn-lt"/>
          <a:ea typeface="+mn-ea"/>
          <a:cs typeface="+mn-cs"/>
        </a:defRPr>
      </a:lvl7pPr>
      <a:lvl8pPr marL="3198495" algn="l" defTabSz="913765" rtl="0" eaLnBrk="1" latinLnBrk="0" hangingPunct="1">
        <a:defRPr sz="1900" kern="1200">
          <a:solidFill>
            <a:schemeClr val="tx1"/>
          </a:solidFill>
          <a:latin typeface="+mn-lt"/>
          <a:ea typeface="+mn-ea"/>
          <a:cs typeface="+mn-cs"/>
        </a:defRPr>
      </a:lvl8pPr>
      <a:lvl9pPr marL="3655695" algn="l" defTabSz="913765" rtl="0" eaLnBrk="1" latinLnBrk="0" hangingPunct="1">
        <a:defRPr sz="1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5122" name="组合 6"/>
          <p:cNvGrpSpPr/>
          <p:nvPr userDrawn="1"/>
        </p:nvGrpSpPr>
        <p:grpSpPr bwMode="auto">
          <a:xfrm>
            <a:off x="479365" y="692396"/>
            <a:ext cx="179365" cy="630385"/>
            <a:chOff x="0" y="0"/>
            <a:chExt cx="180000" cy="630000"/>
          </a:xfrm>
        </p:grpSpPr>
        <p:sp>
          <p:nvSpPr>
            <p:cNvPr id="5123" name="圆角矩形 7"/>
            <p:cNvSpPr>
              <a:spLocks noChangeArrowheads="1"/>
            </p:cNvSpPr>
            <p:nvPr userDrawn="1"/>
          </p:nvSpPr>
          <p:spPr bwMode="auto">
            <a:xfrm>
              <a:off x="0" y="0"/>
              <a:ext cx="180000" cy="180000"/>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fontAlgn="base">
                <a:spcBef>
                  <a:spcPct val="0"/>
                </a:spcBef>
                <a:spcAft>
                  <a:spcPct val="0"/>
                </a:spcAft>
                <a:buFont typeface="Arial" panose="020B0604020202020204" pitchFamily="34" charset="0"/>
                <a:buNone/>
              </a:pPr>
              <a:endParaRPr lang="zh-CN" altLang="en-US" sz="1900">
                <a:solidFill>
                  <a:srgbClr val="FFFFFF"/>
                </a:solidFill>
              </a:endParaRPr>
            </a:p>
          </p:txBody>
        </p:sp>
        <p:sp>
          <p:nvSpPr>
            <p:cNvPr id="5124" name="圆角矩形 8"/>
            <p:cNvSpPr>
              <a:spLocks noChangeArrowheads="1"/>
            </p:cNvSpPr>
            <p:nvPr userDrawn="1"/>
          </p:nvSpPr>
          <p:spPr bwMode="auto">
            <a:xfrm>
              <a:off x="0" y="225000"/>
              <a:ext cx="180000" cy="18000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fontAlgn="base">
                <a:spcBef>
                  <a:spcPct val="0"/>
                </a:spcBef>
                <a:spcAft>
                  <a:spcPct val="0"/>
                </a:spcAft>
                <a:buFont typeface="Arial" panose="020B0604020202020204" pitchFamily="34" charset="0"/>
                <a:buNone/>
              </a:pPr>
              <a:endParaRPr lang="zh-CN" altLang="en-US" sz="1900">
                <a:solidFill>
                  <a:srgbClr val="FFFFFF"/>
                </a:solidFill>
              </a:endParaRPr>
            </a:p>
          </p:txBody>
        </p:sp>
        <p:sp>
          <p:nvSpPr>
            <p:cNvPr id="5125" name="圆角矩形 9"/>
            <p:cNvSpPr>
              <a:spLocks noChangeArrowheads="1"/>
            </p:cNvSpPr>
            <p:nvPr userDrawn="1"/>
          </p:nvSpPr>
          <p:spPr bwMode="auto">
            <a:xfrm>
              <a:off x="0" y="450000"/>
              <a:ext cx="180000" cy="180000"/>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fontAlgn="base">
                <a:spcBef>
                  <a:spcPct val="0"/>
                </a:spcBef>
                <a:spcAft>
                  <a:spcPct val="0"/>
                </a:spcAft>
                <a:buFont typeface="Arial" panose="020B0604020202020204" pitchFamily="34" charset="0"/>
                <a:buNone/>
              </a:pPr>
              <a:endParaRPr lang="zh-CN" altLang="en-US" sz="1900">
                <a:solidFill>
                  <a:srgbClr val="FFFFFF"/>
                </a:solidFill>
              </a:endParaRPr>
            </a:p>
          </p:txBody>
        </p:sp>
      </p:grpSp>
      <p:sp>
        <p:nvSpPr>
          <p:cNvPr id="5126" name="标题占位符 1"/>
          <p:cNvSpPr>
            <a:spLocks noGrp="1" noChangeArrowheads="1"/>
          </p:cNvSpPr>
          <p:nvPr>
            <p:ph type="title"/>
          </p:nvPr>
        </p:nvSpPr>
        <p:spPr bwMode="auto">
          <a:xfrm>
            <a:off x="838151" y="365213"/>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p>
            <a:pPr lvl="0"/>
            <a:r>
              <a:rPr lang="zh-TW"/>
              <a:t>单击此处编辑母版标题样式</a:t>
            </a:r>
          </a:p>
        </p:txBody>
      </p:sp>
      <p:sp>
        <p:nvSpPr>
          <p:cNvPr id="5127" name="文本占位符 2"/>
          <p:cNvSpPr>
            <a:spLocks noGrp="1" noChangeArrowheads="1"/>
          </p:cNvSpPr>
          <p:nvPr>
            <p:ph type="body" idx="1"/>
          </p:nvPr>
        </p:nvSpPr>
        <p:spPr bwMode="auto">
          <a:xfrm>
            <a:off x="838151" y="1619662"/>
            <a:ext cx="10514231" cy="455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t" anchorCtr="0" compatLnSpc="1"/>
          <a:lstStyle/>
          <a:p>
            <a:pPr lvl="0"/>
            <a:r>
              <a:rPr lang="zh-TW"/>
              <a:t>单击此处编辑母版文本样式</a:t>
            </a:r>
          </a:p>
          <a:p>
            <a:pPr lvl="1"/>
            <a:r>
              <a:rPr lang="zh-TW"/>
              <a:t>第二级</a:t>
            </a:r>
          </a:p>
          <a:p>
            <a:pPr lvl="2"/>
            <a:r>
              <a:rPr lang="zh-TW"/>
              <a:t>第三级</a:t>
            </a:r>
          </a:p>
          <a:p>
            <a:pPr lvl="3"/>
            <a:r>
              <a:rPr lang="zh-TW"/>
              <a:t>第四级</a:t>
            </a:r>
          </a:p>
          <a:p>
            <a:pPr lvl="4"/>
            <a:r>
              <a:rPr lang="zh-TW"/>
              <a:t>第五级</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p:titleStyle>
    <p:bodyStyle>
      <a:lvl1pPr marL="228600" indent="-228600" algn="l" rtl="0" fontAlgn="base">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165" indent="-228600" algn="l" rtl="0" fontAlgn="base">
        <a:lnSpc>
          <a:spcPct val="125000"/>
        </a:lnSpc>
        <a:spcBef>
          <a:spcPts val="500"/>
        </a:spcBef>
        <a:spcAft>
          <a:spcPct val="0"/>
        </a:spcAft>
        <a:buFont typeface="Arial" panose="020B0604020202020204" pitchFamily="34" charset="0"/>
        <a:buChar char="•"/>
        <a:defRPr>
          <a:solidFill>
            <a:schemeClr val="tx1"/>
          </a:solidFill>
          <a:latin typeface="+mn-lt"/>
          <a:ea typeface="+mn-ea"/>
        </a:defRPr>
      </a:lvl2pPr>
      <a:lvl3pPr marL="1142365" indent="-228600" algn="l" rtl="0" fontAlgn="base">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599565"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4pPr>
      <a:lvl5pPr marL="2056130"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5pPr>
      <a:lvl6pPr marL="2513330"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6pPr>
      <a:lvl7pPr marL="2970530"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7pPr>
      <a:lvl8pPr marL="3427095"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8pPr>
      <a:lvl9pPr marL="3884295"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9pPr>
    </p:bodyStyle>
    <p:otherStyle>
      <a:defPPr>
        <a:defRPr lang="zh-CN"/>
      </a:defPPr>
      <a:lvl1pPr marL="0" algn="l" defTabSz="913765" rtl="0" eaLnBrk="1" latinLnBrk="0" hangingPunct="1">
        <a:defRPr sz="1900" kern="1200">
          <a:solidFill>
            <a:schemeClr val="tx1"/>
          </a:solidFill>
          <a:latin typeface="+mn-lt"/>
          <a:ea typeface="+mn-ea"/>
          <a:cs typeface="+mn-cs"/>
        </a:defRPr>
      </a:lvl1pPr>
      <a:lvl2pPr marL="457200" algn="l" defTabSz="913765" rtl="0" eaLnBrk="1" latinLnBrk="0" hangingPunct="1">
        <a:defRPr sz="1900" kern="1200">
          <a:solidFill>
            <a:schemeClr val="tx1"/>
          </a:solidFill>
          <a:latin typeface="+mn-lt"/>
          <a:ea typeface="+mn-ea"/>
          <a:cs typeface="+mn-cs"/>
        </a:defRPr>
      </a:lvl2pPr>
      <a:lvl3pPr marL="913765" algn="l" defTabSz="913765" rtl="0" eaLnBrk="1" latinLnBrk="0" hangingPunct="1">
        <a:defRPr sz="1900" kern="1200">
          <a:solidFill>
            <a:schemeClr val="tx1"/>
          </a:solidFill>
          <a:latin typeface="+mn-lt"/>
          <a:ea typeface="+mn-ea"/>
          <a:cs typeface="+mn-cs"/>
        </a:defRPr>
      </a:lvl3pPr>
      <a:lvl4pPr marL="1370965" algn="l" defTabSz="913765" rtl="0" eaLnBrk="1" latinLnBrk="0" hangingPunct="1">
        <a:defRPr sz="1900" kern="1200">
          <a:solidFill>
            <a:schemeClr val="tx1"/>
          </a:solidFill>
          <a:latin typeface="+mn-lt"/>
          <a:ea typeface="+mn-ea"/>
          <a:cs typeface="+mn-cs"/>
        </a:defRPr>
      </a:lvl4pPr>
      <a:lvl5pPr marL="1828165" algn="l" defTabSz="913765" rtl="0" eaLnBrk="1" latinLnBrk="0" hangingPunct="1">
        <a:defRPr sz="1900" kern="1200">
          <a:solidFill>
            <a:schemeClr val="tx1"/>
          </a:solidFill>
          <a:latin typeface="+mn-lt"/>
          <a:ea typeface="+mn-ea"/>
          <a:cs typeface="+mn-cs"/>
        </a:defRPr>
      </a:lvl5pPr>
      <a:lvl6pPr marL="2284730" algn="l" defTabSz="913765" rtl="0" eaLnBrk="1" latinLnBrk="0" hangingPunct="1">
        <a:defRPr sz="1900" kern="1200">
          <a:solidFill>
            <a:schemeClr val="tx1"/>
          </a:solidFill>
          <a:latin typeface="+mn-lt"/>
          <a:ea typeface="+mn-ea"/>
          <a:cs typeface="+mn-cs"/>
        </a:defRPr>
      </a:lvl6pPr>
      <a:lvl7pPr marL="2741930" algn="l" defTabSz="913765" rtl="0" eaLnBrk="1" latinLnBrk="0" hangingPunct="1">
        <a:defRPr sz="1900" kern="1200">
          <a:solidFill>
            <a:schemeClr val="tx1"/>
          </a:solidFill>
          <a:latin typeface="+mn-lt"/>
          <a:ea typeface="+mn-ea"/>
          <a:cs typeface="+mn-cs"/>
        </a:defRPr>
      </a:lvl7pPr>
      <a:lvl8pPr marL="3198495" algn="l" defTabSz="913765" rtl="0" eaLnBrk="1" latinLnBrk="0" hangingPunct="1">
        <a:defRPr sz="1900" kern="1200">
          <a:solidFill>
            <a:schemeClr val="tx1"/>
          </a:solidFill>
          <a:latin typeface="+mn-lt"/>
          <a:ea typeface="+mn-ea"/>
          <a:cs typeface="+mn-cs"/>
        </a:defRPr>
      </a:lvl8pPr>
      <a:lvl9pPr marL="3655695" algn="l" defTabSz="913765" rtl="0" eaLnBrk="1" latinLnBrk="0" hangingPunct="1">
        <a:defRPr sz="1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4098" name="图片 6"/>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1" y="0"/>
            <a:ext cx="12190413"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矩形 7"/>
          <p:cNvSpPr>
            <a:spLocks noChangeArrowheads="1"/>
          </p:cNvSpPr>
          <p:nvPr userDrawn="1"/>
        </p:nvSpPr>
        <p:spPr bwMode="auto">
          <a:xfrm>
            <a:off x="41" y="0"/>
            <a:ext cx="12190413" cy="6859588"/>
          </a:xfrm>
          <a:prstGeom prst="rect">
            <a:avLst/>
          </a:prstGeom>
          <a:solidFill>
            <a:srgbClr val="354B5E">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914400" fontAlgn="base">
              <a:spcBef>
                <a:spcPct val="0"/>
              </a:spcBef>
              <a:spcAft>
                <a:spcPct val="0"/>
              </a:spcAft>
              <a:buFont typeface="Arial" panose="020B0604020202020204" pitchFamily="34" charset="0"/>
              <a:buNone/>
            </a:pPr>
            <a:endParaRPr lang="zh-CN" altLang="en-US" sz="1800">
              <a:solidFill>
                <a:srgbClr val="FFFFFF"/>
              </a:solidFill>
            </a:endParaRPr>
          </a:p>
        </p:txBody>
      </p:sp>
      <p:sp>
        <p:nvSpPr>
          <p:cNvPr id="4100" name="矩形 8"/>
          <p:cNvSpPr>
            <a:spLocks noChangeArrowheads="1"/>
          </p:cNvSpPr>
          <p:nvPr userDrawn="1"/>
        </p:nvSpPr>
        <p:spPr bwMode="auto">
          <a:xfrm>
            <a:off x="7871430" y="1810169"/>
            <a:ext cx="4319025" cy="32392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914400" fontAlgn="base">
              <a:spcBef>
                <a:spcPct val="0"/>
              </a:spcBef>
              <a:spcAft>
                <a:spcPct val="0"/>
              </a:spcAft>
              <a:buFont typeface="Arial" panose="020B0604020202020204" pitchFamily="34" charset="0"/>
              <a:buNone/>
            </a:pPr>
            <a:endParaRPr lang="zh-CN" altLang="en-US" sz="1800">
              <a:solidFill>
                <a:srgbClr val="FFFFFF"/>
              </a:solidFill>
            </a:endParaRPr>
          </a:p>
        </p:txBody>
      </p:sp>
      <p:sp>
        <p:nvSpPr>
          <p:cNvPr id="4101" name="标题占位符 1"/>
          <p:cNvSpPr>
            <a:spLocks noGrp="1" noChangeArrowheads="1"/>
          </p:cNvSpPr>
          <p:nvPr>
            <p:ph type="title"/>
          </p:nvPr>
        </p:nvSpPr>
        <p:spPr bwMode="auto">
          <a:xfrm>
            <a:off x="838132" y="365210"/>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TW" altLang="zh-CN"/>
              <a:t>单击此处编辑母版标题样式</a:t>
            </a:r>
          </a:p>
        </p:txBody>
      </p:sp>
      <p:sp>
        <p:nvSpPr>
          <p:cNvPr id="4102" name="文本占位符 2"/>
          <p:cNvSpPr>
            <a:spLocks noGrp="1" noChangeArrowheads="1"/>
          </p:cNvSpPr>
          <p:nvPr>
            <p:ph type="body" idx="1"/>
          </p:nvPr>
        </p:nvSpPr>
        <p:spPr bwMode="auto">
          <a:xfrm>
            <a:off x="838132" y="1619667"/>
            <a:ext cx="10514231" cy="4558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TW" altLang="zh-CN"/>
              <a:t>单击此处编辑母版文本样式</a:t>
            </a:r>
          </a:p>
          <a:p>
            <a:pPr lvl="1"/>
            <a:r>
              <a:rPr lang="zh-TW" altLang="zh-CN"/>
              <a:t>第二级</a:t>
            </a:r>
          </a:p>
          <a:p>
            <a:pPr lvl="2"/>
            <a:r>
              <a:rPr lang="zh-TW" altLang="zh-CN"/>
              <a:t>第三级</a:t>
            </a:r>
          </a:p>
          <a:p>
            <a:pPr lvl="3"/>
            <a:r>
              <a:rPr lang="zh-TW" altLang="zh-CN"/>
              <a:t>第四级</a:t>
            </a:r>
          </a:p>
          <a:p>
            <a:pPr lvl="4"/>
            <a:r>
              <a:rPr lang="zh-TW" altLang="zh-CN"/>
              <a:t>第五级</a:t>
            </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16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8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p:titleStyle>
    <p:bodyStyle>
      <a:lvl1pPr marL="228600" indent="-228600" algn="l" rtl="0" fontAlgn="base">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fontAlgn="base">
        <a:lnSpc>
          <a:spcPct val="125000"/>
        </a:lnSpc>
        <a:spcBef>
          <a:spcPts val="500"/>
        </a:spcBef>
        <a:spcAft>
          <a:spcPct val="0"/>
        </a:spcAft>
        <a:buFont typeface="Arial" panose="020B0604020202020204" pitchFamily="34" charset="0"/>
        <a:buChar char="•"/>
        <a:defRPr>
          <a:solidFill>
            <a:schemeClr val="tx1"/>
          </a:solidFill>
          <a:latin typeface="+mn-lt"/>
          <a:ea typeface="+mn-ea"/>
        </a:defRPr>
      </a:lvl2pPr>
      <a:lvl3pPr marL="1143000" indent="-228600" algn="l" rtl="0" fontAlgn="base">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fontAlgn="base">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fontAlgn="base">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5122" name="组合 6"/>
          <p:cNvGrpSpPr/>
          <p:nvPr userDrawn="1"/>
        </p:nvGrpSpPr>
        <p:grpSpPr bwMode="auto">
          <a:xfrm>
            <a:off x="479362" y="692310"/>
            <a:ext cx="179365" cy="630384"/>
            <a:chOff x="0" y="0"/>
            <a:chExt cx="180000" cy="630000"/>
          </a:xfrm>
        </p:grpSpPr>
        <p:sp>
          <p:nvSpPr>
            <p:cNvPr id="5123" name="圆角矩形 7"/>
            <p:cNvSpPr>
              <a:spLocks noChangeArrowheads="1"/>
            </p:cNvSpPr>
            <p:nvPr userDrawn="1"/>
          </p:nvSpPr>
          <p:spPr bwMode="auto">
            <a:xfrm>
              <a:off x="0" y="0"/>
              <a:ext cx="180000" cy="180000"/>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914400" fontAlgn="base">
                <a:spcBef>
                  <a:spcPct val="0"/>
                </a:spcBef>
                <a:spcAft>
                  <a:spcPct val="0"/>
                </a:spcAft>
                <a:buFont typeface="Arial" panose="020B0604020202020204" pitchFamily="34" charset="0"/>
                <a:buNone/>
              </a:pPr>
              <a:endParaRPr lang="zh-CN" altLang="en-US" sz="1800">
                <a:solidFill>
                  <a:srgbClr val="FFFFFF"/>
                </a:solidFill>
              </a:endParaRPr>
            </a:p>
          </p:txBody>
        </p:sp>
        <p:sp>
          <p:nvSpPr>
            <p:cNvPr id="5124" name="圆角矩形 8"/>
            <p:cNvSpPr>
              <a:spLocks noChangeArrowheads="1"/>
            </p:cNvSpPr>
            <p:nvPr userDrawn="1"/>
          </p:nvSpPr>
          <p:spPr bwMode="auto">
            <a:xfrm>
              <a:off x="0" y="225000"/>
              <a:ext cx="180000" cy="18000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914400" fontAlgn="base">
                <a:spcBef>
                  <a:spcPct val="0"/>
                </a:spcBef>
                <a:spcAft>
                  <a:spcPct val="0"/>
                </a:spcAft>
                <a:buFont typeface="Arial" panose="020B0604020202020204" pitchFamily="34" charset="0"/>
                <a:buNone/>
              </a:pPr>
              <a:endParaRPr lang="zh-CN" altLang="en-US" sz="1800">
                <a:solidFill>
                  <a:srgbClr val="FFFFFF"/>
                </a:solidFill>
              </a:endParaRPr>
            </a:p>
          </p:txBody>
        </p:sp>
        <p:sp>
          <p:nvSpPr>
            <p:cNvPr id="5125" name="圆角矩形 9"/>
            <p:cNvSpPr>
              <a:spLocks noChangeArrowheads="1"/>
            </p:cNvSpPr>
            <p:nvPr userDrawn="1"/>
          </p:nvSpPr>
          <p:spPr bwMode="auto">
            <a:xfrm>
              <a:off x="0" y="450000"/>
              <a:ext cx="180000" cy="180000"/>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914400" fontAlgn="base">
                <a:spcBef>
                  <a:spcPct val="0"/>
                </a:spcBef>
                <a:spcAft>
                  <a:spcPct val="0"/>
                </a:spcAft>
                <a:buFont typeface="Arial" panose="020B0604020202020204" pitchFamily="34" charset="0"/>
                <a:buNone/>
              </a:pPr>
              <a:endParaRPr lang="zh-CN" altLang="en-US" sz="1800">
                <a:solidFill>
                  <a:srgbClr val="FFFFFF"/>
                </a:solidFill>
              </a:endParaRPr>
            </a:p>
          </p:txBody>
        </p:sp>
      </p:grpSp>
      <p:sp>
        <p:nvSpPr>
          <p:cNvPr id="5126" name="标题占位符 1"/>
          <p:cNvSpPr>
            <a:spLocks noGrp="1" noChangeArrowheads="1"/>
          </p:cNvSpPr>
          <p:nvPr>
            <p:ph type="title"/>
          </p:nvPr>
        </p:nvSpPr>
        <p:spPr bwMode="auto">
          <a:xfrm>
            <a:off x="838098" y="365210"/>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TW" altLang="zh-CN"/>
              <a:t>单击此处编辑母版标题样式</a:t>
            </a:r>
          </a:p>
        </p:txBody>
      </p:sp>
      <p:sp>
        <p:nvSpPr>
          <p:cNvPr id="5127" name="文本占位符 2"/>
          <p:cNvSpPr>
            <a:spLocks noGrp="1" noChangeArrowheads="1"/>
          </p:cNvSpPr>
          <p:nvPr>
            <p:ph type="body" idx="1"/>
          </p:nvPr>
        </p:nvSpPr>
        <p:spPr bwMode="auto">
          <a:xfrm>
            <a:off x="838098" y="1619633"/>
            <a:ext cx="10514231" cy="4558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TW" altLang="zh-CN"/>
              <a:t>单击此处编辑母版文本样式</a:t>
            </a:r>
          </a:p>
          <a:p>
            <a:pPr lvl="1"/>
            <a:r>
              <a:rPr lang="zh-TW" altLang="zh-CN"/>
              <a:t>第二级</a:t>
            </a:r>
          </a:p>
          <a:p>
            <a:pPr lvl="2"/>
            <a:r>
              <a:rPr lang="zh-TW" altLang="zh-CN"/>
              <a:t>第三级</a:t>
            </a:r>
          </a:p>
          <a:p>
            <a:pPr lvl="3"/>
            <a:r>
              <a:rPr lang="zh-TW" altLang="zh-CN"/>
              <a:t>第四级</a:t>
            </a:r>
          </a:p>
          <a:p>
            <a:pPr lvl="4"/>
            <a:r>
              <a:rPr lang="zh-TW" altLang="zh-CN"/>
              <a:t>第五级</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16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8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p:titleStyle>
    <p:bodyStyle>
      <a:lvl1pPr marL="228600" indent="-228600" algn="l" rtl="0" fontAlgn="base">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fontAlgn="base">
        <a:lnSpc>
          <a:spcPct val="125000"/>
        </a:lnSpc>
        <a:spcBef>
          <a:spcPts val="500"/>
        </a:spcBef>
        <a:spcAft>
          <a:spcPct val="0"/>
        </a:spcAft>
        <a:buFont typeface="Arial" panose="020B0604020202020204" pitchFamily="34" charset="0"/>
        <a:buChar char="•"/>
        <a:defRPr>
          <a:solidFill>
            <a:schemeClr val="tx1"/>
          </a:solidFill>
          <a:latin typeface="+mn-lt"/>
          <a:ea typeface="+mn-ea"/>
        </a:defRPr>
      </a:lvl2pPr>
      <a:lvl3pPr marL="1143000" indent="-228600" algn="l" rtl="0" fontAlgn="base">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fontAlgn="base">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fontAlgn="base">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5122" name="组合 6"/>
          <p:cNvGrpSpPr/>
          <p:nvPr userDrawn="1"/>
        </p:nvGrpSpPr>
        <p:grpSpPr bwMode="auto">
          <a:xfrm>
            <a:off x="479365" y="692396"/>
            <a:ext cx="179365" cy="630385"/>
            <a:chOff x="0" y="0"/>
            <a:chExt cx="180000" cy="630000"/>
          </a:xfrm>
        </p:grpSpPr>
        <p:sp>
          <p:nvSpPr>
            <p:cNvPr id="5123" name="圆角矩形 7"/>
            <p:cNvSpPr>
              <a:spLocks noChangeArrowheads="1"/>
            </p:cNvSpPr>
            <p:nvPr userDrawn="1"/>
          </p:nvSpPr>
          <p:spPr bwMode="auto">
            <a:xfrm>
              <a:off x="0" y="0"/>
              <a:ext cx="180000" cy="180000"/>
            </a:xfrm>
            <a:prstGeom prst="roundRect">
              <a:avLst>
                <a:gd name="adj" fmla="val 16667"/>
              </a:avLst>
            </a:prstGeom>
            <a:solidFill>
              <a:schemeClr val="accent1"/>
            </a:solidFill>
            <a:ln>
              <a:noFill/>
            </a:ln>
          </p:spPr>
          <p:txBody>
            <a:bodyPr anchor="ctr"/>
            <a:lstStyle/>
            <a:p>
              <a:pPr algn="ctr" defTabSz="913765" fontAlgn="base">
                <a:spcBef>
                  <a:spcPct val="0"/>
                </a:spcBef>
                <a:spcAft>
                  <a:spcPct val="0"/>
                </a:spcAft>
                <a:buFont typeface="Arial" panose="020B0604020202020204" pitchFamily="34" charset="0"/>
                <a:buNone/>
              </a:pPr>
              <a:endParaRPr lang="zh-CN" altLang="en-US" sz="1900">
                <a:solidFill>
                  <a:srgbClr val="FFFFFF"/>
                </a:solidFill>
              </a:endParaRPr>
            </a:p>
          </p:txBody>
        </p:sp>
        <p:sp>
          <p:nvSpPr>
            <p:cNvPr id="5124" name="圆角矩形 8"/>
            <p:cNvSpPr>
              <a:spLocks noChangeArrowheads="1"/>
            </p:cNvSpPr>
            <p:nvPr userDrawn="1"/>
          </p:nvSpPr>
          <p:spPr bwMode="auto">
            <a:xfrm>
              <a:off x="0" y="225000"/>
              <a:ext cx="180000" cy="180000"/>
            </a:xfrm>
            <a:prstGeom prst="roundRect">
              <a:avLst>
                <a:gd name="adj" fmla="val 16667"/>
              </a:avLst>
            </a:prstGeom>
            <a:solidFill>
              <a:schemeClr val="accent2"/>
            </a:solidFill>
            <a:ln>
              <a:noFill/>
            </a:ln>
          </p:spPr>
          <p:txBody>
            <a:bodyPr anchor="ctr"/>
            <a:lstStyle/>
            <a:p>
              <a:pPr algn="ctr" defTabSz="913765" fontAlgn="base">
                <a:spcBef>
                  <a:spcPct val="0"/>
                </a:spcBef>
                <a:spcAft>
                  <a:spcPct val="0"/>
                </a:spcAft>
                <a:buFont typeface="Arial" panose="020B0604020202020204" pitchFamily="34" charset="0"/>
                <a:buNone/>
              </a:pPr>
              <a:endParaRPr lang="zh-CN" altLang="en-US" sz="1900">
                <a:solidFill>
                  <a:srgbClr val="FFFFFF"/>
                </a:solidFill>
              </a:endParaRPr>
            </a:p>
          </p:txBody>
        </p:sp>
        <p:sp>
          <p:nvSpPr>
            <p:cNvPr id="5125" name="圆角矩形 9"/>
            <p:cNvSpPr>
              <a:spLocks noChangeArrowheads="1"/>
            </p:cNvSpPr>
            <p:nvPr userDrawn="1"/>
          </p:nvSpPr>
          <p:spPr bwMode="auto">
            <a:xfrm>
              <a:off x="0" y="450000"/>
              <a:ext cx="180000" cy="180000"/>
            </a:xfrm>
            <a:prstGeom prst="roundRect">
              <a:avLst>
                <a:gd name="adj" fmla="val 16667"/>
              </a:avLst>
            </a:prstGeom>
            <a:solidFill>
              <a:schemeClr val="accent1"/>
            </a:solidFill>
            <a:ln>
              <a:noFill/>
            </a:ln>
          </p:spPr>
          <p:txBody>
            <a:bodyPr anchor="ctr"/>
            <a:lstStyle/>
            <a:p>
              <a:pPr algn="ctr" defTabSz="913765" fontAlgn="base">
                <a:spcBef>
                  <a:spcPct val="0"/>
                </a:spcBef>
                <a:spcAft>
                  <a:spcPct val="0"/>
                </a:spcAft>
                <a:buFont typeface="Arial" panose="020B0604020202020204" pitchFamily="34" charset="0"/>
                <a:buNone/>
              </a:pPr>
              <a:endParaRPr lang="zh-CN" altLang="en-US" sz="1900">
                <a:solidFill>
                  <a:srgbClr val="FFFFFF"/>
                </a:solidFill>
              </a:endParaRPr>
            </a:p>
          </p:txBody>
        </p:sp>
      </p:grpSp>
      <p:sp>
        <p:nvSpPr>
          <p:cNvPr id="5126" name="标题占位符 1"/>
          <p:cNvSpPr>
            <a:spLocks noGrp="1" noChangeArrowheads="1"/>
          </p:cNvSpPr>
          <p:nvPr>
            <p:ph type="title"/>
          </p:nvPr>
        </p:nvSpPr>
        <p:spPr bwMode="auto">
          <a:xfrm>
            <a:off x="838151" y="365213"/>
            <a:ext cx="10514231" cy="1079750"/>
          </a:xfrm>
          <a:prstGeom prst="rect">
            <a:avLst/>
          </a:prstGeom>
          <a:noFill/>
          <a:ln>
            <a:noFill/>
          </a:ln>
        </p:spPr>
        <p:txBody>
          <a:bodyPr vert="horz" wrap="square" lIns="91386" tIns="45711" rIns="91386" bIns="45711" numCol="1" anchor="ctr" anchorCtr="0" compatLnSpc="1"/>
          <a:lstStyle/>
          <a:p>
            <a:pPr lvl="0"/>
            <a:r>
              <a:rPr lang="zh-TW"/>
              <a:t>单击此处编辑母版标题样式</a:t>
            </a:r>
          </a:p>
        </p:txBody>
      </p:sp>
      <p:sp>
        <p:nvSpPr>
          <p:cNvPr id="5127" name="文本占位符 2"/>
          <p:cNvSpPr>
            <a:spLocks noGrp="1" noChangeArrowheads="1"/>
          </p:cNvSpPr>
          <p:nvPr>
            <p:ph type="body" idx="1"/>
          </p:nvPr>
        </p:nvSpPr>
        <p:spPr bwMode="auto">
          <a:xfrm>
            <a:off x="838151" y="1619662"/>
            <a:ext cx="10514231" cy="4558767"/>
          </a:xfrm>
          <a:prstGeom prst="rect">
            <a:avLst/>
          </a:prstGeom>
          <a:noFill/>
          <a:ln>
            <a:noFill/>
          </a:ln>
        </p:spPr>
        <p:txBody>
          <a:bodyPr vert="horz" wrap="square" lIns="91386" tIns="45711" rIns="91386" bIns="45711" numCol="1" anchor="t" anchorCtr="0" compatLnSpc="1"/>
          <a:lstStyle/>
          <a:p>
            <a:pPr lvl="0"/>
            <a:r>
              <a:rPr lang="zh-TW"/>
              <a:t>单击此处编辑母版文本样式</a:t>
            </a:r>
          </a:p>
          <a:p>
            <a:pPr lvl="1"/>
            <a:r>
              <a:rPr lang="zh-TW"/>
              <a:t>第二级</a:t>
            </a:r>
          </a:p>
          <a:p>
            <a:pPr lvl="2"/>
            <a:r>
              <a:rPr lang="zh-TW"/>
              <a:t>第三级</a:t>
            </a:r>
          </a:p>
          <a:p>
            <a:pPr lvl="3"/>
            <a:r>
              <a:rPr lang="zh-TW"/>
              <a:t>第四级</a:t>
            </a:r>
          </a:p>
          <a:p>
            <a:pPr lvl="4"/>
            <a:r>
              <a:rPr lang="zh-TW"/>
              <a:t>第五级</a:t>
            </a: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p:titleStyle>
    <p:bodyStyle>
      <a:lvl1pPr marL="228600" indent="-228600" algn="l" rtl="0" fontAlgn="base">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165" indent="-228600" algn="l" rtl="0" fontAlgn="base">
        <a:lnSpc>
          <a:spcPct val="125000"/>
        </a:lnSpc>
        <a:spcBef>
          <a:spcPts val="500"/>
        </a:spcBef>
        <a:spcAft>
          <a:spcPct val="0"/>
        </a:spcAft>
        <a:buFont typeface="Arial" panose="020B0604020202020204" pitchFamily="34" charset="0"/>
        <a:buChar char="•"/>
        <a:defRPr>
          <a:solidFill>
            <a:schemeClr val="tx1"/>
          </a:solidFill>
          <a:latin typeface="+mn-lt"/>
          <a:ea typeface="+mn-ea"/>
        </a:defRPr>
      </a:lvl2pPr>
      <a:lvl3pPr marL="1142365" indent="-228600" algn="l" rtl="0" fontAlgn="base">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599565"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4pPr>
      <a:lvl5pPr marL="2056130"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5pPr>
      <a:lvl6pPr marL="2513330"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6pPr>
      <a:lvl7pPr marL="2970530"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7pPr>
      <a:lvl8pPr marL="3427095"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8pPr>
      <a:lvl9pPr marL="3884295" indent="-228600" algn="l" rtl="0" fontAlgn="base">
        <a:lnSpc>
          <a:spcPct val="125000"/>
        </a:lnSpc>
        <a:spcBef>
          <a:spcPts val="500"/>
        </a:spcBef>
        <a:spcAft>
          <a:spcPct val="0"/>
        </a:spcAft>
        <a:buFont typeface="Arial" panose="020B0604020202020204" pitchFamily="34" charset="0"/>
        <a:buChar char="•"/>
        <a:defRPr sz="1500">
          <a:solidFill>
            <a:schemeClr val="tx1"/>
          </a:solidFill>
          <a:latin typeface="+mn-lt"/>
          <a:ea typeface="+mn-ea"/>
        </a:defRPr>
      </a:lvl9pPr>
    </p:bodyStyle>
    <p:otherStyle>
      <a:defPPr>
        <a:defRPr lang="zh-CN"/>
      </a:defPPr>
      <a:lvl1pPr marL="0" algn="l" defTabSz="913765" rtl="0" eaLnBrk="1" latinLnBrk="0" hangingPunct="1">
        <a:defRPr sz="1900" kern="1200">
          <a:solidFill>
            <a:schemeClr val="tx1"/>
          </a:solidFill>
          <a:latin typeface="+mn-lt"/>
          <a:ea typeface="+mn-ea"/>
          <a:cs typeface="+mn-cs"/>
        </a:defRPr>
      </a:lvl1pPr>
      <a:lvl2pPr marL="457200" algn="l" defTabSz="913765" rtl="0" eaLnBrk="1" latinLnBrk="0" hangingPunct="1">
        <a:defRPr sz="1900" kern="1200">
          <a:solidFill>
            <a:schemeClr val="tx1"/>
          </a:solidFill>
          <a:latin typeface="+mn-lt"/>
          <a:ea typeface="+mn-ea"/>
          <a:cs typeface="+mn-cs"/>
        </a:defRPr>
      </a:lvl2pPr>
      <a:lvl3pPr marL="913765" algn="l" defTabSz="913765" rtl="0" eaLnBrk="1" latinLnBrk="0" hangingPunct="1">
        <a:defRPr sz="1900" kern="1200">
          <a:solidFill>
            <a:schemeClr val="tx1"/>
          </a:solidFill>
          <a:latin typeface="+mn-lt"/>
          <a:ea typeface="+mn-ea"/>
          <a:cs typeface="+mn-cs"/>
        </a:defRPr>
      </a:lvl3pPr>
      <a:lvl4pPr marL="1370965" algn="l" defTabSz="913765" rtl="0" eaLnBrk="1" latinLnBrk="0" hangingPunct="1">
        <a:defRPr sz="1900" kern="1200">
          <a:solidFill>
            <a:schemeClr val="tx1"/>
          </a:solidFill>
          <a:latin typeface="+mn-lt"/>
          <a:ea typeface="+mn-ea"/>
          <a:cs typeface="+mn-cs"/>
        </a:defRPr>
      </a:lvl4pPr>
      <a:lvl5pPr marL="1828165" algn="l" defTabSz="913765" rtl="0" eaLnBrk="1" latinLnBrk="0" hangingPunct="1">
        <a:defRPr sz="1900" kern="1200">
          <a:solidFill>
            <a:schemeClr val="tx1"/>
          </a:solidFill>
          <a:latin typeface="+mn-lt"/>
          <a:ea typeface="+mn-ea"/>
          <a:cs typeface="+mn-cs"/>
        </a:defRPr>
      </a:lvl5pPr>
      <a:lvl6pPr marL="2284730" algn="l" defTabSz="913765" rtl="0" eaLnBrk="1" latinLnBrk="0" hangingPunct="1">
        <a:defRPr sz="1900" kern="1200">
          <a:solidFill>
            <a:schemeClr val="tx1"/>
          </a:solidFill>
          <a:latin typeface="+mn-lt"/>
          <a:ea typeface="+mn-ea"/>
          <a:cs typeface="+mn-cs"/>
        </a:defRPr>
      </a:lvl6pPr>
      <a:lvl7pPr marL="2741930" algn="l" defTabSz="913765" rtl="0" eaLnBrk="1" latinLnBrk="0" hangingPunct="1">
        <a:defRPr sz="1900" kern="1200">
          <a:solidFill>
            <a:schemeClr val="tx1"/>
          </a:solidFill>
          <a:latin typeface="+mn-lt"/>
          <a:ea typeface="+mn-ea"/>
          <a:cs typeface="+mn-cs"/>
        </a:defRPr>
      </a:lvl7pPr>
      <a:lvl8pPr marL="3198495" algn="l" defTabSz="913765" rtl="0" eaLnBrk="1" latinLnBrk="0" hangingPunct="1">
        <a:defRPr sz="1900" kern="1200">
          <a:solidFill>
            <a:schemeClr val="tx1"/>
          </a:solidFill>
          <a:latin typeface="+mn-lt"/>
          <a:ea typeface="+mn-ea"/>
          <a:cs typeface="+mn-cs"/>
        </a:defRPr>
      </a:lvl8pPr>
      <a:lvl9pPr marL="3655695" algn="l" defTabSz="913765"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1.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4.xml"/><Relationship Id="rId7" Type="http://schemas.openxmlformats.org/officeDocument/2006/relationships/slideLayout" Target="../slideLayouts/slideLayout29.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notesSlide" Target="../notesSlides/notesSlide7.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Layout" Target="../slideLayouts/slideLayout29.xml"/><Relationship Id="rId5" Type="http://schemas.openxmlformats.org/officeDocument/2006/relationships/tags" Target="../tags/tag12.xml"/><Relationship Id="rId4" Type="http://schemas.openxmlformats.org/officeDocument/2006/relationships/tags" Target="../tags/tag1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13.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9.xml"/><Relationship Id="rId5" Type="http://schemas.openxmlformats.org/officeDocument/2006/relationships/tags" Target="../tags/tag17.xml"/><Relationship Id="rId4" Type="http://schemas.openxmlformats.org/officeDocument/2006/relationships/tags" Target="../tags/tag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3" Type="http://schemas.openxmlformats.org/officeDocument/2006/relationships/tags" Target="../tags/tag20.xml"/><Relationship Id="rId7" Type="http://schemas.openxmlformats.org/officeDocument/2006/relationships/slideLayout" Target="../slideLayouts/slideLayout29.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s>
</file>

<file path=ppt/slides/_rels/slide20.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notesSlide" Target="../notesSlides/notesSlide20.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slideLayout" Target="../slideLayouts/slideLayout29.xml"/><Relationship Id="rId5" Type="http://schemas.openxmlformats.org/officeDocument/2006/relationships/tags" Target="../tags/tag28.xml"/><Relationship Id="rId4" Type="http://schemas.openxmlformats.org/officeDocument/2006/relationships/tags" Target="../tags/tag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9.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9.xml"/><Relationship Id="rId1" Type="http://schemas.openxmlformats.org/officeDocument/2006/relationships/themeOverride" Target="../theme/themeOverride2.xml"/><Relationship Id="rId4" Type="http://schemas.openxmlformats.org/officeDocument/2006/relationships/image" Target="../media/image1.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notesSlide" Target="../notesSlides/notesSlide62.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29.xml"/><Relationship Id="rId5" Type="http://schemas.openxmlformats.org/officeDocument/2006/relationships/tags" Target="../tags/tag33.xml"/><Relationship Id="rId4" Type="http://schemas.openxmlformats.org/officeDocument/2006/relationships/tags" Target="../tags/tag3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0.xml"/></Relationships>
</file>

<file path=ppt/slides/_rels/slide73.xml.rels><?xml version="1.0" encoding="UTF-8" standalone="yes"?>
<Relationships xmlns="http://schemas.openxmlformats.org/package/2006/relationships"><Relationship Id="rId8" Type="http://schemas.openxmlformats.org/officeDocument/2006/relationships/tags" Target="../tags/tag41.xml"/><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notesSlide" Target="../notesSlides/notesSlide73.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slideLayout" Target="../slideLayouts/slideLayout29.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s>
</file>

<file path=ppt/slides/_rels/slide74.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notesSlide" Target="../notesSlides/notesSlide74.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Layout" Target="../slideLayouts/slideLayout29.xml"/><Relationship Id="rId5" Type="http://schemas.openxmlformats.org/officeDocument/2006/relationships/tags" Target="../tags/tag48.xml"/><Relationship Id="rId4" Type="http://schemas.openxmlformats.org/officeDocument/2006/relationships/tags" Target="../tags/tag4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5.xml"/><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3" Type="http://schemas.openxmlformats.org/officeDocument/2006/relationships/tags" Target="../tags/tag51.xml"/><Relationship Id="rId7" Type="http://schemas.openxmlformats.org/officeDocument/2006/relationships/notesSlide" Target="../notesSlides/notesSlide86.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Layout" Target="../slideLayouts/slideLayout29.xml"/><Relationship Id="rId5" Type="http://schemas.openxmlformats.org/officeDocument/2006/relationships/tags" Target="../tags/tag53.xml"/><Relationship Id="rId4" Type="http://schemas.openxmlformats.org/officeDocument/2006/relationships/tags" Target="../tags/tag5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56.xml"/><Relationship Id="rId7" Type="http://schemas.openxmlformats.org/officeDocument/2006/relationships/notesSlide" Target="../notesSlides/notesSlide94.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slideLayout" Target="../slideLayouts/slideLayout29.xml"/><Relationship Id="rId5" Type="http://schemas.openxmlformats.org/officeDocument/2006/relationships/tags" Target="../tags/tag58.xml"/><Relationship Id="rId4" Type="http://schemas.openxmlformats.org/officeDocument/2006/relationships/tags" Target="../tags/tag5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9.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9.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9.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9.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9.xml"/></Relationships>
</file>

<file path=ppt/slides/_rels/slide104.xml.rels><?xml version="1.0" encoding="UTF-8" standalone="yes"?>
<Relationships xmlns="http://schemas.openxmlformats.org/package/2006/relationships"><Relationship Id="rId3" Type="http://schemas.openxmlformats.org/officeDocument/2006/relationships/tags" Target="../tags/tag61.xml"/><Relationship Id="rId7" Type="http://schemas.openxmlformats.org/officeDocument/2006/relationships/notesSlide" Target="../notesSlides/notesSlide104.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Layout" Target="../slideLayouts/slideLayout29.xml"/><Relationship Id="rId5" Type="http://schemas.openxmlformats.org/officeDocument/2006/relationships/tags" Target="../tags/tag63.xml"/><Relationship Id="rId4" Type="http://schemas.openxmlformats.org/officeDocument/2006/relationships/tags" Target="../tags/tag6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9.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9.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9.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9.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9.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40.xml"/></Relationships>
</file>

<file path=ppt/slides/_rels/slide1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1.xml"/><Relationship Id="rId1" Type="http://schemas.openxmlformats.org/officeDocument/2006/relationships/slideLayout" Target="../slideLayouts/slideLayout29.xml"/><Relationship Id="rId4" Type="http://schemas.openxmlformats.org/officeDocument/2006/relationships/image" Target="../media/image10.pn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9.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9.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9.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9.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9.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9.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9.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9.xml"/></Relationships>
</file>

<file path=ppt/slides/_rels/slide1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9.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9.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9.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9.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9.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9.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9.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9.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9.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9.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9.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9.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9.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9.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9.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9.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9.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9.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9.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9.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9.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9.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9.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9.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9.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9.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9.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9.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9.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9.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9.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9.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9.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40.xml"/></Relationships>
</file>

<file path=ppt/slides/_rels/slide163.xml.rels><?xml version="1.0" encoding="UTF-8" standalone="yes"?>
<Relationships xmlns="http://schemas.openxmlformats.org/package/2006/relationships"><Relationship Id="rId8" Type="http://schemas.openxmlformats.org/officeDocument/2006/relationships/notesSlide" Target="../notesSlides/notesSlide154.xml"/><Relationship Id="rId3" Type="http://schemas.openxmlformats.org/officeDocument/2006/relationships/tags" Target="../tags/tag66.xml"/><Relationship Id="rId7" Type="http://schemas.openxmlformats.org/officeDocument/2006/relationships/slideLayout" Target="../slideLayouts/slideLayout29.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s>
</file>

<file path=ppt/slides/_rels/slide164.xml.rels><?xml version="1.0" encoding="UTF-8" standalone="yes"?>
<Relationships xmlns="http://schemas.openxmlformats.org/package/2006/relationships"><Relationship Id="rId3" Type="http://schemas.openxmlformats.org/officeDocument/2006/relationships/tags" Target="../tags/tag72.xml"/><Relationship Id="rId7" Type="http://schemas.openxmlformats.org/officeDocument/2006/relationships/notesSlide" Target="../notesSlides/notesSlide155.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slideLayout" Target="../slideLayouts/slideLayout29.xml"/><Relationship Id="rId5" Type="http://schemas.openxmlformats.org/officeDocument/2006/relationships/tags" Target="../tags/tag74.xml"/><Relationship Id="rId4" Type="http://schemas.openxmlformats.org/officeDocument/2006/relationships/tags" Target="../tags/tag73.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9.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9.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9.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9.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9.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9.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9.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9.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9.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9.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9.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9.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9.xml"/></Relationships>
</file>

<file path=ppt/slides/_rels/slide178.xml.rels><?xml version="1.0" encoding="UTF-8" standalone="yes"?>
<Relationships xmlns="http://schemas.openxmlformats.org/package/2006/relationships"><Relationship Id="rId3" Type="http://schemas.openxmlformats.org/officeDocument/2006/relationships/tags" Target="../tags/tag77.xml"/><Relationship Id="rId7" Type="http://schemas.openxmlformats.org/officeDocument/2006/relationships/notesSlide" Target="../notesSlides/notesSlide169.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slideLayout" Target="../slideLayouts/slideLayout29.xml"/><Relationship Id="rId5" Type="http://schemas.openxmlformats.org/officeDocument/2006/relationships/tags" Target="../tags/tag79.xml"/><Relationship Id="rId4" Type="http://schemas.openxmlformats.org/officeDocument/2006/relationships/tags" Target="../tags/tag78.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9.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9.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9.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9.xml"/></Relationships>
</file>

<file path=ppt/slides/_rels/slide1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6"/>
          <p:cNvSpPr>
            <a:spLocks noGrp="1"/>
          </p:cNvSpPr>
          <p:nvPr>
            <p:ph type="ctrTitle" idx="4294967295"/>
          </p:nvPr>
        </p:nvSpPr>
        <p:spPr>
          <a:xfrm>
            <a:off x="1270716" y="1701649"/>
            <a:ext cx="10511057" cy="1451311"/>
          </a:xfrm>
        </p:spPr>
        <p:txBody>
          <a:bodyPr anchor="b"/>
          <a:lstStyle/>
          <a:p>
            <a:pPr algn="ctr">
              <a:lnSpc>
                <a:spcPct val="150000"/>
              </a:lnSpc>
              <a:spcBef>
                <a:spcPts val="600"/>
              </a:spcBef>
            </a:pPr>
            <a:r>
              <a:rPr lang="zh-CN" altLang="en-US" sz="4800" dirty="0" smtClean="0">
                <a:solidFill>
                  <a:schemeClr val="bg1"/>
                </a:solidFill>
                <a:latin typeface="+mn-lt"/>
                <a:ea typeface="+mn-ea"/>
                <a:cs typeface="+mn-ea"/>
                <a:sym typeface="+mn-lt"/>
              </a:rPr>
              <a:t>工程造价纠纷诉讼及</a:t>
            </a:r>
            <a:r>
              <a:rPr lang="en-US" altLang="zh-CN" sz="4800" dirty="0" smtClean="0">
                <a:solidFill>
                  <a:schemeClr val="bg1"/>
                </a:solidFill>
                <a:latin typeface="+mn-lt"/>
                <a:ea typeface="+mn-ea"/>
                <a:cs typeface="+mn-ea"/>
                <a:sym typeface="+mn-lt"/>
              </a:rPr>
              <a:t/>
            </a:r>
            <a:br>
              <a:rPr lang="en-US" altLang="zh-CN" sz="4800" dirty="0" smtClean="0">
                <a:solidFill>
                  <a:schemeClr val="bg1"/>
                </a:solidFill>
                <a:latin typeface="+mn-lt"/>
                <a:ea typeface="+mn-ea"/>
                <a:cs typeface="+mn-ea"/>
                <a:sym typeface="+mn-lt"/>
              </a:rPr>
            </a:br>
            <a:r>
              <a:rPr lang="zh-CN" altLang="en-US" sz="4800" dirty="0" smtClean="0">
                <a:solidFill>
                  <a:schemeClr val="bg1"/>
                </a:solidFill>
                <a:latin typeface="+mn-lt"/>
                <a:ea typeface="+mn-ea"/>
                <a:cs typeface="+mn-ea"/>
                <a:sym typeface="+mn-lt"/>
              </a:rPr>
              <a:t>工程造价鉴定案例解析</a:t>
            </a:r>
            <a:endParaRPr lang="zh-CN" altLang="en-US" sz="4800" dirty="0">
              <a:solidFill>
                <a:schemeClr val="bg1"/>
              </a:solidFill>
              <a:latin typeface="+mn-lt"/>
              <a:ea typeface="+mn-ea"/>
              <a:cs typeface="+mn-ea"/>
              <a:sym typeface="+mn-lt"/>
            </a:endParaRPr>
          </a:p>
        </p:txBody>
      </p:sp>
      <p:sp>
        <p:nvSpPr>
          <p:cNvPr id="14341" name="Freeform 13"/>
          <p:cNvSpPr>
            <a:spLocks noChangeAspect="1"/>
          </p:cNvSpPr>
          <p:nvPr/>
        </p:nvSpPr>
        <p:spPr bwMode="auto">
          <a:xfrm>
            <a:off x="5734910" y="3888733"/>
            <a:ext cx="720632" cy="500178"/>
          </a:xfrm>
          <a:custGeom>
            <a:avLst/>
            <a:gdLst>
              <a:gd name="T0" fmla="*/ 368 w 369"/>
              <a:gd name="T1" fmla="*/ 13 h 256"/>
              <a:gd name="T2" fmla="*/ 366 w 369"/>
              <a:gd name="T3" fmla="*/ 9 h 256"/>
              <a:gd name="T4" fmla="*/ 363 w 369"/>
              <a:gd name="T5" fmla="*/ 5 h 256"/>
              <a:gd name="T6" fmla="*/ 359 w 369"/>
              <a:gd name="T7" fmla="*/ 2 h 256"/>
              <a:gd name="T8" fmla="*/ 356 w 369"/>
              <a:gd name="T9" fmla="*/ 1 h 256"/>
              <a:gd name="T10" fmla="*/ 351 w 369"/>
              <a:gd name="T11" fmla="*/ 0 h 256"/>
              <a:gd name="T12" fmla="*/ 239 w 369"/>
              <a:gd name="T13" fmla="*/ 0 h 256"/>
              <a:gd name="T14" fmla="*/ 234 w 369"/>
              <a:gd name="T15" fmla="*/ 1 h 256"/>
              <a:gd name="T16" fmla="*/ 229 w 369"/>
              <a:gd name="T17" fmla="*/ 3 h 256"/>
              <a:gd name="T18" fmla="*/ 226 w 369"/>
              <a:gd name="T19" fmla="*/ 6 h 256"/>
              <a:gd name="T20" fmla="*/ 223 w 369"/>
              <a:gd name="T21" fmla="*/ 10 h 256"/>
              <a:gd name="T22" fmla="*/ 194 w 369"/>
              <a:gd name="T23" fmla="*/ 68 h 256"/>
              <a:gd name="T24" fmla="*/ 46 w 369"/>
              <a:gd name="T25" fmla="*/ 36 h 256"/>
              <a:gd name="T26" fmla="*/ 179 w 369"/>
              <a:gd name="T27" fmla="*/ 77 h 256"/>
              <a:gd name="T28" fmla="*/ 146 w 369"/>
              <a:gd name="T29" fmla="*/ 10 h 256"/>
              <a:gd name="T30" fmla="*/ 143 w 369"/>
              <a:gd name="T31" fmla="*/ 6 h 256"/>
              <a:gd name="T32" fmla="*/ 140 w 369"/>
              <a:gd name="T33" fmla="*/ 3 h 256"/>
              <a:gd name="T34" fmla="*/ 135 w 369"/>
              <a:gd name="T35" fmla="*/ 1 h 256"/>
              <a:gd name="T36" fmla="*/ 130 w 369"/>
              <a:gd name="T37" fmla="*/ 0 h 256"/>
              <a:gd name="T38" fmla="*/ 17 w 369"/>
              <a:gd name="T39" fmla="*/ 0 h 256"/>
              <a:gd name="T40" fmla="*/ 13 w 369"/>
              <a:gd name="T41" fmla="*/ 1 h 256"/>
              <a:gd name="T42" fmla="*/ 10 w 369"/>
              <a:gd name="T43" fmla="*/ 2 h 256"/>
              <a:gd name="T44" fmla="*/ 6 w 369"/>
              <a:gd name="T45" fmla="*/ 5 h 256"/>
              <a:gd name="T46" fmla="*/ 3 w 369"/>
              <a:gd name="T47" fmla="*/ 9 h 256"/>
              <a:gd name="T48" fmla="*/ 1 w 369"/>
              <a:gd name="T49" fmla="*/ 13 h 256"/>
              <a:gd name="T50" fmla="*/ 0 w 369"/>
              <a:gd name="T51" fmla="*/ 18 h 256"/>
              <a:gd name="T52" fmla="*/ 0 w 369"/>
              <a:gd name="T53" fmla="*/ 22 h 256"/>
              <a:gd name="T54" fmla="*/ 2 w 369"/>
              <a:gd name="T55" fmla="*/ 26 h 256"/>
              <a:gd name="T56" fmla="*/ 120 w 369"/>
              <a:gd name="T57" fmla="*/ 254 h 256"/>
              <a:gd name="T58" fmla="*/ 125 w 369"/>
              <a:gd name="T59" fmla="*/ 256 h 256"/>
              <a:gd name="T60" fmla="*/ 130 w 369"/>
              <a:gd name="T61" fmla="*/ 256 h 256"/>
              <a:gd name="T62" fmla="*/ 134 w 369"/>
              <a:gd name="T63" fmla="*/ 255 h 256"/>
              <a:gd name="T64" fmla="*/ 184 w 369"/>
              <a:gd name="T65" fmla="*/ 165 h 256"/>
              <a:gd name="T66" fmla="*/ 217 w 369"/>
              <a:gd name="T67" fmla="*/ 100 h 256"/>
              <a:gd name="T68" fmla="*/ 241 w 369"/>
              <a:gd name="T69" fmla="*/ 199 h 256"/>
              <a:gd name="T70" fmla="*/ 224 w 369"/>
              <a:gd name="T71" fmla="*/ 245 h 256"/>
              <a:gd name="T72" fmla="*/ 235 w 369"/>
              <a:gd name="T73" fmla="*/ 255 h 256"/>
              <a:gd name="T74" fmla="*/ 241 w 369"/>
              <a:gd name="T75" fmla="*/ 256 h 256"/>
              <a:gd name="T76" fmla="*/ 246 w 369"/>
              <a:gd name="T77" fmla="*/ 255 h 256"/>
              <a:gd name="T78" fmla="*/ 257 w 369"/>
              <a:gd name="T79" fmla="*/ 245 h 256"/>
              <a:gd name="T80" fmla="*/ 368 w 369"/>
              <a:gd name="T81" fmla="*/ 24 h 256"/>
              <a:gd name="T82" fmla="*/ 369 w 369"/>
              <a:gd name="T83" fmla="*/ 1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9" h="256">
                <a:moveTo>
                  <a:pt x="369" y="17"/>
                </a:moveTo>
                <a:cubicBezTo>
                  <a:pt x="369" y="16"/>
                  <a:pt x="369" y="16"/>
                  <a:pt x="369" y="15"/>
                </a:cubicBezTo>
                <a:cubicBezTo>
                  <a:pt x="369" y="15"/>
                  <a:pt x="368" y="14"/>
                  <a:pt x="368" y="13"/>
                </a:cubicBezTo>
                <a:cubicBezTo>
                  <a:pt x="368" y="13"/>
                  <a:pt x="368" y="12"/>
                  <a:pt x="368" y="12"/>
                </a:cubicBezTo>
                <a:cubicBezTo>
                  <a:pt x="368" y="11"/>
                  <a:pt x="367" y="11"/>
                  <a:pt x="367" y="10"/>
                </a:cubicBezTo>
                <a:cubicBezTo>
                  <a:pt x="367" y="10"/>
                  <a:pt x="367" y="9"/>
                  <a:pt x="366" y="9"/>
                </a:cubicBezTo>
                <a:cubicBezTo>
                  <a:pt x="366" y="8"/>
                  <a:pt x="366" y="8"/>
                  <a:pt x="365" y="7"/>
                </a:cubicBezTo>
                <a:cubicBezTo>
                  <a:pt x="365" y="7"/>
                  <a:pt x="365" y="7"/>
                  <a:pt x="364" y="6"/>
                </a:cubicBezTo>
                <a:cubicBezTo>
                  <a:pt x="364" y="6"/>
                  <a:pt x="363" y="5"/>
                  <a:pt x="363" y="5"/>
                </a:cubicBezTo>
                <a:cubicBezTo>
                  <a:pt x="363" y="4"/>
                  <a:pt x="362" y="4"/>
                  <a:pt x="362" y="4"/>
                </a:cubicBezTo>
                <a:cubicBezTo>
                  <a:pt x="361" y="3"/>
                  <a:pt x="361" y="3"/>
                  <a:pt x="360" y="3"/>
                </a:cubicBezTo>
                <a:cubicBezTo>
                  <a:pt x="360" y="3"/>
                  <a:pt x="359" y="2"/>
                  <a:pt x="359" y="2"/>
                </a:cubicBezTo>
                <a:cubicBezTo>
                  <a:pt x="359" y="2"/>
                  <a:pt x="359" y="2"/>
                  <a:pt x="359" y="2"/>
                </a:cubicBezTo>
                <a:cubicBezTo>
                  <a:pt x="358" y="2"/>
                  <a:pt x="357" y="2"/>
                  <a:pt x="357" y="1"/>
                </a:cubicBezTo>
                <a:cubicBezTo>
                  <a:pt x="356" y="1"/>
                  <a:pt x="356" y="1"/>
                  <a:pt x="356" y="1"/>
                </a:cubicBezTo>
                <a:cubicBezTo>
                  <a:pt x="355" y="1"/>
                  <a:pt x="354" y="1"/>
                  <a:pt x="354" y="1"/>
                </a:cubicBezTo>
                <a:cubicBezTo>
                  <a:pt x="353" y="1"/>
                  <a:pt x="352" y="0"/>
                  <a:pt x="352" y="0"/>
                </a:cubicBezTo>
                <a:cubicBezTo>
                  <a:pt x="352" y="0"/>
                  <a:pt x="352" y="0"/>
                  <a:pt x="351" y="0"/>
                </a:cubicBezTo>
                <a:cubicBezTo>
                  <a:pt x="351" y="0"/>
                  <a:pt x="351" y="0"/>
                  <a:pt x="351" y="0"/>
                </a:cubicBezTo>
                <a:cubicBezTo>
                  <a:pt x="239" y="0"/>
                  <a:pt x="239" y="0"/>
                  <a:pt x="239" y="0"/>
                </a:cubicBezTo>
                <a:cubicBezTo>
                  <a:pt x="239" y="0"/>
                  <a:pt x="239" y="0"/>
                  <a:pt x="239" y="0"/>
                </a:cubicBezTo>
                <a:cubicBezTo>
                  <a:pt x="238" y="0"/>
                  <a:pt x="238" y="1"/>
                  <a:pt x="237" y="1"/>
                </a:cubicBezTo>
                <a:cubicBezTo>
                  <a:pt x="237" y="1"/>
                  <a:pt x="236" y="1"/>
                  <a:pt x="236" y="1"/>
                </a:cubicBezTo>
                <a:cubicBezTo>
                  <a:pt x="235" y="1"/>
                  <a:pt x="235" y="1"/>
                  <a:pt x="234" y="1"/>
                </a:cubicBezTo>
                <a:cubicBezTo>
                  <a:pt x="234" y="1"/>
                  <a:pt x="233" y="1"/>
                  <a:pt x="232" y="2"/>
                </a:cubicBezTo>
                <a:cubicBezTo>
                  <a:pt x="232" y="2"/>
                  <a:pt x="231" y="2"/>
                  <a:pt x="231" y="2"/>
                </a:cubicBezTo>
                <a:cubicBezTo>
                  <a:pt x="230" y="3"/>
                  <a:pt x="230" y="3"/>
                  <a:pt x="229" y="3"/>
                </a:cubicBezTo>
                <a:cubicBezTo>
                  <a:pt x="229" y="3"/>
                  <a:pt x="229" y="4"/>
                  <a:pt x="228" y="4"/>
                </a:cubicBezTo>
                <a:cubicBezTo>
                  <a:pt x="228" y="4"/>
                  <a:pt x="227" y="5"/>
                  <a:pt x="227" y="5"/>
                </a:cubicBezTo>
                <a:cubicBezTo>
                  <a:pt x="226" y="6"/>
                  <a:pt x="226" y="6"/>
                  <a:pt x="226" y="6"/>
                </a:cubicBezTo>
                <a:cubicBezTo>
                  <a:pt x="225" y="7"/>
                  <a:pt x="225" y="7"/>
                  <a:pt x="224" y="8"/>
                </a:cubicBezTo>
                <a:cubicBezTo>
                  <a:pt x="224" y="8"/>
                  <a:pt x="224" y="8"/>
                  <a:pt x="224" y="9"/>
                </a:cubicBezTo>
                <a:cubicBezTo>
                  <a:pt x="223" y="9"/>
                  <a:pt x="223" y="10"/>
                  <a:pt x="223" y="10"/>
                </a:cubicBezTo>
                <a:cubicBezTo>
                  <a:pt x="223" y="10"/>
                  <a:pt x="223" y="10"/>
                  <a:pt x="223" y="10"/>
                </a:cubicBezTo>
                <a:cubicBezTo>
                  <a:pt x="194" y="68"/>
                  <a:pt x="194" y="68"/>
                  <a:pt x="194" y="68"/>
                </a:cubicBezTo>
                <a:cubicBezTo>
                  <a:pt x="194" y="68"/>
                  <a:pt x="194" y="68"/>
                  <a:pt x="194" y="68"/>
                </a:cubicBezTo>
                <a:cubicBezTo>
                  <a:pt x="162" y="132"/>
                  <a:pt x="162" y="132"/>
                  <a:pt x="162" y="132"/>
                </a:cubicBezTo>
                <a:cubicBezTo>
                  <a:pt x="128" y="199"/>
                  <a:pt x="128" y="199"/>
                  <a:pt x="128" y="199"/>
                </a:cubicBezTo>
                <a:cubicBezTo>
                  <a:pt x="46" y="36"/>
                  <a:pt x="46" y="36"/>
                  <a:pt x="46" y="36"/>
                </a:cubicBezTo>
                <a:cubicBezTo>
                  <a:pt x="119" y="36"/>
                  <a:pt x="119" y="36"/>
                  <a:pt x="119" y="36"/>
                </a:cubicBezTo>
                <a:cubicBezTo>
                  <a:pt x="160" y="116"/>
                  <a:pt x="160" y="116"/>
                  <a:pt x="160" y="116"/>
                </a:cubicBezTo>
                <a:cubicBezTo>
                  <a:pt x="179" y="77"/>
                  <a:pt x="179" y="77"/>
                  <a:pt x="179" y="77"/>
                </a:cubicBezTo>
                <a:cubicBezTo>
                  <a:pt x="146" y="10"/>
                  <a:pt x="146" y="10"/>
                  <a:pt x="146" y="10"/>
                </a:cubicBezTo>
                <a:cubicBezTo>
                  <a:pt x="146" y="10"/>
                  <a:pt x="146" y="10"/>
                  <a:pt x="146" y="10"/>
                </a:cubicBezTo>
                <a:cubicBezTo>
                  <a:pt x="146" y="10"/>
                  <a:pt x="146" y="10"/>
                  <a:pt x="146" y="10"/>
                </a:cubicBezTo>
                <a:cubicBezTo>
                  <a:pt x="146" y="10"/>
                  <a:pt x="145" y="9"/>
                  <a:pt x="145" y="9"/>
                </a:cubicBezTo>
                <a:cubicBezTo>
                  <a:pt x="145" y="8"/>
                  <a:pt x="145" y="8"/>
                  <a:pt x="144" y="8"/>
                </a:cubicBezTo>
                <a:cubicBezTo>
                  <a:pt x="144" y="7"/>
                  <a:pt x="143" y="7"/>
                  <a:pt x="143" y="6"/>
                </a:cubicBezTo>
                <a:cubicBezTo>
                  <a:pt x="143" y="6"/>
                  <a:pt x="143" y="6"/>
                  <a:pt x="142" y="5"/>
                </a:cubicBezTo>
                <a:cubicBezTo>
                  <a:pt x="142" y="5"/>
                  <a:pt x="141" y="4"/>
                  <a:pt x="140" y="4"/>
                </a:cubicBezTo>
                <a:cubicBezTo>
                  <a:pt x="140" y="4"/>
                  <a:pt x="140" y="3"/>
                  <a:pt x="140" y="3"/>
                </a:cubicBezTo>
                <a:cubicBezTo>
                  <a:pt x="139" y="3"/>
                  <a:pt x="138" y="2"/>
                  <a:pt x="138" y="2"/>
                </a:cubicBezTo>
                <a:cubicBezTo>
                  <a:pt x="137" y="2"/>
                  <a:pt x="137" y="2"/>
                  <a:pt x="136" y="2"/>
                </a:cubicBezTo>
                <a:cubicBezTo>
                  <a:pt x="136" y="1"/>
                  <a:pt x="135" y="1"/>
                  <a:pt x="135" y="1"/>
                </a:cubicBezTo>
                <a:cubicBezTo>
                  <a:pt x="134" y="1"/>
                  <a:pt x="134" y="1"/>
                  <a:pt x="133" y="1"/>
                </a:cubicBezTo>
                <a:cubicBezTo>
                  <a:pt x="132" y="1"/>
                  <a:pt x="132" y="1"/>
                  <a:pt x="131" y="1"/>
                </a:cubicBezTo>
                <a:cubicBezTo>
                  <a:pt x="131" y="0"/>
                  <a:pt x="131" y="0"/>
                  <a:pt x="130" y="0"/>
                </a:cubicBezTo>
                <a:cubicBezTo>
                  <a:pt x="130" y="0"/>
                  <a:pt x="130" y="0"/>
                  <a:pt x="130" y="0"/>
                </a:cubicBezTo>
                <a:cubicBezTo>
                  <a:pt x="17" y="0"/>
                  <a:pt x="17" y="0"/>
                  <a:pt x="17" y="0"/>
                </a:cubicBezTo>
                <a:cubicBezTo>
                  <a:pt x="17" y="0"/>
                  <a:pt x="17" y="0"/>
                  <a:pt x="17" y="0"/>
                </a:cubicBezTo>
                <a:cubicBezTo>
                  <a:pt x="17" y="0"/>
                  <a:pt x="17" y="0"/>
                  <a:pt x="17" y="0"/>
                </a:cubicBezTo>
                <a:cubicBezTo>
                  <a:pt x="16" y="0"/>
                  <a:pt x="16" y="1"/>
                  <a:pt x="15" y="1"/>
                </a:cubicBezTo>
                <a:cubicBezTo>
                  <a:pt x="15" y="1"/>
                  <a:pt x="14" y="1"/>
                  <a:pt x="13" y="1"/>
                </a:cubicBezTo>
                <a:cubicBezTo>
                  <a:pt x="13" y="1"/>
                  <a:pt x="12" y="1"/>
                  <a:pt x="12" y="1"/>
                </a:cubicBezTo>
                <a:cubicBezTo>
                  <a:pt x="11" y="2"/>
                  <a:pt x="11" y="2"/>
                  <a:pt x="10" y="2"/>
                </a:cubicBezTo>
                <a:cubicBezTo>
                  <a:pt x="10" y="2"/>
                  <a:pt x="10" y="2"/>
                  <a:pt x="10" y="2"/>
                </a:cubicBezTo>
                <a:cubicBezTo>
                  <a:pt x="9" y="2"/>
                  <a:pt x="9" y="3"/>
                  <a:pt x="9" y="3"/>
                </a:cubicBezTo>
                <a:cubicBezTo>
                  <a:pt x="8" y="3"/>
                  <a:pt x="8" y="3"/>
                  <a:pt x="7" y="4"/>
                </a:cubicBezTo>
                <a:cubicBezTo>
                  <a:pt x="7" y="4"/>
                  <a:pt x="6" y="5"/>
                  <a:pt x="6" y="5"/>
                </a:cubicBezTo>
                <a:cubicBezTo>
                  <a:pt x="5" y="5"/>
                  <a:pt x="5" y="6"/>
                  <a:pt x="5" y="6"/>
                </a:cubicBezTo>
                <a:cubicBezTo>
                  <a:pt x="4" y="6"/>
                  <a:pt x="4" y="7"/>
                  <a:pt x="3" y="7"/>
                </a:cubicBezTo>
                <a:cubicBezTo>
                  <a:pt x="3" y="8"/>
                  <a:pt x="3" y="8"/>
                  <a:pt x="3" y="9"/>
                </a:cubicBezTo>
                <a:cubicBezTo>
                  <a:pt x="2" y="9"/>
                  <a:pt x="2" y="10"/>
                  <a:pt x="2" y="10"/>
                </a:cubicBezTo>
                <a:cubicBezTo>
                  <a:pt x="1" y="11"/>
                  <a:pt x="1" y="11"/>
                  <a:pt x="1" y="12"/>
                </a:cubicBezTo>
                <a:cubicBezTo>
                  <a:pt x="1" y="12"/>
                  <a:pt x="1" y="13"/>
                  <a:pt x="1" y="13"/>
                </a:cubicBezTo>
                <a:cubicBezTo>
                  <a:pt x="0" y="14"/>
                  <a:pt x="0" y="15"/>
                  <a:pt x="0" y="15"/>
                </a:cubicBezTo>
                <a:cubicBezTo>
                  <a:pt x="0" y="16"/>
                  <a:pt x="0" y="16"/>
                  <a:pt x="0" y="17"/>
                </a:cubicBezTo>
                <a:cubicBezTo>
                  <a:pt x="0" y="17"/>
                  <a:pt x="0" y="18"/>
                  <a:pt x="0" y="18"/>
                </a:cubicBezTo>
                <a:cubicBezTo>
                  <a:pt x="0" y="18"/>
                  <a:pt x="0" y="18"/>
                  <a:pt x="0" y="19"/>
                </a:cubicBezTo>
                <a:cubicBezTo>
                  <a:pt x="0" y="19"/>
                  <a:pt x="0" y="20"/>
                  <a:pt x="0" y="20"/>
                </a:cubicBezTo>
                <a:cubicBezTo>
                  <a:pt x="0" y="21"/>
                  <a:pt x="0" y="21"/>
                  <a:pt x="0" y="22"/>
                </a:cubicBezTo>
                <a:cubicBezTo>
                  <a:pt x="0" y="23"/>
                  <a:pt x="1" y="23"/>
                  <a:pt x="1" y="24"/>
                </a:cubicBezTo>
                <a:cubicBezTo>
                  <a:pt x="1" y="24"/>
                  <a:pt x="1" y="25"/>
                  <a:pt x="2" y="25"/>
                </a:cubicBezTo>
                <a:cubicBezTo>
                  <a:pt x="2" y="26"/>
                  <a:pt x="2" y="26"/>
                  <a:pt x="2" y="26"/>
                </a:cubicBezTo>
                <a:cubicBezTo>
                  <a:pt x="2" y="26"/>
                  <a:pt x="2" y="26"/>
                  <a:pt x="2" y="26"/>
                </a:cubicBezTo>
                <a:cubicBezTo>
                  <a:pt x="112" y="245"/>
                  <a:pt x="112" y="245"/>
                  <a:pt x="112" y="245"/>
                </a:cubicBezTo>
                <a:cubicBezTo>
                  <a:pt x="113" y="249"/>
                  <a:pt x="116" y="252"/>
                  <a:pt x="120" y="254"/>
                </a:cubicBezTo>
                <a:cubicBezTo>
                  <a:pt x="121" y="254"/>
                  <a:pt x="122" y="255"/>
                  <a:pt x="122" y="255"/>
                </a:cubicBezTo>
                <a:cubicBezTo>
                  <a:pt x="122" y="255"/>
                  <a:pt x="123" y="255"/>
                  <a:pt x="123" y="255"/>
                </a:cubicBezTo>
                <a:cubicBezTo>
                  <a:pt x="123" y="255"/>
                  <a:pt x="124" y="256"/>
                  <a:pt x="125" y="256"/>
                </a:cubicBezTo>
                <a:cubicBezTo>
                  <a:pt x="126" y="256"/>
                  <a:pt x="126" y="256"/>
                  <a:pt x="126" y="256"/>
                </a:cubicBezTo>
                <a:cubicBezTo>
                  <a:pt x="127" y="256"/>
                  <a:pt x="127" y="256"/>
                  <a:pt x="128" y="256"/>
                </a:cubicBezTo>
                <a:cubicBezTo>
                  <a:pt x="129" y="256"/>
                  <a:pt x="129" y="256"/>
                  <a:pt x="130" y="256"/>
                </a:cubicBezTo>
                <a:cubicBezTo>
                  <a:pt x="130" y="256"/>
                  <a:pt x="131" y="256"/>
                  <a:pt x="131" y="256"/>
                </a:cubicBezTo>
                <a:cubicBezTo>
                  <a:pt x="132" y="255"/>
                  <a:pt x="133" y="255"/>
                  <a:pt x="133" y="255"/>
                </a:cubicBezTo>
                <a:cubicBezTo>
                  <a:pt x="134" y="255"/>
                  <a:pt x="134" y="255"/>
                  <a:pt x="134" y="255"/>
                </a:cubicBezTo>
                <a:cubicBezTo>
                  <a:pt x="135" y="255"/>
                  <a:pt x="135" y="254"/>
                  <a:pt x="136" y="254"/>
                </a:cubicBezTo>
                <a:cubicBezTo>
                  <a:pt x="140" y="252"/>
                  <a:pt x="143" y="249"/>
                  <a:pt x="144" y="245"/>
                </a:cubicBezTo>
                <a:cubicBezTo>
                  <a:pt x="184" y="165"/>
                  <a:pt x="184" y="165"/>
                  <a:pt x="184" y="165"/>
                </a:cubicBezTo>
                <a:cubicBezTo>
                  <a:pt x="184" y="165"/>
                  <a:pt x="184" y="165"/>
                  <a:pt x="184" y="165"/>
                </a:cubicBezTo>
                <a:cubicBezTo>
                  <a:pt x="217" y="100"/>
                  <a:pt x="217" y="100"/>
                  <a:pt x="217" y="100"/>
                </a:cubicBezTo>
                <a:cubicBezTo>
                  <a:pt x="217" y="100"/>
                  <a:pt x="217" y="100"/>
                  <a:pt x="217" y="100"/>
                </a:cubicBezTo>
                <a:cubicBezTo>
                  <a:pt x="249" y="36"/>
                  <a:pt x="249" y="36"/>
                  <a:pt x="249" y="36"/>
                </a:cubicBezTo>
                <a:cubicBezTo>
                  <a:pt x="323" y="36"/>
                  <a:pt x="323" y="36"/>
                  <a:pt x="323" y="36"/>
                </a:cubicBezTo>
                <a:cubicBezTo>
                  <a:pt x="241" y="199"/>
                  <a:pt x="241" y="199"/>
                  <a:pt x="241" y="199"/>
                </a:cubicBezTo>
                <a:cubicBezTo>
                  <a:pt x="209" y="136"/>
                  <a:pt x="209" y="136"/>
                  <a:pt x="209" y="136"/>
                </a:cubicBezTo>
                <a:cubicBezTo>
                  <a:pt x="189" y="175"/>
                  <a:pt x="189" y="175"/>
                  <a:pt x="189" y="175"/>
                </a:cubicBezTo>
                <a:cubicBezTo>
                  <a:pt x="224" y="245"/>
                  <a:pt x="224" y="245"/>
                  <a:pt x="224" y="245"/>
                </a:cubicBezTo>
                <a:cubicBezTo>
                  <a:pt x="226" y="249"/>
                  <a:pt x="229" y="252"/>
                  <a:pt x="233" y="254"/>
                </a:cubicBezTo>
                <a:cubicBezTo>
                  <a:pt x="234" y="254"/>
                  <a:pt x="234" y="255"/>
                  <a:pt x="235" y="255"/>
                </a:cubicBezTo>
                <a:cubicBezTo>
                  <a:pt x="235" y="255"/>
                  <a:pt x="235" y="255"/>
                  <a:pt x="235" y="255"/>
                </a:cubicBezTo>
                <a:cubicBezTo>
                  <a:pt x="236" y="255"/>
                  <a:pt x="237" y="256"/>
                  <a:pt x="238" y="256"/>
                </a:cubicBezTo>
                <a:cubicBezTo>
                  <a:pt x="238" y="256"/>
                  <a:pt x="239" y="256"/>
                  <a:pt x="239" y="256"/>
                </a:cubicBezTo>
                <a:cubicBezTo>
                  <a:pt x="240" y="256"/>
                  <a:pt x="240" y="256"/>
                  <a:pt x="241" y="256"/>
                </a:cubicBezTo>
                <a:cubicBezTo>
                  <a:pt x="241" y="256"/>
                  <a:pt x="242" y="256"/>
                  <a:pt x="243" y="256"/>
                </a:cubicBezTo>
                <a:cubicBezTo>
                  <a:pt x="243" y="256"/>
                  <a:pt x="243" y="256"/>
                  <a:pt x="244" y="256"/>
                </a:cubicBezTo>
                <a:cubicBezTo>
                  <a:pt x="245" y="255"/>
                  <a:pt x="245" y="255"/>
                  <a:pt x="246" y="255"/>
                </a:cubicBezTo>
                <a:cubicBezTo>
                  <a:pt x="246" y="255"/>
                  <a:pt x="246" y="255"/>
                  <a:pt x="247" y="255"/>
                </a:cubicBezTo>
                <a:cubicBezTo>
                  <a:pt x="247" y="255"/>
                  <a:pt x="248" y="254"/>
                  <a:pt x="249" y="254"/>
                </a:cubicBezTo>
                <a:cubicBezTo>
                  <a:pt x="253" y="252"/>
                  <a:pt x="256" y="249"/>
                  <a:pt x="257" y="245"/>
                </a:cubicBezTo>
                <a:cubicBezTo>
                  <a:pt x="367" y="26"/>
                  <a:pt x="367" y="26"/>
                  <a:pt x="367" y="26"/>
                </a:cubicBezTo>
                <a:cubicBezTo>
                  <a:pt x="367" y="26"/>
                  <a:pt x="367" y="25"/>
                  <a:pt x="367" y="25"/>
                </a:cubicBezTo>
                <a:cubicBezTo>
                  <a:pt x="368" y="25"/>
                  <a:pt x="368" y="24"/>
                  <a:pt x="368" y="24"/>
                </a:cubicBezTo>
                <a:cubicBezTo>
                  <a:pt x="368" y="23"/>
                  <a:pt x="368" y="23"/>
                  <a:pt x="368" y="22"/>
                </a:cubicBezTo>
                <a:cubicBezTo>
                  <a:pt x="369" y="21"/>
                  <a:pt x="369" y="21"/>
                  <a:pt x="369" y="20"/>
                </a:cubicBezTo>
                <a:cubicBezTo>
                  <a:pt x="369" y="20"/>
                  <a:pt x="369" y="19"/>
                  <a:pt x="369" y="19"/>
                </a:cubicBezTo>
                <a:cubicBezTo>
                  <a:pt x="369" y="18"/>
                  <a:pt x="369" y="18"/>
                  <a:pt x="369" y="18"/>
                </a:cubicBezTo>
                <a:cubicBezTo>
                  <a:pt x="369" y="18"/>
                  <a:pt x="369" y="17"/>
                  <a:pt x="369" y="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386" tIns="45711" rIns="91386" bIns="45711"/>
          <a:lstStyle/>
          <a:p>
            <a:pPr defTabSz="913765" eaLnBrk="0" fontAlgn="base" hangingPunct="0">
              <a:spcBef>
                <a:spcPct val="0"/>
              </a:spcBef>
              <a:spcAft>
                <a:spcPct val="0"/>
              </a:spcAft>
            </a:pPr>
            <a:endParaRPr lang="zh-CN" altLang="en-US" sz="1900">
              <a:solidFill>
                <a:srgbClr val="000000"/>
              </a:solidFill>
              <a:cs typeface="+mn-ea"/>
              <a:sym typeface="+mn-lt"/>
            </a:endParaRPr>
          </a:p>
        </p:txBody>
      </p:sp>
      <p:sp>
        <p:nvSpPr>
          <p:cNvPr id="6" name="文本框 10"/>
          <p:cNvSpPr txBox="1">
            <a:spLocks noChangeArrowheads="1"/>
          </p:cNvSpPr>
          <p:nvPr/>
        </p:nvSpPr>
        <p:spPr bwMode="auto">
          <a:xfrm>
            <a:off x="5310479" y="4792839"/>
            <a:ext cx="1569551" cy="2123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6" tIns="45711" rIns="91386" bIns="45711">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913765" fontAlgn="base">
              <a:spcBef>
                <a:spcPct val="0"/>
              </a:spcBef>
              <a:spcAft>
                <a:spcPct val="0"/>
              </a:spcAft>
            </a:pPr>
            <a:r>
              <a:rPr lang="zh-CN" altLang="en-US" sz="3600" dirty="0">
                <a:solidFill>
                  <a:srgbClr val="354B5E"/>
                </a:solidFill>
                <a:latin typeface="+mn-lt"/>
                <a:ea typeface="+mn-ea"/>
                <a:cs typeface="+mn-ea"/>
                <a:sym typeface="+mn-lt"/>
              </a:rPr>
              <a:t>袁华之</a:t>
            </a:r>
            <a:endParaRPr lang="en-US" altLang="zh-CN" sz="3600" dirty="0">
              <a:solidFill>
                <a:srgbClr val="354B5E"/>
              </a:solidFill>
              <a:latin typeface="+mn-lt"/>
              <a:ea typeface="+mn-ea"/>
              <a:cs typeface="+mn-ea"/>
              <a:sym typeface="+mn-lt"/>
            </a:endParaRPr>
          </a:p>
          <a:p>
            <a:pPr algn="ctr" defTabSz="913765" fontAlgn="base">
              <a:spcBef>
                <a:spcPct val="0"/>
              </a:spcBef>
              <a:spcAft>
                <a:spcPct val="0"/>
              </a:spcAft>
            </a:pPr>
            <a:endParaRPr lang="en-US" altLang="zh-CN" sz="3600" dirty="0">
              <a:solidFill>
                <a:srgbClr val="354B5E"/>
              </a:solidFill>
              <a:latin typeface="+mn-lt"/>
              <a:ea typeface="+mn-ea"/>
              <a:cs typeface="+mn-ea"/>
              <a:sym typeface="+mn-lt"/>
            </a:endParaRPr>
          </a:p>
          <a:p>
            <a:pPr algn="ctr" defTabSz="913765" fontAlgn="base">
              <a:spcBef>
                <a:spcPct val="0"/>
              </a:spcBef>
              <a:spcAft>
                <a:spcPct val="0"/>
              </a:spcAft>
            </a:pPr>
            <a:r>
              <a:rPr lang="en-US" altLang="zh-CN" sz="2400" dirty="0" smtClean="0">
                <a:solidFill>
                  <a:srgbClr val="354B5E"/>
                </a:solidFill>
                <a:latin typeface="+mn-lt"/>
                <a:ea typeface="+mn-ea"/>
                <a:cs typeface="+mn-ea"/>
                <a:sym typeface="+mn-lt"/>
              </a:rPr>
              <a:t>2018.3.10</a:t>
            </a:r>
            <a:endParaRPr lang="en-US" altLang="zh-CN" sz="2400" dirty="0">
              <a:solidFill>
                <a:srgbClr val="354B5E"/>
              </a:solidFill>
              <a:latin typeface="+mn-lt"/>
              <a:ea typeface="+mn-ea"/>
              <a:cs typeface="+mn-ea"/>
              <a:sym typeface="+mn-lt"/>
            </a:endParaRPr>
          </a:p>
          <a:p>
            <a:pPr algn="ctr" defTabSz="913765" fontAlgn="base">
              <a:spcBef>
                <a:spcPct val="0"/>
              </a:spcBef>
              <a:spcAft>
                <a:spcPct val="0"/>
              </a:spcAft>
            </a:pPr>
            <a:endParaRPr lang="zh-CN" altLang="en-US" sz="3600" dirty="0">
              <a:solidFill>
                <a:srgbClr val="354B5E"/>
              </a:solidFill>
              <a:latin typeface="+mn-lt"/>
              <a:ea typeface="+mn-ea"/>
              <a:cs typeface="+mn-ea"/>
              <a:sym typeface="+mn-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5"/>
          <p:cNvSpPr txBox="1">
            <a:spLocks noChangeArrowheads="1"/>
          </p:cNvSpPr>
          <p:nvPr/>
        </p:nvSpPr>
        <p:spPr bwMode="auto">
          <a:xfrm>
            <a:off x="997738" y="625152"/>
            <a:ext cx="2215830" cy="574474"/>
          </a:xfrm>
          <a:prstGeom prst="rect">
            <a:avLst/>
          </a:prstGeom>
          <a:noFill/>
          <a:ln>
            <a:noFill/>
          </a:ln>
        </p:spPr>
        <p:txBody>
          <a:bodyPr wrap="none" lIns="81200" tIns="40619" rIns="81200" bIns="406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811530" eaLnBrk="1" fontAlgn="base" hangingPunct="1">
              <a:spcBef>
                <a:spcPct val="0"/>
              </a:spcBef>
              <a:spcAft>
                <a:spcPct val="0"/>
              </a:spcAft>
            </a:pPr>
            <a:r>
              <a:rPr lang="zh-CN" altLang="en-US" sz="3200" dirty="0">
                <a:solidFill>
                  <a:srgbClr val="404040"/>
                </a:solidFill>
                <a:latin typeface="Arial" panose="020B0604020202020204"/>
                <a:ea typeface="微软雅黑" panose="020B0503020204020204" pitchFamily="34" charset="-122"/>
                <a:cs typeface="+mn-ea"/>
                <a:sym typeface="+mn-lt"/>
              </a:rPr>
              <a:t>袁华之律师</a:t>
            </a:r>
          </a:p>
        </p:txBody>
      </p:sp>
      <p:sp>
        <p:nvSpPr>
          <p:cNvPr id="36" name="TextBox 15"/>
          <p:cNvSpPr txBox="1">
            <a:spLocks noChangeArrowheads="1"/>
          </p:cNvSpPr>
          <p:nvPr/>
        </p:nvSpPr>
        <p:spPr bwMode="auto">
          <a:xfrm>
            <a:off x="478582" y="1496647"/>
            <a:ext cx="7416824" cy="5006456"/>
          </a:xfrm>
          <a:prstGeom prst="rect">
            <a:avLst/>
          </a:prstGeom>
          <a:noFill/>
          <a:ln>
            <a:noFill/>
          </a:ln>
        </p:spPr>
        <p:txBody>
          <a:bodyPr wrap="square" lIns="81200" tIns="40619" rIns="81200" bIns="406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342900" indent="-342900" defTabSz="811530" eaLnBrk="1" fontAlgn="base" hangingPunct="1">
              <a:spcBef>
                <a:spcPts val="600"/>
              </a:spcBef>
              <a:spcAft>
                <a:spcPts val="600"/>
              </a:spcAft>
              <a:buFont typeface="Arial" panose="020B0604020202020204" pitchFamily="34" charset="0"/>
              <a:buChar char="•"/>
            </a:pPr>
            <a:r>
              <a:rPr lang="zh-CN" altLang="en-US" sz="2000" dirty="0">
                <a:solidFill>
                  <a:srgbClr val="404040"/>
                </a:solidFill>
                <a:latin typeface="Arial" panose="020B0604020202020204"/>
                <a:ea typeface="微软雅黑" panose="020B0503020204020204" pitchFamily="34" charset="-122"/>
                <a:cs typeface="+mn-ea"/>
                <a:sym typeface="+mn-lt"/>
              </a:rPr>
              <a:t>北京大成律师事务所高级合伙人；</a:t>
            </a:r>
            <a:endParaRPr lang="en-US" altLang="zh-CN" sz="2000" dirty="0">
              <a:solidFill>
                <a:srgbClr val="404040"/>
              </a:solidFill>
              <a:latin typeface="Arial" panose="020B0604020202020204"/>
              <a:ea typeface="微软雅黑" panose="020B0503020204020204" pitchFamily="34" charset="-122"/>
              <a:cs typeface="+mn-ea"/>
              <a:sym typeface="+mn-lt"/>
            </a:endParaRPr>
          </a:p>
          <a:p>
            <a:pPr marL="342900" indent="-342900" defTabSz="811530" eaLnBrk="1" fontAlgn="base" hangingPunct="1">
              <a:spcBef>
                <a:spcPts val="600"/>
              </a:spcBef>
              <a:spcAft>
                <a:spcPts val="600"/>
              </a:spcAft>
              <a:buFont typeface="Arial" panose="020B0604020202020204" pitchFamily="34" charset="0"/>
              <a:buChar char="•"/>
            </a:pPr>
            <a:r>
              <a:rPr lang="zh-CN" altLang="en-US" sz="2000" dirty="0">
                <a:solidFill>
                  <a:srgbClr val="404040"/>
                </a:solidFill>
                <a:latin typeface="Arial" panose="020B0604020202020204"/>
                <a:ea typeface="微软雅黑" panose="020B0503020204020204" pitchFamily="34" charset="-122"/>
                <a:cs typeface="+mn-ea"/>
                <a:sym typeface="+mn-lt"/>
              </a:rPr>
              <a:t>国家发展和改革委员会</a:t>
            </a:r>
            <a:r>
              <a:rPr lang="en-US" altLang="zh-CN" sz="2000" dirty="0">
                <a:solidFill>
                  <a:srgbClr val="404040"/>
                </a:solidFill>
                <a:latin typeface="Arial" panose="020B0604020202020204"/>
                <a:ea typeface="微软雅黑" panose="020B0503020204020204" pitchFamily="34" charset="-122"/>
                <a:cs typeface="+mn-ea"/>
                <a:sym typeface="+mn-lt"/>
              </a:rPr>
              <a:t>PPP</a:t>
            </a:r>
            <a:r>
              <a:rPr lang="zh-CN" altLang="en-US" sz="2000" dirty="0">
                <a:solidFill>
                  <a:srgbClr val="404040"/>
                </a:solidFill>
                <a:latin typeface="Arial" panose="020B0604020202020204"/>
                <a:ea typeface="微软雅黑" panose="020B0503020204020204" pitchFamily="34" charset="-122"/>
                <a:cs typeface="+mn-ea"/>
                <a:sym typeface="+mn-lt"/>
              </a:rPr>
              <a:t>专家库专家、国家财政部政府和社会资本合作（</a:t>
            </a:r>
            <a:r>
              <a:rPr lang="en-US" altLang="zh-CN" sz="2000" dirty="0">
                <a:solidFill>
                  <a:srgbClr val="404040"/>
                </a:solidFill>
                <a:latin typeface="Arial" panose="020B0604020202020204"/>
                <a:ea typeface="微软雅黑" panose="020B0503020204020204" pitchFamily="34" charset="-122"/>
                <a:cs typeface="+mn-ea"/>
                <a:sym typeface="+mn-lt"/>
              </a:rPr>
              <a:t>PPP</a:t>
            </a:r>
            <a:r>
              <a:rPr lang="zh-CN" altLang="en-US" sz="2000" dirty="0">
                <a:solidFill>
                  <a:srgbClr val="404040"/>
                </a:solidFill>
                <a:latin typeface="Arial" panose="020B0604020202020204"/>
                <a:ea typeface="微软雅黑" panose="020B0503020204020204" pitchFamily="34" charset="-122"/>
                <a:cs typeface="+mn-ea"/>
                <a:sym typeface="+mn-lt"/>
              </a:rPr>
              <a:t>）专家库专家；</a:t>
            </a:r>
            <a:endParaRPr lang="en-US" altLang="zh-CN" sz="2000" dirty="0">
              <a:solidFill>
                <a:srgbClr val="404040"/>
              </a:solidFill>
              <a:latin typeface="Arial" panose="020B0604020202020204"/>
              <a:ea typeface="微软雅黑" panose="020B0503020204020204" pitchFamily="34" charset="-122"/>
              <a:cs typeface="+mn-ea"/>
              <a:sym typeface="+mn-lt"/>
            </a:endParaRPr>
          </a:p>
          <a:p>
            <a:pPr marL="342900" indent="-342900" defTabSz="811530" eaLnBrk="1" fontAlgn="base" hangingPunct="1">
              <a:spcBef>
                <a:spcPts val="600"/>
              </a:spcBef>
              <a:spcAft>
                <a:spcPts val="600"/>
              </a:spcAft>
              <a:buFont typeface="Arial" panose="020B0604020202020204" pitchFamily="34" charset="0"/>
              <a:buChar char="•"/>
            </a:pPr>
            <a:r>
              <a:rPr lang="en-US" altLang="zh-CN" sz="2000" dirty="0">
                <a:solidFill>
                  <a:srgbClr val="404040"/>
                </a:solidFill>
                <a:latin typeface="Arial" panose="020B0604020202020204"/>
                <a:ea typeface="微软雅黑" panose="020B0503020204020204" pitchFamily="34" charset="-122"/>
                <a:cs typeface="+mn-ea"/>
                <a:sym typeface="+mn-lt"/>
              </a:rPr>
              <a:t>2012</a:t>
            </a:r>
            <a:r>
              <a:rPr lang="zh-CN" altLang="en-US" sz="2000" dirty="0">
                <a:solidFill>
                  <a:srgbClr val="404040"/>
                </a:solidFill>
                <a:latin typeface="Arial" panose="020B0604020202020204"/>
                <a:ea typeface="微软雅黑" panose="020B0503020204020204" pitchFamily="34" charset="-122"/>
                <a:cs typeface="+mn-ea"/>
                <a:sym typeface="+mn-lt"/>
              </a:rPr>
              <a:t>、</a:t>
            </a:r>
            <a:r>
              <a:rPr lang="en-US" altLang="zh-CN" sz="2000" dirty="0">
                <a:solidFill>
                  <a:srgbClr val="404040"/>
                </a:solidFill>
                <a:latin typeface="Arial" panose="020B0604020202020204"/>
                <a:ea typeface="微软雅黑" panose="020B0503020204020204" pitchFamily="34" charset="-122"/>
                <a:cs typeface="+mn-ea"/>
                <a:sym typeface="+mn-lt"/>
              </a:rPr>
              <a:t>2013</a:t>
            </a:r>
            <a:r>
              <a:rPr lang="zh-CN" altLang="en-US" sz="2000" dirty="0">
                <a:solidFill>
                  <a:srgbClr val="404040"/>
                </a:solidFill>
                <a:latin typeface="Arial" panose="020B0604020202020204"/>
                <a:ea typeface="微软雅黑" panose="020B0503020204020204" pitchFamily="34" charset="-122"/>
                <a:cs typeface="+mn-ea"/>
                <a:sym typeface="+mn-lt"/>
              </a:rPr>
              <a:t>、</a:t>
            </a:r>
            <a:r>
              <a:rPr lang="en-US" altLang="zh-CN" sz="2000" dirty="0">
                <a:solidFill>
                  <a:srgbClr val="404040"/>
                </a:solidFill>
                <a:latin typeface="Arial" panose="020B0604020202020204"/>
                <a:ea typeface="微软雅黑" panose="020B0503020204020204" pitchFamily="34" charset="-122"/>
                <a:cs typeface="+mn-ea"/>
                <a:sym typeface="+mn-lt"/>
              </a:rPr>
              <a:t>2014</a:t>
            </a:r>
            <a:r>
              <a:rPr lang="zh-CN" altLang="en-US" sz="2000" dirty="0">
                <a:solidFill>
                  <a:srgbClr val="404040"/>
                </a:solidFill>
                <a:latin typeface="Arial" panose="020B0604020202020204"/>
                <a:ea typeface="微软雅黑" panose="020B0503020204020204" pitchFamily="34" charset="-122"/>
                <a:cs typeface="+mn-ea"/>
                <a:sym typeface="+mn-lt"/>
              </a:rPr>
              <a:t>年钱伯斯亚太地区“所属领域的领军人物”；</a:t>
            </a:r>
            <a:endParaRPr lang="en-US" altLang="zh-CN" sz="2000" dirty="0">
              <a:solidFill>
                <a:srgbClr val="404040"/>
              </a:solidFill>
              <a:latin typeface="Arial" panose="020B0604020202020204"/>
              <a:ea typeface="微软雅黑" panose="020B0503020204020204" pitchFamily="34" charset="-122"/>
              <a:cs typeface="+mn-ea"/>
              <a:sym typeface="+mn-lt"/>
            </a:endParaRPr>
          </a:p>
          <a:p>
            <a:pPr marL="342900" indent="-342900" defTabSz="811530" eaLnBrk="1" fontAlgn="base" hangingPunct="1">
              <a:spcBef>
                <a:spcPts val="600"/>
              </a:spcBef>
              <a:spcAft>
                <a:spcPts val="600"/>
              </a:spcAft>
              <a:buFont typeface="Arial" panose="020B0604020202020204" pitchFamily="34" charset="0"/>
              <a:buChar char="•"/>
            </a:pPr>
            <a:r>
              <a:rPr lang="en-US" altLang="zh-CN" sz="2000" dirty="0">
                <a:solidFill>
                  <a:srgbClr val="404040"/>
                </a:solidFill>
                <a:latin typeface="Arial" panose="020B0604020202020204"/>
                <a:ea typeface="微软雅黑" panose="020B0503020204020204" pitchFamily="34" charset="-122"/>
                <a:cs typeface="+mn-ea"/>
                <a:sym typeface="+mn-lt"/>
              </a:rPr>
              <a:t>2015</a:t>
            </a:r>
            <a:r>
              <a:rPr lang="zh-CN" altLang="en-US" sz="2000" dirty="0">
                <a:solidFill>
                  <a:srgbClr val="404040"/>
                </a:solidFill>
                <a:latin typeface="Arial" panose="020B0604020202020204"/>
                <a:ea typeface="微软雅黑" panose="020B0503020204020204" pitchFamily="34" charset="-122"/>
                <a:cs typeface="+mn-ea"/>
                <a:sym typeface="+mn-lt"/>
              </a:rPr>
              <a:t>、</a:t>
            </a:r>
            <a:r>
              <a:rPr lang="en-US" altLang="zh-CN" sz="2000" dirty="0">
                <a:solidFill>
                  <a:srgbClr val="404040"/>
                </a:solidFill>
                <a:latin typeface="Arial" panose="020B0604020202020204"/>
                <a:ea typeface="微软雅黑" panose="020B0503020204020204" pitchFamily="34" charset="-122"/>
                <a:cs typeface="+mn-ea"/>
                <a:sym typeface="+mn-lt"/>
              </a:rPr>
              <a:t>2016</a:t>
            </a:r>
            <a:r>
              <a:rPr lang="zh-CN" altLang="en-US" sz="2000" dirty="0">
                <a:solidFill>
                  <a:srgbClr val="404040"/>
                </a:solidFill>
                <a:latin typeface="Arial" panose="020B0604020202020204"/>
                <a:ea typeface="微软雅黑" panose="020B0503020204020204" pitchFamily="34" charset="-122"/>
                <a:cs typeface="+mn-ea"/>
                <a:sym typeface="+mn-lt"/>
              </a:rPr>
              <a:t>、</a:t>
            </a:r>
            <a:r>
              <a:rPr lang="en-US" altLang="zh-CN" sz="2000" dirty="0">
                <a:solidFill>
                  <a:srgbClr val="404040"/>
                </a:solidFill>
                <a:latin typeface="Arial" panose="020B0604020202020204"/>
                <a:ea typeface="微软雅黑" panose="020B0503020204020204" pitchFamily="34" charset="-122"/>
                <a:cs typeface="+mn-ea"/>
                <a:sym typeface="+mn-lt"/>
              </a:rPr>
              <a:t>2017</a:t>
            </a:r>
            <a:r>
              <a:rPr lang="zh-CN" altLang="en-US" sz="2000" dirty="0">
                <a:solidFill>
                  <a:srgbClr val="404040"/>
                </a:solidFill>
                <a:latin typeface="Arial" panose="020B0604020202020204"/>
                <a:ea typeface="微软雅黑" panose="020B0503020204020204" pitchFamily="34" charset="-122"/>
                <a:cs typeface="+mn-ea"/>
                <a:sym typeface="+mn-lt"/>
              </a:rPr>
              <a:t>、</a:t>
            </a:r>
            <a:r>
              <a:rPr lang="en-US" altLang="zh-CN" sz="2000" dirty="0">
                <a:solidFill>
                  <a:srgbClr val="404040"/>
                </a:solidFill>
                <a:latin typeface="Arial" panose="020B0604020202020204"/>
                <a:ea typeface="微软雅黑" panose="020B0503020204020204" pitchFamily="34" charset="-122"/>
                <a:cs typeface="+mn-ea"/>
                <a:sym typeface="+mn-lt"/>
              </a:rPr>
              <a:t>2018</a:t>
            </a:r>
            <a:r>
              <a:rPr lang="zh-CN" altLang="en-US" sz="2000" dirty="0">
                <a:solidFill>
                  <a:srgbClr val="404040"/>
                </a:solidFill>
                <a:latin typeface="Arial" panose="020B0604020202020204"/>
                <a:ea typeface="微软雅黑" panose="020B0503020204020204" pitchFamily="34" charset="-122"/>
                <a:cs typeface="+mn-ea"/>
                <a:sym typeface="+mn-lt"/>
              </a:rPr>
              <a:t>年度钱伯斯建设工程领域顶级律师；</a:t>
            </a:r>
            <a:endParaRPr lang="en-US" altLang="zh-CN" sz="2000" dirty="0">
              <a:solidFill>
                <a:srgbClr val="404040"/>
              </a:solidFill>
              <a:latin typeface="Arial" panose="020B0604020202020204"/>
              <a:ea typeface="微软雅黑" panose="020B0503020204020204" pitchFamily="34" charset="-122"/>
              <a:cs typeface="+mn-ea"/>
              <a:sym typeface="+mn-lt"/>
            </a:endParaRPr>
          </a:p>
          <a:p>
            <a:pPr marL="342900" indent="-342900" defTabSz="811530" eaLnBrk="1" fontAlgn="base" hangingPunct="1">
              <a:spcBef>
                <a:spcPts val="600"/>
              </a:spcBef>
              <a:spcAft>
                <a:spcPts val="600"/>
              </a:spcAft>
              <a:buFont typeface="Arial" panose="020B0604020202020204" pitchFamily="34" charset="0"/>
              <a:buChar char="•"/>
            </a:pPr>
            <a:r>
              <a:rPr lang="en-US" altLang="zh-CN" sz="2000" dirty="0">
                <a:solidFill>
                  <a:srgbClr val="404040"/>
                </a:solidFill>
                <a:latin typeface="Arial" panose="020B0604020202020204"/>
                <a:ea typeface="微软雅黑" panose="020B0503020204020204" pitchFamily="34" charset="-122"/>
                <a:cs typeface="+mn-ea"/>
                <a:sym typeface="+mn-lt"/>
              </a:rPr>
              <a:t>2015</a:t>
            </a:r>
            <a:r>
              <a:rPr lang="zh-CN" altLang="en-US" sz="2000" dirty="0">
                <a:solidFill>
                  <a:srgbClr val="404040"/>
                </a:solidFill>
                <a:latin typeface="Arial" panose="020B0604020202020204"/>
                <a:ea typeface="微软雅黑" panose="020B0503020204020204" pitchFamily="34" charset="-122"/>
                <a:cs typeface="+mn-ea"/>
                <a:sym typeface="+mn-lt"/>
              </a:rPr>
              <a:t>、</a:t>
            </a:r>
            <a:r>
              <a:rPr lang="en-US" altLang="zh-CN" sz="2000" dirty="0">
                <a:solidFill>
                  <a:srgbClr val="404040"/>
                </a:solidFill>
                <a:latin typeface="Arial" panose="020B0604020202020204"/>
                <a:ea typeface="微软雅黑" panose="020B0503020204020204" pitchFamily="34" charset="-122"/>
                <a:cs typeface="+mn-ea"/>
                <a:sym typeface="+mn-lt"/>
              </a:rPr>
              <a:t>2016</a:t>
            </a:r>
            <a:r>
              <a:rPr lang="zh-CN" altLang="en-US" sz="2000" dirty="0">
                <a:solidFill>
                  <a:srgbClr val="404040"/>
                </a:solidFill>
                <a:latin typeface="Arial" panose="020B0604020202020204"/>
                <a:ea typeface="微软雅黑" panose="020B0503020204020204" pitchFamily="34" charset="-122"/>
                <a:cs typeface="+mn-ea"/>
                <a:sym typeface="+mn-lt"/>
              </a:rPr>
              <a:t>、</a:t>
            </a:r>
            <a:r>
              <a:rPr lang="en-US" altLang="zh-CN" sz="2000" dirty="0">
                <a:solidFill>
                  <a:srgbClr val="404040"/>
                </a:solidFill>
                <a:latin typeface="Arial" panose="020B0604020202020204"/>
                <a:ea typeface="微软雅黑" panose="020B0503020204020204" pitchFamily="34" charset="-122"/>
                <a:cs typeface="+mn-ea"/>
                <a:sym typeface="+mn-lt"/>
              </a:rPr>
              <a:t>2017</a:t>
            </a:r>
            <a:r>
              <a:rPr lang="zh-CN" altLang="en-US" sz="2000" dirty="0">
                <a:solidFill>
                  <a:srgbClr val="404040"/>
                </a:solidFill>
                <a:latin typeface="Arial" panose="020B0604020202020204"/>
                <a:ea typeface="微软雅黑" panose="020B0503020204020204" pitchFamily="34" charset="-122"/>
                <a:cs typeface="+mn-ea"/>
                <a:sym typeface="+mn-lt"/>
              </a:rPr>
              <a:t>年度</a:t>
            </a:r>
            <a:r>
              <a:rPr lang="en-US" altLang="zh-CN" sz="2000" dirty="0">
                <a:solidFill>
                  <a:srgbClr val="404040"/>
                </a:solidFill>
                <a:latin typeface="Arial" panose="020B0604020202020204"/>
                <a:ea typeface="微软雅黑" panose="020B0503020204020204" pitchFamily="34" charset="-122"/>
                <a:cs typeface="+mn-ea"/>
                <a:sym typeface="+mn-lt"/>
              </a:rPr>
              <a:t>LEGALBAND</a:t>
            </a:r>
            <a:r>
              <a:rPr lang="zh-CN" altLang="en-US" sz="2000" dirty="0">
                <a:solidFill>
                  <a:srgbClr val="404040"/>
                </a:solidFill>
                <a:latin typeface="Arial" panose="020B0604020202020204"/>
                <a:ea typeface="微软雅黑" panose="020B0503020204020204" pitchFamily="34" charset="-122"/>
                <a:cs typeface="+mn-ea"/>
                <a:sym typeface="+mn-lt"/>
              </a:rPr>
              <a:t>房地产与建设工程领域国内顶尖律师；</a:t>
            </a:r>
            <a:endParaRPr lang="en-US" altLang="zh-CN" sz="2000" dirty="0">
              <a:solidFill>
                <a:srgbClr val="404040"/>
              </a:solidFill>
              <a:latin typeface="Arial" panose="020B0604020202020204"/>
              <a:ea typeface="微软雅黑" panose="020B0503020204020204" pitchFamily="34" charset="-122"/>
              <a:cs typeface="+mn-ea"/>
              <a:sym typeface="+mn-lt"/>
            </a:endParaRPr>
          </a:p>
          <a:p>
            <a:pPr marL="342900" indent="-342900" defTabSz="811530" eaLnBrk="1" fontAlgn="base" hangingPunct="1">
              <a:spcBef>
                <a:spcPts val="600"/>
              </a:spcBef>
              <a:spcAft>
                <a:spcPts val="600"/>
              </a:spcAft>
              <a:buFont typeface="Arial" panose="020B0604020202020204" pitchFamily="34" charset="0"/>
              <a:buChar char="•"/>
            </a:pPr>
            <a:r>
              <a:rPr lang="en-US" altLang="zh-CN" sz="2000" dirty="0">
                <a:solidFill>
                  <a:srgbClr val="404040"/>
                </a:solidFill>
                <a:latin typeface="Arial" panose="020B0604020202020204"/>
                <a:ea typeface="微软雅黑" panose="020B0503020204020204" pitchFamily="34" charset="-122"/>
                <a:cs typeface="+mn-ea"/>
                <a:sym typeface="+mn-lt"/>
              </a:rPr>
              <a:t>2015ENR/</a:t>
            </a:r>
            <a:r>
              <a:rPr lang="zh-CN" altLang="en-US" sz="2000" dirty="0">
                <a:solidFill>
                  <a:srgbClr val="404040"/>
                </a:solidFill>
                <a:latin typeface="Arial" panose="020B0604020202020204"/>
                <a:ea typeface="微软雅黑" panose="020B0503020204020204" pitchFamily="34" charset="-122"/>
                <a:cs typeface="+mn-ea"/>
                <a:sym typeface="+mn-lt"/>
              </a:rPr>
              <a:t>建筑时报最值得推荐的中国工程法律</a:t>
            </a:r>
            <a:r>
              <a:rPr lang="en-US" altLang="zh-CN" sz="2000" dirty="0">
                <a:solidFill>
                  <a:srgbClr val="404040"/>
                </a:solidFill>
                <a:latin typeface="Arial" panose="020B0604020202020204"/>
                <a:ea typeface="微软雅黑" panose="020B0503020204020204" pitchFamily="34" charset="-122"/>
                <a:cs typeface="+mn-ea"/>
                <a:sym typeface="+mn-lt"/>
              </a:rPr>
              <a:t>60</a:t>
            </a:r>
            <a:r>
              <a:rPr lang="zh-CN" altLang="en-US" sz="2000" dirty="0">
                <a:solidFill>
                  <a:srgbClr val="404040"/>
                </a:solidFill>
                <a:latin typeface="Arial" panose="020B0604020202020204"/>
                <a:ea typeface="微软雅黑" panose="020B0503020204020204" pitchFamily="34" charset="-122"/>
                <a:cs typeface="+mn-ea"/>
                <a:sym typeface="+mn-lt"/>
              </a:rPr>
              <a:t>位专业律师</a:t>
            </a:r>
            <a:r>
              <a:rPr lang="zh-CN" altLang="en-US" sz="2000" dirty="0" smtClean="0">
                <a:solidFill>
                  <a:srgbClr val="404040"/>
                </a:solidFill>
                <a:latin typeface="Arial" panose="020B0604020202020204"/>
                <a:ea typeface="微软雅黑" panose="020B0503020204020204" pitchFamily="34" charset="-122"/>
                <a:cs typeface="+mn-ea"/>
                <a:sym typeface="+mn-lt"/>
              </a:rPr>
              <a:t>；</a:t>
            </a:r>
            <a:r>
              <a:rPr lang="en-US" altLang="zh-CN" sz="2000" dirty="0" smtClean="0">
                <a:solidFill>
                  <a:srgbClr val="404040"/>
                </a:solidFill>
                <a:latin typeface="Arial" panose="020B0604020202020204"/>
                <a:ea typeface="微软雅黑" panose="020B0503020204020204" pitchFamily="34" charset="-122"/>
                <a:cs typeface="+mn-ea"/>
                <a:sym typeface="+mn-lt"/>
              </a:rPr>
              <a:t>2017ENR</a:t>
            </a:r>
            <a:r>
              <a:rPr lang="en-US" altLang="zh-CN" sz="2000" dirty="0">
                <a:solidFill>
                  <a:srgbClr val="404040"/>
                </a:solidFill>
                <a:latin typeface="Arial" panose="020B0604020202020204"/>
                <a:ea typeface="微软雅黑" panose="020B0503020204020204" pitchFamily="34" charset="-122"/>
                <a:cs typeface="+mn-ea"/>
                <a:sym typeface="+mn-lt"/>
              </a:rPr>
              <a:t>/</a:t>
            </a:r>
            <a:r>
              <a:rPr lang="zh-CN" altLang="en-US" sz="2000" dirty="0">
                <a:solidFill>
                  <a:srgbClr val="404040"/>
                </a:solidFill>
                <a:latin typeface="Arial" panose="020B0604020202020204"/>
                <a:ea typeface="微软雅黑" panose="020B0503020204020204" pitchFamily="34" charset="-122"/>
                <a:cs typeface="+mn-ea"/>
                <a:sym typeface="+mn-lt"/>
              </a:rPr>
              <a:t>建筑时报最值得推荐的中国工程法律 </a:t>
            </a:r>
            <a:r>
              <a:rPr lang="en-US" altLang="zh-CN" sz="2000" dirty="0">
                <a:solidFill>
                  <a:srgbClr val="404040"/>
                </a:solidFill>
                <a:latin typeface="Arial" panose="020B0604020202020204"/>
                <a:ea typeface="微软雅黑" panose="020B0503020204020204" pitchFamily="34" charset="-122"/>
                <a:cs typeface="+mn-ea"/>
                <a:sym typeface="+mn-lt"/>
              </a:rPr>
              <a:t>60 </a:t>
            </a:r>
            <a:r>
              <a:rPr lang="zh-CN" altLang="en-US" sz="2000" dirty="0">
                <a:solidFill>
                  <a:srgbClr val="404040"/>
                </a:solidFill>
                <a:latin typeface="Arial" panose="020B0604020202020204"/>
                <a:ea typeface="微软雅黑" panose="020B0503020204020204" pitchFamily="34" charset="-122"/>
                <a:cs typeface="+mn-ea"/>
                <a:sym typeface="+mn-lt"/>
              </a:rPr>
              <a:t>位专业</a:t>
            </a:r>
            <a:r>
              <a:rPr lang="zh-CN" altLang="en-US" sz="2000" dirty="0" smtClean="0">
                <a:solidFill>
                  <a:srgbClr val="404040"/>
                </a:solidFill>
                <a:latin typeface="Arial" panose="020B0604020202020204"/>
                <a:ea typeface="微软雅黑" panose="020B0503020204020204" pitchFamily="34" charset="-122"/>
                <a:cs typeface="+mn-ea"/>
                <a:sym typeface="+mn-lt"/>
              </a:rPr>
              <a:t>律师推选</a:t>
            </a:r>
            <a:r>
              <a:rPr lang="zh-CN" altLang="en-US" sz="2000" dirty="0">
                <a:solidFill>
                  <a:srgbClr val="404040"/>
                </a:solidFill>
                <a:latin typeface="Arial" panose="020B0604020202020204"/>
                <a:ea typeface="微软雅黑" panose="020B0503020204020204" pitchFamily="34" charset="-122"/>
                <a:cs typeface="+mn-ea"/>
                <a:sym typeface="+mn-lt"/>
              </a:rPr>
              <a:t>委员会</a:t>
            </a:r>
            <a:r>
              <a:rPr lang="zh-CN" altLang="en-US" sz="2000" dirty="0" smtClean="0">
                <a:solidFill>
                  <a:srgbClr val="404040"/>
                </a:solidFill>
                <a:latin typeface="Arial" panose="020B0604020202020204"/>
                <a:ea typeface="微软雅黑" panose="020B0503020204020204" pitchFamily="34" charset="-122"/>
                <a:cs typeface="+mn-ea"/>
                <a:sym typeface="+mn-lt"/>
              </a:rPr>
              <a:t>委员； </a:t>
            </a:r>
            <a:endParaRPr lang="en-US" altLang="zh-CN" sz="2000" dirty="0">
              <a:solidFill>
                <a:srgbClr val="404040"/>
              </a:solidFill>
              <a:latin typeface="Arial" panose="020B0604020202020204"/>
              <a:ea typeface="微软雅黑" panose="020B0503020204020204" pitchFamily="34" charset="-122"/>
              <a:cs typeface="+mn-ea"/>
              <a:sym typeface="+mn-lt"/>
            </a:endParaRPr>
          </a:p>
          <a:p>
            <a:pPr marL="342900" indent="-342900" defTabSz="811530" eaLnBrk="1" fontAlgn="base" hangingPunct="1">
              <a:spcBef>
                <a:spcPts val="600"/>
              </a:spcBef>
              <a:spcAft>
                <a:spcPts val="600"/>
              </a:spcAft>
              <a:buFont typeface="Arial" panose="020B0604020202020204" pitchFamily="34" charset="0"/>
              <a:buChar char="•"/>
            </a:pPr>
            <a:r>
              <a:rPr lang="zh-CN" altLang="en-US" sz="2000" dirty="0">
                <a:solidFill>
                  <a:srgbClr val="404040"/>
                </a:solidFill>
                <a:latin typeface="Arial" panose="020B0604020202020204"/>
                <a:ea typeface="微软雅黑" panose="020B0503020204020204" pitchFamily="34" charset="-122"/>
                <a:cs typeface="+mn-ea"/>
                <a:sym typeface="+mn-lt"/>
              </a:rPr>
              <a:t>北京、武汉、南京、南通、合肥、海南、广州、台州、天津仲裁委员会仲裁</a:t>
            </a:r>
            <a:r>
              <a:rPr lang="zh-CN" altLang="en-US" sz="2000" dirty="0" smtClean="0">
                <a:solidFill>
                  <a:srgbClr val="404040"/>
                </a:solidFill>
                <a:latin typeface="Arial" panose="020B0604020202020204"/>
                <a:ea typeface="微软雅黑" panose="020B0503020204020204" pitchFamily="34" charset="-122"/>
                <a:cs typeface="+mn-ea"/>
                <a:sym typeface="+mn-lt"/>
              </a:rPr>
              <a:t>员；赣江新区国际仲裁院首届仲裁员。</a:t>
            </a:r>
            <a:endParaRPr lang="zh-CN" altLang="en-US" sz="2000" dirty="0">
              <a:solidFill>
                <a:srgbClr val="404040"/>
              </a:solidFill>
              <a:latin typeface="Arial" panose="020B0604020202020204"/>
              <a:ea typeface="微软雅黑" panose="020B0503020204020204" pitchFamily="34" charset="-122"/>
              <a:cs typeface="+mn-ea"/>
              <a:sym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9462" y="1590183"/>
            <a:ext cx="3434552" cy="3435794"/>
          </a:xfrm>
          <a:prstGeom prst="rect">
            <a:avLst/>
          </a:prstGeom>
          <a:noFill/>
          <a:ln>
            <a:noFill/>
          </a:ln>
        </p:spPr>
      </p:pic>
      <p:sp>
        <p:nvSpPr>
          <p:cNvPr id="9" name="TextBox 8"/>
          <p:cNvSpPr txBox="1"/>
          <p:nvPr/>
        </p:nvSpPr>
        <p:spPr>
          <a:xfrm>
            <a:off x="8399462" y="5446018"/>
            <a:ext cx="3434552" cy="707882"/>
          </a:xfrm>
          <a:prstGeom prst="rect">
            <a:avLst/>
          </a:prstGeom>
          <a:noFill/>
        </p:spPr>
        <p:txBody>
          <a:bodyPr wrap="square" lIns="121917" tIns="60958" rIns="121917" bIns="60958" rtlCol="0">
            <a:spAutoFit/>
          </a:bodyPr>
          <a:lstStyle/>
          <a:p>
            <a:pPr algn="ctr"/>
            <a:r>
              <a:rPr lang="zh-CN" altLang="en-US" sz="1900" dirty="0">
                <a:solidFill>
                  <a:srgbClr val="000000"/>
                </a:solidFill>
                <a:cs typeface="+mn-ea"/>
                <a:sym typeface="+mn-lt"/>
              </a:rPr>
              <a:t>微信公众号：</a:t>
            </a:r>
            <a:endParaRPr lang="en-US" altLang="zh-CN" sz="1900" dirty="0">
              <a:solidFill>
                <a:srgbClr val="000000"/>
              </a:solidFill>
              <a:cs typeface="+mn-ea"/>
              <a:sym typeface="+mn-lt"/>
            </a:endParaRPr>
          </a:p>
          <a:p>
            <a:pPr algn="ctr"/>
            <a:r>
              <a:rPr lang="zh-CN" altLang="en-US" sz="1900" b="1" dirty="0">
                <a:solidFill>
                  <a:srgbClr val="000000"/>
                </a:solidFill>
                <a:cs typeface="+mn-ea"/>
                <a:sym typeface="+mn-lt"/>
              </a:rPr>
              <a:t>不动产与工程法专家</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4"/>
                                        </p:tgtEl>
                                        <p:attrNameLst>
                                          <p:attrName>ppt_y</p:attrName>
                                        </p:attrNameLst>
                                      </p:cBhvr>
                                      <p:tavLst>
                                        <p:tav tm="0">
                                          <p:val>
                                            <p:strVal val="#ppt_y"/>
                                          </p:val>
                                        </p:tav>
                                        <p:tav tm="100000">
                                          <p:val>
                                            <p:strVal val="#ppt_y"/>
                                          </p:val>
                                        </p:tav>
                                      </p:tavLst>
                                    </p:anim>
                                    <p:anim calcmode="lin" valueType="num">
                                      <p:cBhvr>
                                        <p:cTn id="9"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4"/>
                                        </p:tgtEl>
                                      </p:cBhvr>
                                    </p:animEffect>
                                  </p:childTnLst>
                                </p:cTn>
                              </p:par>
                            </p:childTnLst>
                          </p:cTn>
                        </p:par>
                        <p:par>
                          <p:cTn id="12" fill="hold">
                            <p:stCondLst>
                              <p:cond delay="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utoUpdateAnimBg="0"/>
      <p:bldP spid="36"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p:cNvSpPr txBox="1">
            <a:spLocks noChangeArrowheads="1"/>
          </p:cNvSpPr>
          <p:nvPr/>
        </p:nvSpPr>
        <p:spPr bwMode="auto">
          <a:xfrm>
            <a:off x="838623" y="594898"/>
            <a:ext cx="5088415" cy="73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1202" tIns="40619" rIns="81202" bIns="406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811530" eaLnBrk="1" fontAlgn="base" hangingPunct="1">
              <a:lnSpc>
                <a:spcPct val="150000"/>
              </a:lnSpc>
              <a:spcBef>
                <a:spcPct val="0"/>
              </a:spcBef>
              <a:spcAft>
                <a:spcPct val="0"/>
              </a:spcAft>
            </a:pPr>
            <a:r>
              <a:rPr lang="en-US" altLang="zh-CN" sz="3200" dirty="0">
                <a:solidFill>
                  <a:srgbClr val="404040"/>
                </a:solidFill>
                <a:latin typeface="+mn-lt"/>
                <a:ea typeface="+mn-ea"/>
                <a:cs typeface="+mn-ea"/>
                <a:sym typeface="+mn-lt"/>
              </a:rPr>
              <a:t>《</a:t>
            </a:r>
            <a:r>
              <a:rPr lang="zh-CN" altLang="en-US" sz="3200" dirty="0">
                <a:solidFill>
                  <a:srgbClr val="404040"/>
                </a:solidFill>
                <a:latin typeface="+mn-lt"/>
                <a:ea typeface="+mn-ea"/>
                <a:cs typeface="+mn-ea"/>
                <a:sym typeface="+mn-lt"/>
              </a:rPr>
              <a:t>建设工程索赔与反索赔</a:t>
            </a:r>
            <a:r>
              <a:rPr lang="en-US" altLang="zh-CN" sz="3200" dirty="0">
                <a:solidFill>
                  <a:srgbClr val="404040"/>
                </a:solidFill>
                <a:latin typeface="+mn-lt"/>
                <a:ea typeface="+mn-ea"/>
                <a:cs typeface="+mn-ea"/>
                <a:sym typeface="+mn-lt"/>
              </a:rPr>
              <a:t>》</a:t>
            </a: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9263" y="561411"/>
            <a:ext cx="3960440" cy="5570375"/>
          </a:xfrm>
          <a:prstGeom prst="rect">
            <a:avLst/>
          </a:prstGeom>
          <a:ln>
            <a:noFill/>
          </a:ln>
          <a:effectLst>
            <a:softEdge rad="112500"/>
          </a:effectLst>
        </p:spPr>
      </p:pic>
      <p:sp>
        <p:nvSpPr>
          <p:cNvPr id="2" name="TextBox 1"/>
          <p:cNvSpPr txBox="1"/>
          <p:nvPr/>
        </p:nvSpPr>
        <p:spPr>
          <a:xfrm>
            <a:off x="1270670" y="2137395"/>
            <a:ext cx="4320480" cy="3046988"/>
          </a:xfrm>
          <a:prstGeom prst="rect">
            <a:avLst/>
          </a:prstGeom>
          <a:noFill/>
        </p:spPr>
        <p:txBody>
          <a:bodyPr wrap="square" rtlCol="0">
            <a:spAutoFit/>
          </a:bodyPr>
          <a:lstStyle/>
          <a:p>
            <a:pPr marL="342900" indent="-342900">
              <a:lnSpc>
                <a:spcPct val="200000"/>
              </a:lnSpc>
              <a:buFont typeface="Wingdings" panose="05000000000000000000" pitchFamily="2" charset="2"/>
              <a:buChar char="l"/>
            </a:pPr>
            <a:r>
              <a:rPr lang="zh-CN" altLang="en-US" sz="2400" dirty="0">
                <a:solidFill>
                  <a:srgbClr val="333F47"/>
                </a:solidFill>
                <a:cs typeface="+mn-ea"/>
                <a:sym typeface="+mn-lt"/>
              </a:rPr>
              <a:t>典型案例</a:t>
            </a:r>
            <a:endParaRPr lang="en-US" altLang="zh-CN" sz="2400" dirty="0">
              <a:solidFill>
                <a:srgbClr val="333F47"/>
              </a:solidFill>
              <a:cs typeface="+mn-ea"/>
              <a:sym typeface="+mn-lt"/>
            </a:endParaRPr>
          </a:p>
          <a:p>
            <a:pPr marL="342900" indent="-342900">
              <a:lnSpc>
                <a:spcPct val="200000"/>
              </a:lnSpc>
              <a:buFont typeface="Wingdings" panose="05000000000000000000" pitchFamily="2" charset="2"/>
              <a:buChar char="l"/>
            </a:pPr>
            <a:r>
              <a:rPr lang="zh-CN" altLang="en-US" sz="2400" dirty="0">
                <a:solidFill>
                  <a:srgbClr val="333F47"/>
                </a:solidFill>
                <a:cs typeface="+mn-ea"/>
                <a:sym typeface="+mn-lt"/>
              </a:rPr>
              <a:t>法规解读</a:t>
            </a:r>
            <a:endParaRPr lang="en-US" altLang="zh-CN" sz="2400" dirty="0">
              <a:solidFill>
                <a:srgbClr val="333F47"/>
              </a:solidFill>
              <a:cs typeface="+mn-ea"/>
              <a:sym typeface="+mn-lt"/>
            </a:endParaRPr>
          </a:p>
          <a:p>
            <a:pPr marL="342900" indent="-342900">
              <a:lnSpc>
                <a:spcPct val="200000"/>
              </a:lnSpc>
              <a:buFont typeface="Wingdings" panose="05000000000000000000" pitchFamily="2" charset="2"/>
              <a:buChar char="l"/>
            </a:pPr>
            <a:r>
              <a:rPr lang="zh-CN" altLang="en-US" sz="2400" dirty="0">
                <a:solidFill>
                  <a:srgbClr val="333F47"/>
                </a:solidFill>
                <a:cs typeface="+mn-ea"/>
                <a:sym typeface="+mn-lt"/>
              </a:rPr>
              <a:t>问题汇总</a:t>
            </a:r>
            <a:endParaRPr lang="en-US" altLang="zh-CN" sz="2400" dirty="0">
              <a:solidFill>
                <a:srgbClr val="333F47"/>
              </a:solidFill>
              <a:cs typeface="+mn-ea"/>
              <a:sym typeface="+mn-lt"/>
            </a:endParaRPr>
          </a:p>
          <a:p>
            <a:pPr marL="342900" indent="-342900">
              <a:lnSpc>
                <a:spcPct val="200000"/>
              </a:lnSpc>
              <a:buFont typeface="Wingdings" panose="05000000000000000000" pitchFamily="2" charset="2"/>
              <a:buChar char="l"/>
            </a:pPr>
            <a:r>
              <a:rPr lang="zh-CN" altLang="en-US" sz="2400" dirty="0">
                <a:solidFill>
                  <a:srgbClr val="333F47"/>
                </a:solidFill>
                <a:cs typeface="+mn-ea"/>
                <a:sym typeface="+mn-lt"/>
              </a:rPr>
              <a:t>操作指引</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椭圆 1"/>
          <p:cNvSpPr>
            <a:spLocks noChangeAspect="1" noChangeArrowheads="1"/>
          </p:cNvSpPr>
          <p:nvPr/>
        </p:nvSpPr>
        <p:spPr bwMode="auto">
          <a:xfrm>
            <a:off x="839679" y="2438242"/>
            <a:ext cx="2879350" cy="2880392"/>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914400" fontAlgn="base">
              <a:spcBef>
                <a:spcPct val="0"/>
              </a:spcBef>
              <a:spcAft>
                <a:spcPct val="0"/>
              </a:spcAft>
              <a:buFont typeface="Arial" panose="020B0604020202020204" pitchFamily="34" charset="0"/>
              <a:buNone/>
            </a:pPr>
            <a:endParaRPr lang="zh-CN" altLang="en-US" sz="1800">
              <a:solidFill>
                <a:srgbClr val="FFFFFF"/>
              </a:solidFill>
              <a:latin typeface="+mn-lt"/>
              <a:ea typeface="+mn-ea"/>
              <a:cs typeface="+mn-ea"/>
              <a:sym typeface="+mn-lt"/>
            </a:endParaRPr>
          </a:p>
        </p:txBody>
      </p:sp>
      <p:sp>
        <p:nvSpPr>
          <p:cNvPr id="23557" name="空心弧 2"/>
          <p:cNvSpPr>
            <a:spLocks noChangeAspect="1"/>
          </p:cNvSpPr>
          <p:nvPr/>
        </p:nvSpPr>
        <p:spPr bwMode="auto">
          <a:xfrm>
            <a:off x="119056" y="1789462"/>
            <a:ext cx="4320613" cy="4320587"/>
          </a:xfrm>
          <a:custGeom>
            <a:avLst/>
            <a:gdLst>
              <a:gd name="T0" fmla="*/ 2160000 w 4320000"/>
              <a:gd name="T1" fmla="*/ 0 h 4320000"/>
              <a:gd name="T2" fmla="*/ 4320000 w 4320000"/>
              <a:gd name="T3" fmla="*/ 2160000 h 4320000"/>
              <a:gd name="T4" fmla="*/ 2160000 w 4320000"/>
              <a:gd name="T5" fmla="*/ 4320000 h 4320000"/>
              <a:gd name="T6" fmla="*/ 2160000 w 4320000"/>
              <a:gd name="T7" fmla="*/ 4190400 h 4320000"/>
              <a:gd name="T8" fmla="*/ 4190400 w 4320000"/>
              <a:gd name="T9" fmla="*/ 2160000 h 4320000"/>
              <a:gd name="T10" fmla="*/ 2160000 w 4320000"/>
              <a:gd name="T11" fmla="*/ 129600 h 4320000"/>
              <a:gd name="T12" fmla="*/ 2160000 w 4320000"/>
              <a:gd name="T13" fmla="*/ 0 h 4320000"/>
            </a:gdLst>
            <a:ahLst/>
            <a:cxnLst>
              <a:cxn ang="0">
                <a:pos x="T0" y="T1"/>
              </a:cxn>
              <a:cxn ang="0">
                <a:pos x="T2" y="T3"/>
              </a:cxn>
              <a:cxn ang="0">
                <a:pos x="T4" y="T5"/>
              </a:cxn>
              <a:cxn ang="0">
                <a:pos x="T6" y="T7"/>
              </a:cxn>
              <a:cxn ang="0">
                <a:pos x="T8" y="T9"/>
              </a:cxn>
              <a:cxn ang="0">
                <a:pos x="T10" y="T11"/>
              </a:cxn>
              <a:cxn ang="0">
                <a:pos x="T12" y="T13"/>
              </a:cxn>
            </a:cxnLst>
            <a:rect l="0" t="0" r="r" b="b"/>
            <a:pathLst>
              <a:path w="4320000" h="4320000">
                <a:moveTo>
                  <a:pt x="2160000" y="0"/>
                </a:moveTo>
                <a:cubicBezTo>
                  <a:pt x="3352935" y="0"/>
                  <a:pt x="4320000" y="967065"/>
                  <a:pt x="4320000" y="2160000"/>
                </a:cubicBezTo>
                <a:cubicBezTo>
                  <a:pt x="4320000" y="3352935"/>
                  <a:pt x="3352935" y="4320000"/>
                  <a:pt x="2160000" y="4320000"/>
                </a:cubicBezTo>
                <a:lnTo>
                  <a:pt x="2160000" y="4190400"/>
                </a:lnTo>
                <a:cubicBezTo>
                  <a:pt x="3281359" y="4190400"/>
                  <a:pt x="4190400" y="3281359"/>
                  <a:pt x="4190400" y="2160000"/>
                </a:cubicBezTo>
                <a:cubicBezTo>
                  <a:pt x="4190400" y="1038641"/>
                  <a:pt x="3281359" y="129600"/>
                  <a:pt x="2160000" y="129600"/>
                </a:cubicBezTo>
                <a:lnTo>
                  <a:pt x="216000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defTabSz="914400" eaLnBrk="0" fontAlgn="base" hangingPunct="0">
              <a:spcBef>
                <a:spcPct val="0"/>
              </a:spcBef>
              <a:spcAft>
                <a:spcPct val="0"/>
              </a:spcAft>
              <a:buFont typeface="Arial" panose="020B0604020202020204" pitchFamily="34" charset="0"/>
              <a:buNone/>
            </a:pPr>
            <a:endParaRPr lang="zh-CN" altLang="en-US" sz="1800">
              <a:solidFill>
                <a:srgbClr val="000000"/>
              </a:solidFill>
              <a:cs typeface="+mn-ea"/>
              <a:sym typeface="+mn-lt"/>
            </a:endParaRPr>
          </a:p>
        </p:txBody>
      </p:sp>
      <p:sp>
        <p:nvSpPr>
          <p:cNvPr id="34" name="MH_Others_2"/>
          <p:cNvSpPr txBox="1"/>
          <p:nvPr>
            <p:custDataLst>
              <p:tags r:id="rId1"/>
            </p:custDataLst>
          </p:nvPr>
        </p:nvSpPr>
        <p:spPr>
          <a:xfrm>
            <a:off x="1103347" y="510642"/>
            <a:ext cx="1766431" cy="785994"/>
          </a:xfrm>
          <a:prstGeom prst="rect">
            <a:avLst/>
          </a:prstGeom>
          <a:noFill/>
        </p:spPr>
        <p:txBody>
          <a:bodyPr wrap="none" lIns="91438" tIns="45719" rIns="91438" bIns="45719" anchor="ctr" anchorCtr="0">
            <a:noAutofit/>
          </a:bodyPr>
          <a:lstStyle/>
          <a:p>
            <a:pPr algn="ctr" defTabSz="1218565">
              <a:defRPr/>
            </a:pPr>
            <a:r>
              <a:rPr lang="zh-CN" altLang="en-US" sz="5500" b="1" kern="0" dirty="0">
                <a:solidFill>
                  <a:srgbClr val="475F77"/>
                </a:solidFill>
                <a:cs typeface="+mn-ea"/>
                <a:sym typeface="+mn-lt"/>
              </a:rPr>
              <a:t>目录</a:t>
            </a:r>
          </a:p>
        </p:txBody>
      </p:sp>
      <p:sp>
        <p:nvSpPr>
          <p:cNvPr id="53" name="KSO_Shape"/>
          <p:cNvSpPr>
            <a:spLocks noChangeAspect="1"/>
          </p:cNvSpPr>
          <p:nvPr/>
        </p:nvSpPr>
        <p:spPr bwMode="auto">
          <a:xfrm>
            <a:off x="1790278" y="3272300"/>
            <a:ext cx="1079500" cy="1152128"/>
          </a:xfrm>
          <a:custGeom>
            <a:avLst/>
            <a:gdLst>
              <a:gd name="T0" fmla="*/ 2166826 w 3073399"/>
              <a:gd name="T1" fmla="*/ 1987218 h 3009901"/>
              <a:gd name="T2" fmla="*/ 2210027 w 3073399"/>
              <a:gd name="T3" fmla="*/ 2130672 h 3009901"/>
              <a:gd name="T4" fmla="*/ 2105838 w 3073399"/>
              <a:gd name="T5" fmla="*/ 2235088 h 3009901"/>
              <a:gd name="T6" fmla="*/ 2217333 w 3073399"/>
              <a:gd name="T7" fmla="*/ 2248101 h 3009901"/>
              <a:gd name="T8" fmla="*/ 3043858 w 3073399"/>
              <a:gd name="T9" fmla="*/ 2189069 h 3009901"/>
              <a:gd name="T10" fmla="*/ 3067364 w 3073399"/>
              <a:gd name="T11" fmla="*/ 2325540 h 3009901"/>
              <a:gd name="T12" fmla="*/ 2986681 w 3073399"/>
              <a:gd name="T13" fmla="*/ 2419166 h 3009901"/>
              <a:gd name="T14" fmla="*/ 1073158 w 3073399"/>
              <a:gd name="T15" fmla="*/ 2720355 h 3009901"/>
              <a:gd name="T16" fmla="*/ 622407 w 3073399"/>
              <a:gd name="T17" fmla="*/ 1982922 h 3009901"/>
              <a:gd name="T18" fmla="*/ 593524 w 3073399"/>
              <a:gd name="T19" fmla="*/ 2101163 h 3009901"/>
              <a:gd name="T20" fmla="*/ 682077 w 3073399"/>
              <a:gd name="T21" fmla="*/ 2181579 h 3009901"/>
              <a:gd name="T22" fmla="*/ 796338 w 3073399"/>
              <a:gd name="T23" fmla="*/ 2140894 h 3009901"/>
              <a:gd name="T24" fmla="*/ 814112 w 3073399"/>
              <a:gd name="T25" fmla="*/ 2020111 h 3009901"/>
              <a:gd name="T26" fmla="*/ 717625 w 3073399"/>
              <a:gd name="T27" fmla="*/ 1948912 h 3009901"/>
              <a:gd name="T28" fmla="*/ 1746106 w 3073399"/>
              <a:gd name="T29" fmla="*/ 1195455 h 3009901"/>
              <a:gd name="T30" fmla="*/ 1690575 w 3073399"/>
              <a:gd name="T31" fmla="*/ 1270442 h 3009901"/>
              <a:gd name="T32" fmla="*/ 1789578 w 3073399"/>
              <a:gd name="T33" fmla="*/ 1411202 h 3009901"/>
              <a:gd name="T34" fmla="*/ 1748644 w 3073399"/>
              <a:gd name="T35" fmla="*/ 1427725 h 3009901"/>
              <a:gd name="T36" fmla="*/ 1655353 w 3073399"/>
              <a:gd name="T37" fmla="*/ 1411838 h 3009901"/>
              <a:gd name="T38" fmla="*/ 1855264 w 3073399"/>
              <a:gd name="T39" fmla="*/ 1493815 h 3009901"/>
              <a:gd name="T40" fmla="*/ 1893342 w 3073399"/>
              <a:gd name="T41" fmla="*/ 1417875 h 3009901"/>
              <a:gd name="T42" fmla="*/ 1804492 w 3073399"/>
              <a:gd name="T43" fmla="*/ 1289824 h 3009901"/>
              <a:gd name="T44" fmla="*/ 1850821 w 3073399"/>
              <a:gd name="T45" fmla="*/ 1265040 h 3009901"/>
              <a:gd name="T46" fmla="*/ 1937132 w 3073399"/>
              <a:gd name="T47" fmla="*/ 1279021 h 3009901"/>
              <a:gd name="T48" fmla="*/ 1996153 w 3073399"/>
              <a:gd name="T49" fmla="*/ 1165905 h 3009901"/>
              <a:gd name="T50" fmla="*/ 2009481 w 3073399"/>
              <a:gd name="T51" fmla="*/ 1399128 h 3009901"/>
              <a:gd name="T52" fmla="*/ 1870178 w 3073399"/>
              <a:gd name="T53" fmla="*/ 1586279 h 3009901"/>
              <a:gd name="T54" fmla="*/ 2244614 w 3073399"/>
              <a:gd name="T55" fmla="*/ 1785503 h 3009901"/>
              <a:gd name="T56" fmla="*/ 2319819 w 3073399"/>
              <a:gd name="T57" fmla="*/ 1729263 h 3009901"/>
              <a:gd name="T58" fmla="*/ 2426438 w 3073399"/>
              <a:gd name="T59" fmla="*/ 1356550 h 3009901"/>
              <a:gd name="T60" fmla="*/ 2403591 w 3073399"/>
              <a:gd name="T61" fmla="*/ 1267900 h 3009901"/>
              <a:gd name="T62" fmla="*/ 1379920 w 3073399"/>
              <a:gd name="T63" fmla="*/ 892963 h 3009901"/>
              <a:gd name="T64" fmla="*/ 1113054 w 3073399"/>
              <a:gd name="T65" fmla="*/ 1215790 h 3009901"/>
              <a:gd name="T66" fmla="*/ 1167633 w 3073399"/>
              <a:gd name="T67" fmla="*/ 1294273 h 3009901"/>
              <a:gd name="T68" fmla="*/ 1620448 w 3073399"/>
              <a:gd name="T69" fmla="*/ 1557682 h 3009901"/>
              <a:gd name="T70" fmla="*/ 1567138 w 3073399"/>
              <a:gd name="T71" fmla="*/ 1336533 h 3009901"/>
              <a:gd name="T72" fmla="*/ 1690258 w 3073399"/>
              <a:gd name="T73" fmla="*/ 1125551 h 3009901"/>
              <a:gd name="T74" fmla="*/ 1630284 w 3073399"/>
              <a:gd name="T75" fmla="*/ 966044 h 3009901"/>
              <a:gd name="T76" fmla="*/ 1977749 w 3073399"/>
              <a:gd name="T77" fmla="*/ 1016565 h 3009901"/>
              <a:gd name="T78" fmla="*/ 2126889 w 3073399"/>
              <a:gd name="T79" fmla="*/ 1849370 h 3009901"/>
              <a:gd name="T80" fmla="*/ 1114324 w 3073399"/>
              <a:gd name="T81" fmla="*/ 1422959 h 3009901"/>
              <a:gd name="T82" fmla="*/ 2261492 w 3073399"/>
              <a:gd name="T83" fmla="*/ 424657 h 3009901"/>
              <a:gd name="T84" fmla="*/ 2387119 w 3073399"/>
              <a:gd name="T85" fmla="*/ 478017 h 3009901"/>
              <a:gd name="T86" fmla="*/ 2378236 w 3073399"/>
              <a:gd name="T87" fmla="*/ 506603 h 3009901"/>
              <a:gd name="T88" fmla="*/ 2367450 w 3073399"/>
              <a:gd name="T89" fmla="*/ 546940 h 3009901"/>
              <a:gd name="T90" fmla="*/ 2465477 w 3073399"/>
              <a:gd name="T91" fmla="*/ 453243 h 3009901"/>
              <a:gd name="T92" fmla="*/ 2342705 w 3073399"/>
              <a:gd name="T93" fmla="*/ 411635 h 3009901"/>
              <a:gd name="T94" fmla="*/ 2369671 w 3073399"/>
              <a:gd name="T95" fmla="*/ 410999 h 3009901"/>
              <a:gd name="T96" fmla="*/ 2357616 w 3073399"/>
              <a:gd name="T97" fmla="*/ 340488 h 3009901"/>
              <a:gd name="T98" fmla="*/ 1928390 w 3073399"/>
              <a:gd name="T99" fmla="*/ 431009 h 3009901"/>
              <a:gd name="T100" fmla="*/ 2026417 w 3073399"/>
              <a:gd name="T101" fmla="*/ 723854 h 3009901"/>
              <a:gd name="T102" fmla="*/ 2325892 w 3073399"/>
              <a:gd name="T103" fmla="*/ 621581 h 3009901"/>
              <a:gd name="T104" fmla="*/ 2220251 w 3073399"/>
              <a:gd name="T105" fmla="*/ 500886 h 3009901"/>
              <a:gd name="T106" fmla="*/ 2218982 w 3073399"/>
              <a:gd name="T107" fmla="*/ 333500 h 3009901"/>
              <a:gd name="T108" fmla="*/ 2343340 w 3073399"/>
              <a:gd name="T109" fmla="*/ 248696 h 3009901"/>
              <a:gd name="T110" fmla="*/ 2472774 w 3073399"/>
              <a:gd name="T111" fmla="*/ 328101 h 3009901"/>
              <a:gd name="T112" fmla="*/ 2524801 w 3073399"/>
              <a:gd name="T113" fmla="*/ 488181 h 3009901"/>
              <a:gd name="T114" fmla="*/ 2639008 w 3073399"/>
              <a:gd name="T115" fmla="*/ 537094 h 3009901"/>
              <a:gd name="T116" fmla="*/ 2841724 w 3073399"/>
              <a:gd name="T117" fmla="*/ 369391 h 3009901"/>
              <a:gd name="T118" fmla="*/ 2931186 w 3073399"/>
              <a:gd name="T119" fmla="*/ 467218 h 3009901"/>
              <a:gd name="T120" fmla="*/ 2221520 w 3073399"/>
              <a:gd name="T121" fmla="*/ 758157 h 3009901"/>
              <a:gd name="T122" fmla="*/ 2156168 w 3073399"/>
              <a:gd name="T123" fmla="*/ 242661 h 3009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73399" h="3009901">
                <a:moveTo>
                  <a:pt x="1055687" y="1949450"/>
                </a:moveTo>
                <a:lnTo>
                  <a:pt x="1078240" y="1949450"/>
                </a:lnTo>
                <a:lnTo>
                  <a:pt x="1078927" y="1949450"/>
                </a:lnTo>
                <a:lnTo>
                  <a:pt x="1086499" y="1949450"/>
                </a:lnTo>
                <a:lnTo>
                  <a:pt x="1351101" y="1949450"/>
                </a:lnTo>
                <a:lnTo>
                  <a:pt x="1804388" y="1949450"/>
                </a:lnTo>
                <a:lnTo>
                  <a:pt x="2069625" y="1949450"/>
                </a:lnTo>
                <a:lnTo>
                  <a:pt x="2076931" y="1949450"/>
                </a:lnTo>
                <a:lnTo>
                  <a:pt x="2084237" y="1950085"/>
                </a:lnTo>
                <a:lnTo>
                  <a:pt x="2091543" y="1951355"/>
                </a:lnTo>
                <a:lnTo>
                  <a:pt x="2098532" y="1952307"/>
                </a:lnTo>
                <a:lnTo>
                  <a:pt x="2105838" y="1953894"/>
                </a:lnTo>
                <a:lnTo>
                  <a:pt x="2112508" y="1956115"/>
                </a:lnTo>
                <a:lnTo>
                  <a:pt x="2119496" y="1958337"/>
                </a:lnTo>
                <a:lnTo>
                  <a:pt x="2126167" y="1960876"/>
                </a:lnTo>
                <a:lnTo>
                  <a:pt x="2132202" y="1963732"/>
                </a:lnTo>
                <a:lnTo>
                  <a:pt x="2138555" y="1966906"/>
                </a:lnTo>
                <a:lnTo>
                  <a:pt x="2144591" y="1970397"/>
                </a:lnTo>
                <a:lnTo>
                  <a:pt x="2150626" y="1974206"/>
                </a:lnTo>
                <a:lnTo>
                  <a:pt x="2156344" y="1978331"/>
                </a:lnTo>
                <a:lnTo>
                  <a:pt x="2161744" y="1982775"/>
                </a:lnTo>
                <a:lnTo>
                  <a:pt x="2166826" y="1987218"/>
                </a:lnTo>
                <a:lnTo>
                  <a:pt x="2172226" y="1991979"/>
                </a:lnTo>
                <a:lnTo>
                  <a:pt x="2176991" y="1997057"/>
                </a:lnTo>
                <a:lnTo>
                  <a:pt x="2181438" y="2002135"/>
                </a:lnTo>
                <a:lnTo>
                  <a:pt x="2185568" y="2007847"/>
                </a:lnTo>
                <a:lnTo>
                  <a:pt x="2190015" y="2013243"/>
                </a:lnTo>
                <a:lnTo>
                  <a:pt x="2193826" y="2019273"/>
                </a:lnTo>
                <a:lnTo>
                  <a:pt x="2197321" y="2025620"/>
                </a:lnTo>
                <a:lnTo>
                  <a:pt x="2200497" y="2031651"/>
                </a:lnTo>
                <a:lnTo>
                  <a:pt x="2203038" y="2037998"/>
                </a:lnTo>
                <a:lnTo>
                  <a:pt x="2205897" y="2044663"/>
                </a:lnTo>
                <a:lnTo>
                  <a:pt x="2208121" y="2051328"/>
                </a:lnTo>
                <a:lnTo>
                  <a:pt x="2210027" y="2058310"/>
                </a:lnTo>
                <a:lnTo>
                  <a:pt x="2211615" y="2065292"/>
                </a:lnTo>
                <a:lnTo>
                  <a:pt x="2212886" y="2072592"/>
                </a:lnTo>
                <a:lnTo>
                  <a:pt x="2213838" y="2079892"/>
                </a:lnTo>
                <a:lnTo>
                  <a:pt x="2214474" y="2087191"/>
                </a:lnTo>
                <a:lnTo>
                  <a:pt x="2214791" y="2094491"/>
                </a:lnTo>
                <a:lnTo>
                  <a:pt x="2214474" y="2102108"/>
                </a:lnTo>
                <a:lnTo>
                  <a:pt x="2213838" y="2109408"/>
                </a:lnTo>
                <a:lnTo>
                  <a:pt x="2212886" y="2116707"/>
                </a:lnTo>
                <a:lnTo>
                  <a:pt x="2211615" y="2123689"/>
                </a:lnTo>
                <a:lnTo>
                  <a:pt x="2210027" y="2130672"/>
                </a:lnTo>
                <a:lnTo>
                  <a:pt x="2208121" y="2137654"/>
                </a:lnTo>
                <a:lnTo>
                  <a:pt x="2205897" y="2144319"/>
                </a:lnTo>
                <a:lnTo>
                  <a:pt x="2203038" y="2150984"/>
                </a:lnTo>
                <a:lnTo>
                  <a:pt x="2200497" y="2157649"/>
                </a:lnTo>
                <a:lnTo>
                  <a:pt x="2197321" y="2163996"/>
                </a:lnTo>
                <a:lnTo>
                  <a:pt x="2193826" y="2169709"/>
                </a:lnTo>
                <a:lnTo>
                  <a:pt x="2190015" y="2175739"/>
                </a:lnTo>
                <a:lnTo>
                  <a:pt x="2185568" y="2181452"/>
                </a:lnTo>
                <a:lnTo>
                  <a:pt x="2181438" y="2186847"/>
                </a:lnTo>
                <a:lnTo>
                  <a:pt x="2176991" y="2192243"/>
                </a:lnTo>
                <a:lnTo>
                  <a:pt x="2172226" y="2197003"/>
                </a:lnTo>
                <a:lnTo>
                  <a:pt x="2166826" y="2201764"/>
                </a:lnTo>
                <a:lnTo>
                  <a:pt x="2161744" y="2206524"/>
                </a:lnTo>
                <a:lnTo>
                  <a:pt x="2156344" y="2210968"/>
                </a:lnTo>
                <a:lnTo>
                  <a:pt x="2150626" y="2214776"/>
                </a:lnTo>
                <a:lnTo>
                  <a:pt x="2144591" y="2218585"/>
                </a:lnTo>
                <a:lnTo>
                  <a:pt x="2138555" y="2222076"/>
                </a:lnTo>
                <a:lnTo>
                  <a:pt x="2132202" y="2225250"/>
                </a:lnTo>
                <a:lnTo>
                  <a:pt x="2126167" y="2228423"/>
                </a:lnTo>
                <a:lnTo>
                  <a:pt x="2119496" y="2230645"/>
                </a:lnTo>
                <a:lnTo>
                  <a:pt x="2112508" y="2233184"/>
                </a:lnTo>
                <a:lnTo>
                  <a:pt x="2105838" y="2235088"/>
                </a:lnTo>
                <a:lnTo>
                  <a:pt x="2098532" y="2236675"/>
                </a:lnTo>
                <a:lnTo>
                  <a:pt x="2091543" y="2238262"/>
                </a:lnTo>
                <a:lnTo>
                  <a:pt x="2084237" y="2238897"/>
                </a:lnTo>
                <a:lnTo>
                  <a:pt x="2076931" y="2239531"/>
                </a:lnTo>
                <a:lnTo>
                  <a:pt x="2069625" y="2239531"/>
                </a:lnTo>
                <a:lnTo>
                  <a:pt x="1804388" y="2239531"/>
                </a:lnTo>
                <a:lnTo>
                  <a:pt x="1584256" y="2239531"/>
                </a:lnTo>
                <a:lnTo>
                  <a:pt x="1584256" y="2308085"/>
                </a:lnTo>
                <a:lnTo>
                  <a:pt x="2069625" y="2308085"/>
                </a:lnTo>
                <a:lnTo>
                  <a:pt x="2082331" y="2307767"/>
                </a:lnTo>
                <a:lnTo>
                  <a:pt x="2095355" y="2306815"/>
                </a:lnTo>
                <a:lnTo>
                  <a:pt x="2108379" y="2304593"/>
                </a:lnTo>
                <a:lnTo>
                  <a:pt x="2120767" y="2302054"/>
                </a:lnTo>
                <a:lnTo>
                  <a:pt x="2133155" y="2298563"/>
                </a:lnTo>
                <a:lnTo>
                  <a:pt x="2144908" y="2294437"/>
                </a:lnTo>
                <a:lnTo>
                  <a:pt x="2156344" y="2289677"/>
                </a:lnTo>
                <a:lnTo>
                  <a:pt x="2167462" y="2284281"/>
                </a:lnTo>
                <a:lnTo>
                  <a:pt x="2178262" y="2278251"/>
                </a:lnTo>
                <a:lnTo>
                  <a:pt x="2188744" y="2271586"/>
                </a:lnTo>
                <a:lnTo>
                  <a:pt x="2198909" y="2264287"/>
                </a:lnTo>
                <a:lnTo>
                  <a:pt x="2208438" y="2256670"/>
                </a:lnTo>
                <a:lnTo>
                  <a:pt x="2217333" y="2248101"/>
                </a:lnTo>
                <a:lnTo>
                  <a:pt x="2226227" y="2239531"/>
                </a:lnTo>
                <a:lnTo>
                  <a:pt x="2234168" y="2230010"/>
                </a:lnTo>
                <a:lnTo>
                  <a:pt x="2241792" y="2220489"/>
                </a:lnTo>
                <a:lnTo>
                  <a:pt x="2946339" y="2149079"/>
                </a:lnTo>
                <a:lnTo>
                  <a:pt x="2952057" y="2148445"/>
                </a:lnTo>
                <a:lnTo>
                  <a:pt x="2958410" y="2148445"/>
                </a:lnTo>
                <a:lnTo>
                  <a:pt x="2964445" y="2148762"/>
                </a:lnTo>
                <a:lnTo>
                  <a:pt x="2970480" y="2149079"/>
                </a:lnTo>
                <a:lnTo>
                  <a:pt x="2976198" y="2150349"/>
                </a:lnTo>
                <a:lnTo>
                  <a:pt x="2982234" y="2151301"/>
                </a:lnTo>
                <a:lnTo>
                  <a:pt x="2988269" y="2152571"/>
                </a:lnTo>
                <a:lnTo>
                  <a:pt x="2993669" y="2154792"/>
                </a:lnTo>
                <a:lnTo>
                  <a:pt x="2999704" y="2157014"/>
                </a:lnTo>
                <a:lnTo>
                  <a:pt x="3004787" y="2159235"/>
                </a:lnTo>
                <a:lnTo>
                  <a:pt x="3010504" y="2161774"/>
                </a:lnTo>
                <a:lnTo>
                  <a:pt x="3015587" y="2164948"/>
                </a:lnTo>
                <a:lnTo>
                  <a:pt x="3020987" y="2168439"/>
                </a:lnTo>
                <a:lnTo>
                  <a:pt x="3025752" y="2171930"/>
                </a:lnTo>
                <a:lnTo>
                  <a:pt x="3030834" y="2175739"/>
                </a:lnTo>
                <a:lnTo>
                  <a:pt x="3035281" y="2179865"/>
                </a:lnTo>
                <a:lnTo>
                  <a:pt x="3039728" y="2184308"/>
                </a:lnTo>
                <a:lnTo>
                  <a:pt x="3043858" y="2189069"/>
                </a:lnTo>
                <a:lnTo>
                  <a:pt x="3047669" y="2193829"/>
                </a:lnTo>
                <a:lnTo>
                  <a:pt x="3051164" y="2199225"/>
                </a:lnTo>
                <a:lnTo>
                  <a:pt x="3054658" y="2204303"/>
                </a:lnTo>
                <a:lnTo>
                  <a:pt x="3057834" y="2209381"/>
                </a:lnTo>
                <a:lnTo>
                  <a:pt x="3060693" y="2215094"/>
                </a:lnTo>
                <a:lnTo>
                  <a:pt x="3063234" y="2220806"/>
                </a:lnTo>
                <a:lnTo>
                  <a:pt x="3065458" y="2226519"/>
                </a:lnTo>
                <a:lnTo>
                  <a:pt x="3067681" y="2232549"/>
                </a:lnTo>
                <a:lnTo>
                  <a:pt x="3069270" y="2238897"/>
                </a:lnTo>
                <a:lnTo>
                  <a:pt x="3070858" y="2244609"/>
                </a:lnTo>
                <a:lnTo>
                  <a:pt x="3071811" y="2250957"/>
                </a:lnTo>
                <a:lnTo>
                  <a:pt x="3072446" y="2257305"/>
                </a:lnTo>
                <a:lnTo>
                  <a:pt x="3072764" y="2263652"/>
                </a:lnTo>
                <a:lnTo>
                  <a:pt x="3073399" y="2270317"/>
                </a:lnTo>
                <a:lnTo>
                  <a:pt x="3073399" y="2283647"/>
                </a:lnTo>
                <a:lnTo>
                  <a:pt x="3073399" y="2289994"/>
                </a:lnTo>
                <a:lnTo>
                  <a:pt x="3072764" y="2296342"/>
                </a:lnTo>
                <a:lnTo>
                  <a:pt x="3072128" y="2302372"/>
                </a:lnTo>
                <a:lnTo>
                  <a:pt x="3071176" y="2308085"/>
                </a:lnTo>
                <a:lnTo>
                  <a:pt x="3070222" y="2314115"/>
                </a:lnTo>
                <a:lnTo>
                  <a:pt x="3068952" y="2320145"/>
                </a:lnTo>
                <a:lnTo>
                  <a:pt x="3067364" y="2325540"/>
                </a:lnTo>
                <a:lnTo>
                  <a:pt x="3065458" y="2331570"/>
                </a:lnTo>
                <a:lnTo>
                  <a:pt x="3063870" y="2336966"/>
                </a:lnTo>
                <a:lnTo>
                  <a:pt x="3061646" y="2342361"/>
                </a:lnTo>
                <a:lnTo>
                  <a:pt x="3059422" y="2347757"/>
                </a:lnTo>
                <a:lnTo>
                  <a:pt x="3056564" y="2353152"/>
                </a:lnTo>
                <a:lnTo>
                  <a:pt x="3054022" y="2357913"/>
                </a:lnTo>
                <a:lnTo>
                  <a:pt x="3050846" y="2363308"/>
                </a:lnTo>
                <a:lnTo>
                  <a:pt x="3047669" y="2368069"/>
                </a:lnTo>
                <a:lnTo>
                  <a:pt x="3044493" y="2372512"/>
                </a:lnTo>
                <a:lnTo>
                  <a:pt x="3040999" y="2377272"/>
                </a:lnTo>
                <a:lnTo>
                  <a:pt x="3037187" y="2381716"/>
                </a:lnTo>
                <a:lnTo>
                  <a:pt x="3033375" y="2385842"/>
                </a:lnTo>
                <a:lnTo>
                  <a:pt x="3029563" y="2389967"/>
                </a:lnTo>
                <a:lnTo>
                  <a:pt x="3025434" y="2394411"/>
                </a:lnTo>
                <a:lnTo>
                  <a:pt x="3020987" y="2397902"/>
                </a:lnTo>
                <a:lnTo>
                  <a:pt x="3016857" y="2401710"/>
                </a:lnTo>
                <a:lnTo>
                  <a:pt x="3011775" y="2405202"/>
                </a:lnTo>
                <a:lnTo>
                  <a:pt x="3007328" y="2408058"/>
                </a:lnTo>
                <a:lnTo>
                  <a:pt x="3002563" y="2410914"/>
                </a:lnTo>
                <a:lnTo>
                  <a:pt x="2997163" y="2414088"/>
                </a:lnTo>
                <a:lnTo>
                  <a:pt x="2992398" y="2416627"/>
                </a:lnTo>
                <a:lnTo>
                  <a:pt x="2986681" y="2419166"/>
                </a:lnTo>
                <a:lnTo>
                  <a:pt x="2981598" y="2421070"/>
                </a:lnTo>
                <a:lnTo>
                  <a:pt x="2975880" y="2423292"/>
                </a:lnTo>
                <a:lnTo>
                  <a:pt x="2970480" y="2424879"/>
                </a:lnTo>
                <a:lnTo>
                  <a:pt x="1949871" y="2711469"/>
                </a:lnTo>
                <a:lnTo>
                  <a:pt x="1922236" y="2718769"/>
                </a:lnTo>
                <a:lnTo>
                  <a:pt x="1894600" y="2725433"/>
                </a:lnTo>
                <a:lnTo>
                  <a:pt x="1867282" y="2731781"/>
                </a:lnTo>
                <a:lnTo>
                  <a:pt x="1839329" y="2737176"/>
                </a:lnTo>
                <a:lnTo>
                  <a:pt x="1811376" y="2742254"/>
                </a:lnTo>
                <a:lnTo>
                  <a:pt x="1783423" y="2746380"/>
                </a:lnTo>
                <a:lnTo>
                  <a:pt x="1755470" y="2750189"/>
                </a:lnTo>
                <a:lnTo>
                  <a:pt x="1727199" y="2753362"/>
                </a:lnTo>
                <a:lnTo>
                  <a:pt x="1698928" y="2755584"/>
                </a:lnTo>
                <a:lnTo>
                  <a:pt x="1670975" y="2757488"/>
                </a:lnTo>
                <a:lnTo>
                  <a:pt x="1643022" y="2758440"/>
                </a:lnTo>
                <a:lnTo>
                  <a:pt x="1614751" y="2759075"/>
                </a:lnTo>
                <a:lnTo>
                  <a:pt x="1586480" y="2758758"/>
                </a:lnTo>
                <a:lnTo>
                  <a:pt x="1558209" y="2758123"/>
                </a:lnTo>
                <a:lnTo>
                  <a:pt x="1529621" y="2757171"/>
                </a:lnTo>
                <a:lnTo>
                  <a:pt x="1501350" y="2754949"/>
                </a:lnTo>
                <a:lnTo>
                  <a:pt x="1079193" y="2720990"/>
                </a:lnTo>
                <a:lnTo>
                  <a:pt x="1073158" y="2720355"/>
                </a:lnTo>
                <a:lnTo>
                  <a:pt x="1067122" y="2719403"/>
                </a:lnTo>
                <a:lnTo>
                  <a:pt x="1061405" y="2718451"/>
                </a:lnTo>
                <a:lnTo>
                  <a:pt x="1055687" y="2717182"/>
                </a:lnTo>
                <a:lnTo>
                  <a:pt x="1055687" y="1952625"/>
                </a:lnTo>
                <a:lnTo>
                  <a:pt x="1055687" y="1952624"/>
                </a:lnTo>
                <a:lnTo>
                  <a:pt x="1055687" y="1949450"/>
                </a:lnTo>
                <a:close/>
                <a:moveTo>
                  <a:pt x="699851" y="1948276"/>
                </a:moveTo>
                <a:lnTo>
                  <a:pt x="693503" y="1948912"/>
                </a:lnTo>
                <a:lnTo>
                  <a:pt x="687790" y="1949865"/>
                </a:lnTo>
                <a:lnTo>
                  <a:pt x="682077" y="1950819"/>
                </a:lnTo>
                <a:lnTo>
                  <a:pt x="676364" y="1951772"/>
                </a:lnTo>
                <a:lnTo>
                  <a:pt x="670651" y="1953680"/>
                </a:lnTo>
                <a:lnTo>
                  <a:pt x="665255" y="1955269"/>
                </a:lnTo>
                <a:lnTo>
                  <a:pt x="659860" y="1957494"/>
                </a:lnTo>
                <a:lnTo>
                  <a:pt x="654781" y="1959719"/>
                </a:lnTo>
                <a:lnTo>
                  <a:pt x="649386" y="1962579"/>
                </a:lnTo>
                <a:lnTo>
                  <a:pt x="644625" y="1965440"/>
                </a:lnTo>
                <a:lnTo>
                  <a:pt x="639864" y="1968619"/>
                </a:lnTo>
                <a:lnTo>
                  <a:pt x="635103" y="1971797"/>
                </a:lnTo>
                <a:lnTo>
                  <a:pt x="630659" y="1975294"/>
                </a:lnTo>
                <a:lnTo>
                  <a:pt x="626533" y="1979108"/>
                </a:lnTo>
                <a:lnTo>
                  <a:pt x="622407" y="1982922"/>
                </a:lnTo>
                <a:lnTo>
                  <a:pt x="618599" y="1986736"/>
                </a:lnTo>
                <a:lnTo>
                  <a:pt x="615107" y="1991186"/>
                </a:lnTo>
                <a:lnTo>
                  <a:pt x="611616" y="1995318"/>
                </a:lnTo>
                <a:lnTo>
                  <a:pt x="608125" y="2000404"/>
                </a:lnTo>
                <a:lnTo>
                  <a:pt x="604951" y="2004854"/>
                </a:lnTo>
                <a:lnTo>
                  <a:pt x="602094" y="2010257"/>
                </a:lnTo>
                <a:lnTo>
                  <a:pt x="599555" y="2015025"/>
                </a:lnTo>
                <a:lnTo>
                  <a:pt x="597333" y="2020111"/>
                </a:lnTo>
                <a:lnTo>
                  <a:pt x="595112" y="2025514"/>
                </a:lnTo>
                <a:lnTo>
                  <a:pt x="593524" y="2030918"/>
                </a:lnTo>
                <a:lnTo>
                  <a:pt x="591620" y="2036639"/>
                </a:lnTo>
                <a:lnTo>
                  <a:pt x="590351" y="2042360"/>
                </a:lnTo>
                <a:lnTo>
                  <a:pt x="589081" y="2048082"/>
                </a:lnTo>
                <a:lnTo>
                  <a:pt x="588446" y="2054121"/>
                </a:lnTo>
                <a:lnTo>
                  <a:pt x="588129" y="2060160"/>
                </a:lnTo>
                <a:lnTo>
                  <a:pt x="587811" y="2065881"/>
                </a:lnTo>
                <a:lnTo>
                  <a:pt x="588129" y="2072238"/>
                </a:lnTo>
                <a:lnTo>
                  <a:pt x="588446" y="2078277"/>
                </a:lnTo>
                <a:lnTo>
                  <a:pt x="589081" y="2083999"/>
                </a:lnTo>
                <a:lnTo>
                  <a:pt x="590351" y="2089720"/>
                </a:lnTo>
                <a:lnTo>
                  <a:pt x="591620" y="2095759"/>
                </a:lnTo>
                <a:lnTo>
                  <a:pt x="593524" y="2101163"/>
                </a:lnTo>
                <a:lnTo>
                  <a:pt x="595112" y="2106566"/>
                </a:lnTo>
                <a:lnTo>
                  <a:pt x="597333" y="2111970"/>
                </a:lnTo>
                <a:lnTo>
                  <a:pt x="599555" y="2117373"/>
                </a:lnTo>
                <a:lnTo>
                  <a:pt x="602094" y="2122141"/>
                </a:lnTo>
                <a:lnTo>
                  <a:pt x="604951" y="2127227"/>
                </a:lnTo>
                <a:lnTo>
                  <a:pt x="608125" y="2131994"/>
                </a:lnTo>
                <a:lnTo>
                  <a:pt x="611616" y="2136444"/>
                </a:lnTo>
                <a:lnTo>
                  <a:pt x="615107" y="2140894"/>
                </a:lnTo>
                <a:lnTo>
                  <a:pt x="618599" y="2145344"/>
                </a:lnTo>
                <a:lnTo>
                  <a:pt x="622407" y="2149476"/>
                </a:lnTo>
                <a:lnTo>
                  <a:pt x="626533" y="2153291"/>
                </a:lnTo>
                <a:lnTo>
                  <a:pt x="630659" y="2157105"/>
                </a:lnTo>
                <a:lnTo>
                  <a:pt x="635103" y="2160601"/>
                </a:lnTo>
                <a:lnTo>
                  <a:pt x="639864" y="2163780"/>
                </a:lnTo>
                <a:lnTo>
                  <a:pt x="644625" y="2166958"/>
                </a:lnTo>
                <a:lnTo>
                  <a:pt x="649386" y="2169501"/>
                </a:lnTo>
                <a:lnTo>
                  <a:pt x="654781" y="2172362"/>
                </a:lnTo>
                <a:lnTo>
                  <a:pt x="659860" y="2174587"/>
                </a:lnTo>
                <a:lnTo>
                  <a:pt x="665255" y="2176494"/>
                </a:lnTo>
                <a:lnTo>
                  <a:pt x="670651" y="2178719"/>
                </a:lnTo>
                <a:lnTo>
                  <a:pt x="676364" y="2179990"/>
                </a:lnTo>
                <a:lnTo>
                  <a:pt x="682077" y="2181579"/>
                </a:lnTo>
                <a:lnTo>
                  <a:pt x="687790" y="2182533"/>
                </a:lnTo>
                <a:lnTo>
                  <a:pt x="693503" y="2183169"/>
                </a:lnTo>
                <a:lnTo>
                  <a:pt x="699851" y="2183486"/>
                </a:lnTo>
                <a:lnTo>
                  <a:pt x="705564" y="2184122"/>
                </a:lnTo>
                <a:lnTo>
                  <a:pt x="711595" y="2183486"/>
                </a:lnTo>
                <a:lnTo>
                  <a:pt x="717625" y="2183169"/>
                </a:lnTo>
                <a:lnTo>
                  <a:pt x="723338" y="2182533"/>
                </a:lnTo>
                <a:lnTo>
                  <a:pt x="729369" y="2181579"/>
                </a:lnTo>
                <a:lnTo>
                  <a:pt x="735082" y="2179990"/>
                </a:lnTo>
                <a:lnTo>
                  <a:pt x="740477" y="2178719"/>
                </a:lnTo>
                <a:lnTo>
                  <a:pt x="746190" y="2176494"/>
                </a:lnTo>
                <a:lnTo>
                  <a:pt x="751269" y="2174587"/>
                </a:lnTo>
                <a:lnTo>
                  <a:pt x="756664" y="2172362"/>
                </a:lnTo>
                <a:lnTo>
                  <a:pt x="761743" y="2169501"/>
                </a:lnTo>
                <a:lnTo>
                  <a:pt x="766821" y="2166958"/>
                </a:lnTo>
                <a:lnTo>
                  <a:pt x="771582" y="2163780"/>
                </a:lnTo>
                <a:lnTo>
                  <a:pt x="776025" y="2160601"/>
                </a:lnTo>
                <a:lnTo>
                  <a:pt x="780469" y="2157105"/>
                </a:lnTo>
                <a:lnTo>
                  <a:pt x="784912" y="2153291"/>
                </a:lnTo>
                <a:lnTo>
                  <a:pt x="789038" y="2149476"/>
                </a:lnTo>
                <a:lnTo>
                  <a:pt x="792847" y="2145344"/>
                </a:lnTo>
                <a:lnTo>
                  <a:pt x="796338" y="2140894"/>
                </a:lnTo>
                <a:lnTo>
                  <a:pt x="799830" y="2136444"/>
                </a:lnTo>
                <a:lnTo>
                  <a:pt x="803321" y="2131994"/>
                </a:lnTo>
                <a:lnTo>
                  <a:pt x="806495" y="2127227"/>
                </a:lnTo>
                <a:lnTo>
                  <a:pt x="809352" y="2122141"/>
                </a:lnTo>
                <a:lnTo>
                  <a:pt x="811573" y="2117373"/>
                </a:lnTo>
                <a:lnTo>
                  <a:pt x="814112" y="2111970"/>
                </a:lnTo>
                <a:lnTo>
                  <a:pt x="816017" y="2106566"/>
                </a:lnTo>
                <a:lnTo>
                  <a:pt x="817921" y="2101163"/>
                </a:lnTo>
                <a:lnTo>
                  <a:pt x="819508" y="2095759"/>
                </a:lnTo>
                <a:lnTo>
                  <a:pt x="821095" y="2089720"/>
                </a:lnTo>
                <a:lnTo>
                  <a:pt x="822047" y="2083999"/>
                </a:lnTo>
                <a:lnTo>
                  <a:pt x="822682" y="2078277"/>
                </a:lnTo>
                <a:lnTo>
                  <a:pt x="823000" y="2072238"/>
                </a:lnTo>
                <a:lnTo>
                  <a:pt x="823000" y="2065881"/>
                </a:lnTo>
                <a:lnTo>
                  <a:pt x="823000" y="2060160"/>
                </a:lnTo>
                <a:lnTo>
                  <a:pt x="822682" y="2054121"/>
                </a:lnTo>
                <a:lnTo>
                  <a:pt x="822047" y="2048082"/>
                </a:lnTo>
                <a:lnTo>
                  <a:pt x="821095" y="2042360"/>
                </a:lnTo>
                <a:lnTo>
                  <a:pt x="819508" y="2036639"/>
                </a:lnTo>
                <a:lnTo>
                  <a:pt x="817921" y="2030918"/>
                </a:lnTo>
                <a:lnTo>
                  <a:pt x="816017" y="2025514"/>
                </a:lnTo>
                <a:lnTo>
                  <a:pt x="814112" y="2020111"/>
                </a:lnTo>
                <a:lnTo>
                  <a:pt x="811573" y="2015025"/>
                </a:lnTo>
                <a:lnTo>
                  <a:pt x="809352" y="2010257"/>
                </a:lnTo>
                <a:lnTo>
                  <a:pt x="806495" y="2004854"/>
                </a:lnTo>
                <a:lnTo>
                  <a:pt x="803321" y="2000404"/>
                </a:lnTo>
                <a:lnTo>
                  <a:pt x="799830" y="1995318"/>
                </a:lnTo>
                <a:lnTo>
                  <a:pt x="796338" y="1991186"/>
                </a:lnTo>
                <a:lnTo>
                  <a:pt x="792847" y="1986736"/>
                </a:lnTo>
                <a:lnTo>
                  <a:pt x="789038" y="1982922"/>
                </a:lnTo>
                <a:lnTo>
                  <a:pt x="784912" y="1979108"/>
                </a:lnTo>
                <a:lnTo>
                  <a:pt x="780469" y="1975294"/>
                </a:lnTo>
                <a:lnTo>
                  <a:pt x="776025" y="1971797"/>
                </a:lnTo>
                <a:lnTo>
                  <a:pt x="771582" y="1968619"/>
                </a:lnTo>
                <a:lnTo>
                  <a:pt x="766821" y="1965440"/>
                </a:lnTo>
                <a:lnTo>
                  <a:pt x="761743" y="1962579"/>
                </a:lnTo>
                <a:lnTo>
                  <a:pt x="756664" y="1959719"/>
                </a:lnTo>
                <a:lnTo>
                  <a:pt x="751269" y="1957494"/>
                </a:lnTo>
                <a:lnTo>
                  <a:pt x="746190" y="1955269"/>
                </a:lnTo>
                <a:lnTo>
                  <a:pt x="740477" y="1953680"/>
                </a:lnTo>
                <a:lnTo>
                  <a:pt x="735082" y="1951772"/>
                </a:lnTo>
                <a:lnTo>
                  <a:pt x="729369" y="1950819"/>
                </a:lnTo>
                <a:lnTo>
                  <a:pt x="723338" y="1949865"/>
                </a:lnTo>
                <a:lnTo>
                  <a:pt x="717625" y="1948912"/>
                </a:lnTo>
                <a:lnTo>
                  <a:pt x="711595" y="1948276"/>
                </a:lnTo>
                <a:lnTo>
                  <a:pt x="705564" y="1948276"/>
                </a:lnTo>
                <a:lnTo>
                  <a:pt x="699851" y="1948276"/>
                </a:lnTo>
                <a:close/>
                <a:moveTo>
                  <a:pt x="0" y="1862138"/>
                </a:moveTo>
                <a:lnTo>
                  <a:pt x="941387" y="1862138"/>
                </a:lnTo>
                <a:lnTo>
                  <a:pt x="941387" y="2093534"/>
                </a:lnTo>
                <a:lnTo>
                  <a:pt x="941387" y="2574126"/>
                </a:lnTo>
                <a:lnTo>
                  <a:pt x="941387" y="3009901"/>
                </a:lnTo>
                <a:lnTo>
                  <a:pt x="0" y="3009901"/>
                </a:lnTo>
                <a:lnTo>
                  <a:pt x="0" y="1862138"/>
                </a:lnTo>
                <a:close/>
                <a:moveTo>
                  <a:pt x="1839398" y="1177026"/>
                </a:moveTo>
                <a:lnTo>
                  <a:pt x="1829243" y="1201810"/>
                </a:lnTo>
                <a:lnTo>
                  <a:pt x="1816551" y="1198314"/>
                </a:lnTo>
                <a:lnTo>
                  <a:pt x="1805127" y="1195455"/>
                </a:lnTo>
                <a:lnTo>
                  <a:pt x="1793704" y="1193230"/>
                </a:lnTo>
                <a:lnTo>
                  <a:pt x="1783232" y="1192277"/>
                </a:lnTo>
                <a:lnTo>
                  <a:pt x="1773078" y="1191959"/>
                </a:lnTo>
                <a:lnTo>
                  <a:pt x="1763241" y="1192277"/>
                </a:lnTo>
                <a:lnTo>
                  <a:pt x="1758799" y="1192595"/>
                </a:lnTo>
                <a:lnTo>
                  <a:pt x="1754356" y="1193230"/>
                </a:lnTo>
                <a:lnTo>
                  <a:pt x="1750231" y="1194501"/>
                </a:lnTo>
                <a:lnTo>
                  <a:pt x="1746106" y="1195455"/>
                </a:lnTo>
                <a:lnTo>
                  <a:pt x="1741981" y="1196726"/>
                </a:lnTo>
                <a:lnTo>
                  <a:pt x="1737856" y="1198314"/>
                </a:lnTo>
                <a:lnTo>
                  <a:pt x="1734365" y="1199903"/>
                </a:lnTo>
                <a:lnTo>
                  <a:pt x="1730557" y="1201810"/>
                </a:lnTo>
                <a:lnTo>
                  <a:pt x="1727067" y="1203716"/>
                </a:lnTo>
                <a:lnTo>
                  <a:pt x="1723576" y="1205940"/>
                </a:lnTo>
                <a:lnTo>
                  <a:pt x="1720403" y="1208482"/>
                </a:lnTo>
                <a:lnTo>
                  <a:pt x="1717230" y="1211024"/>
                </a:lnTo>
                <a:lnTo>
                  <a:pt x="1714691" y="1213884"/>
                </a:lnTo>
                <a:lnTo>
                  <a:pt x="1711835" y="1217061"/>
                </a:lnTo>
                <a:lnTo>
                  <a:pt x="1708980" y="1220239"/>
                </a:lnTo>
                <a:lnTo>
                  <a:pt x="1706441" y="1223734"/>
                </a:lnTo>
                <a:lnTo>
                  <a:pt x="1704220" y="1227547"/>
                </a:lnTo>
                <a:lnTo>
                  <a:pt x="1701998" y="1231360"/>
                </a:lnTo>
                <a:lnTo>
                  <a:pt x="1700095" y="1235173"/>
                </a:lnTo>
                <a:lnTo>
                  <a:pt x="1697873" y="1239303"/>
                </a:lnTo>
                <a:lnTo>
                  <a:pt x="1695652" y="1245023"/>
                </a:lnTo>
                <a:lnTo>
                  <a:pt x="1694066" y="1250106"/>
                </a:lnTo>
                <a:lnTo>
                  <a:pt x="1692162" y="1255508"/>
                </a:lnTo>
                <a:lnTo>
                  <a:pt x="1691210" y="1260592"/>
                </a:lnTo>
                <a:lnTo>
                  <a:pt x="1690575" y="1265676"/>
                </a:lnTo>
                <a:lnTo>
                  <a:pt x="1690575" y="1270442"/>
                </a:lnTo>
                <a:lnTo>
                  <a:pt x="1690575" y="1275526"/>
                </a:lnTo>
                <a:lnTo>
                  <a:pt x="1690892" y="1279974"/>
                </a:lnTo>
                <a:lnTo>
                  <a:pt x="1691844" y="1284423"/>
                </a:lnTo>
                <a:lnTo>
                  <a:pt x="1693114" y="1288871"/>
                </a:lnTo>
                <a:lnTo>
                  <a:pt x="1694066" y="1293320"/>
                </a:lnTo>
                <a:lnTo>
                  <a:pt x="1695335" y="1297450"/>
                </a:lnTo>
                <a:lnTo>
                  <a:pt x="1697239" y="1301263"/>
                </a:lnTo>
                <a:lnTo>
                  <a:pt x="1699143" y="1305076"/>
                </a:lnTo>
                <a:lnTo>
                  <a:pt x="1701364" y="1308889"/>
                </a:lnTo>
                <a:lnTo>
                  <a:pt x="1703902" y="1312384"/>
                </a:lnTo>
                <a:lnTo>
                  <a:pt x="1709931" y="1320328"/>
                </a:lnTo>
                <a:lnTo>
                  <a:pt x="1718816" y="1330495"/>
                </a:lnTo>
                <a:lnTo>
                  <a:pt x="1729923" y="1342570"/>
                </a:lnTo>
                <a:lnTo>
                  <a:pt x="1743885" y="1357186"/>
                </a:lnTo>
                <a:lnTo>
                  <a:pt x="1760385" y="1373073"/>
                </a:lnTo>
                <a:lnTo>
                  <a:pt x="1772443" y="1386418"/>
                </a:lnTo>
                <a:lnTo>
                  <a:pt x="1781646" y="1396268"/>
                </a:lnTo>
                <a:lnTo>
                  <a:pt x="1784184" y="1400081"/>
                </a:lnTo>
                <a:lnTo>
                  <a:pt x="1786405" y="1402623"/>
                </a:lnTo>
                <a:lnTo>
                  <a:pt x="1787675" y="1405165"/>
                </a:lnTo>
                <a:lnTo>
                  <a:pt x="1788944" y="1408025"/>
                </a:lnTo>
                <a:lnTo>
                  <a:pt x="1789578" y="1411202"/>
                </a:lnTo>
                <a:lnTo>
                  <a:pt x="1789896" y="1414062"/>
                </a:lnTo>
                <a:lnTo>
                  <a:pt x="1789896" y="1417557"/>
                </a:lnTo>
                <a:lnTo>
                  <a:pt x="1789261" y="1420734"/>
                </a:lnTo>
                <a:lnTo>
                  <a:pt x="1787992" y="1424230"/>
                </a:lnTo>
                <a:lnTo>
                  <a:pt x="1786723" y="1428360"/>
                </a:lnTo>
                <a:lnTo>
                  <a:pt x="1784501" y="1432491"/>
                </a:lnTo>
                <a:lnTo>
                  <a:pt x="1782598" y="1435986"/>
                </a:lnTo>
                <a:lnTo>
                  <a:pt x="1779742" y="1438210"/>
                </a:lnTo>
                <a:lnTo>
                  <a:pt x="1778472" y="1439481"/>
                </a:lnTo>
                <a:lnTo>
                  <a:pt x="1776568" y="1440435"/>
                </a:lnTo>
                <a:lnTo>
                  <a:pt x="1774982" y="1440752"/>
                </a:lnTo>
                <a:lnTo>
                  <a:pt x="1773395" y="1441070"/>
                </a:lnTo>
                <a:lnTo>
                  <a:pt x="1769587" y="1441388"/>
                </a:lnTo>
                <a:lnTo>
                  <a:pt x="1765462" y="1440752"/>
                </a:lnTo>
                <a:lnTo>
                  <a:pt x="1761337" y="1439481"/>
                </a:lnTo>
                <a:lnTo>
                  <a:pt x="1756260" y="1436939"/>
                </a:lnTo>
                <a:lnTo>
                  <a:pt x="1754356" y="1435668"/>
                </a:lnTo>
                <a:lnTo>
                  <a:pt x="1752452" y="1434080"/>
                </a:lnTo>
                <a:lnTo>
                  <a:pt x="1751183" y="1432809"/>
                </a:lnTo>
                <a:lnTo>
                  <a:pt x="1750231" y="1431220"/>
                </a:lnTo>
                <a:lnTo>
                  <a:pt x="1749279" y="1429631"/>
                </a:lnTo>
                <a:lnTo>
                  <a:pt x="1748644" y="1427725"/>
                </a:lnTo>
                <a:lnTo>
                  <a:pt x="1748644" y="1426136"/>
                </a:lnTo>
                <a:lnTo>
                  <a:pt x="1748644" y="1423912"/>
                </a:lnTo>
                <a:lnTo>
                  <a:pt x="1749914" y="1418510"/>
                </a:lnTo>
                <a:lnTo>
                  <a:pt x="1751818" y="1411838"/>
                </a:lnTo>
                <a:lnTo>
                  <a:pt x="1754991" y="1403894"/>
                </a:lnTo>
                <a:lnTo>
                  <a:pt x="1759433" y="1393091"/>
                </a:lnTo>
                <a:lnTo>
                  <a:pt x="1710883" y="1372438"/>
                </a:lnTo>
                <a:lnTo>
                  <a:pt x="1662334" y="1351466"/>
                </a:lnTo>
                <a:lnTo>
                  <a:pt x="1658526" y="1358457"/>
                </a:lnTo>
                <a:lnTo>
                  <a:pt x="1655987" y="1363223"/>
                </a:lnTo>
                <a:lnTo>
                  <a:pt x="1653131" y="1370531"/>
                </a:lnTo>
                <a:lnTo>
                  <a:pt x="1651545" y="1377521"/>
                </a:lnTo>
                <a:lnTo>
                  <a:pt x="1650910" y="1381017"/>
                </a:lnTo>
                <a:lnTo>
                  <a:pt x="1650593" y="1384512"/>
                </a:lnTo>
                <a:lnTo>
                  <a:pt x="1650593" y="1388007"/>
                </a:lnTo>
                <a:lnTo>
                  <a:pt x="1650593" y="1391502"/>
                </a:lnTo>
                <a:lnTo>
                  <a:pt x="1650910" y="1394997"/>
                </a:lnTo>
                <a:lnTo>
                  <a:pt x="1651227" y="1398492"/>
                </a:lnTo>
                <a:lnTo>
                  <a:pt x="1651862" y="1401670"/>
                </a:lnTo>
                <a:lnTo>
                  <a:pt x="1652814" y="1405165"/>
                </a:lnTo>
                <a:lnTo>
                  <a:pt x="1654083" y="1408660"/>
                </a:lnTo>
                <a:lnTo>
                  <a:pt x="1655353" y="1411838"/>
                </a:lnTo>
                <a:lnTo>
                  <a:pt x="1658843" y="1418510"/>
                </a:lnTo>
                <a:lnTo>
                  <a:pt x="1662968" y="1425183"/>
                </a:lnTo>
                <a:lnTo>
                  <a:pt x="1668363" y="1431220"/>
                </a:lnTo>
                <a:lnTo>
                  <a:pt x="1674392" y="1437575"/>
                </a:lnTo>
                <a:lnTo>
                  <a:pt x="1681373" y="1443930"/>
                </a:lnTo>
                <a:lnTo>
                  <a:pt x="1689623" y="1450285"/>
                </a:lnTo>
                <a:lnTo>
                  <a:pt x="1698191" y="1456004"/>
                </a:lnTo>
                <a:lnTo>
                  <a:pt x="1707710" y="1462041"/>
                </a:lnTo>
                <a:lnTo>
                  <a:pt x="1718499" y="1467760"/>
                </a:lnTo>
                <a:lnTo>
                  <a:pt x="1709614" y="1489049"/>
                </a:lnTo>
                <a:lnTo>
                  <a:pt x="1755308" y="1507796"/>
                </a:lnTo>
                <a:lnTo>
                  <a:pt x="1764193" y="1486507"/>
                </a:lnTo>
                <a:lnTo>
                  <a:pt x="1776568" y="1490320"/>
                </a:lnTo>
                <a:lnTo>
                  <a:pt x="1788944" y="1493498"/>
                </a:lnTo>
                <a:lnTo>
                  <a:pt x="1800050" y="1495722"/>
                </a:lnTo>
                <a:lnTo>
                  <a:pt x="1810839" y="1497311"/>
                </a:lnTo>
                <a:lnTo>
                  <a:pt x="1820993" y="1497946"/>
                </a:lnTo>
                <a:lnTo>
                  <a:pt x="1830513" y="1497946"/>
                </a:lnTo>
                <a:lnTo>
                  <a:pt x="1839398" y="1497311"/>
                </a:lnTo>
                <a:lnTo>
                  <a:pt x="1847648" y="1496040"/>
                </a:lnTo>
                <a:lnTo>
                  <a:pt x="1851456" y="1495086"/>
                </a:lnTo>
                <a:lnTo>
                  <a:pt x="1855264" y="1493815"/>
                </a:lnTo>
                <a:lnTo>
                  <a:pt x="1858754" y="1492862"/>
                </a:lnTo>
                <a:lnTo>
                  <a:pt x="1862245" y="1490956"/>
                </a:lnTo>
                <a:lnTo>
                  <a:pt x="1865418" y="1489367"/>
                </a:lnTo>
                <a:lnTo>
                  <a:pt x="1868591" y="1487460"/>
                </a:lnTo>
                <a:lnTo>
                  <a:pt x="1871764" y="1485554"/>
                </a:lnTo>
                <a:lnTo>
                  <a:pt x="1874620" y="1483330"/>
                </a:lnTo>
                <a:lnTo>
                  <a:pt x="1876841" y="1480788"/>
                </a:lnTo>
                <a:lnTo>
                  <a:pt x="1879380" y="1478564"/>
                </a:lnTo>
                <a:lnTo>
                  <a:pt x="1881918" y="1475704"/>
                </a:lnTo>
                <a:lnTo>
                  <a:pt x="1883822" y="1472527"/>
                </a:lnTo>
                <a:lnTo>
                  <a:pt x="1886044" y="1469667"/>
                </a:lnTo>
                <a:lnTo>
                  <a:pt x="1887947" y="1466172"/>
                </a:lnTo>
                <a:lnTo>
                  <a:pt x="1889534" y="1462677"/>
                </a:lnTo>
                <a:lnTo>
                  <a:pt x="1890803" y="1459181"/>
                </a:lnTo>
                <a:lnTo>
                  <a:pt x="1892707" y="1454097"/>
                </a:lnTo>
                <a:lnTo>
                  <a:pt x="1893976" y="1448696"/>
                </a:lnTo>
                <a:lnTo>
                  <a:pt x="1895246" y="1443930"/>
                </a:lnTo>
                <a:lnTo>
                  <a:pt x="1895563" y="1438846"/>
                </a:lnTo>
                <a:lnTo>
                  <a:pt x="1895880" y="1433444"/>
                </a:lnTo>
                <a:lnTo>
                  <a:pt x="1895563" y="1428360"/>
                </a:lnTo>
                <a:lnTo>
                  <a:pt x="1894611" y="1422959"/>
                </a:lnTo>
                <a:lnTo>
                  <a:pt x="1893342" y="1417875"/>
                </a:lnTo>
                <a:lnTo>
                  <a:pt x="1892073" y="1412791"/>
                </a:lnTo>
                <a:lnTo>
                  <a:pt x="1890169" y="1407707"/>
                </a:lnTo>
                <a:lnTo>
                  <a:pt x="1888582" y="1402941"/>
                </a:lnTo>
                <a:lnTo>
                  <a:pt x="1886361" y="1398492"/>
                </a:lnTo>
                <a:lnTo>
                  <a:pt x="1883822" y="1394044"/>
                </a:lnTo>
                <a:lnTo>
                  <a:pt x="1881601" y="1389913"/>
                </a:lnTo>
                <a:lnTo>
                  <a:pt x="1878745" y="1385783"/>
                </a:lnTo>
                <a:lnTo>
                  <a:pt x="1875572" y="1381652"/>
                </a:lnTo>
                <a:lnTo>
                  <a:pt x="1867956" y="1372755"/>
                </a:lnTo>
                <a:lnTo>
                  <a:pt x="1857168" y="1361317"/>
                </a:lnTo>
                <a:lnTo>
                  <a:pt x="1843205" y="1346700"/>
                </a:lnTo>
                <a:lnTo>
                  <a:pt x="1826388" y="1329542"/>
                </a:lnTo>
                <a:lnTo>
                  <a:pt x="1821310" y="1324141"/>
                </a:lnTo>
                <a:lnTo>
                  <a:pt x="1816551" y="1319374"/>
                </a:lnTo>
                <a:lnTo>
                  <a:pt x="1812743" y="1314608"/>
                </a:lnTo>
                <a:lnTo>
                  <a:pt x="1810204" y="1310160"/>
                </a:lnTo>
                <a:lnTo>
                  <a:pt x="1807348" y="1306029"/>
                </a:lnTo>
                <a:lnTo>
                  <a:pt x="1805444" y="1302534"/>
                </a:lnTo>
                <a:lnTo>
                  <a:pt x="1804492" y="1299039"/>
                </a:lnTo>
                <a:lnTo>
                  <a:pt x="1804175" y="1295861"/>
                </a:lnTo>
                <a:lnTo>
                  <a:pt x="1804175" y="1293320"/>
                </a:lnTo>
                <a:lnTo>
                  <a:pt x="1804492" y="1289824"/>
                </a:lnTo>
                <a:lnTo>
                  <a:pt x="1804810" y="1286329"/>
                </a:lnTo>
                <a:lnTo>
                  <a:pt x="1805762" y="1281881"/>
                </a:lnTo>
                <a:lnTo>
                  <a:pt x="1808618" y="1272984"/>
                </a:lnTo>
                <a:lnTo>
                  <a:pt x="1812426" y="1262498"/>
                </a:lnTo>
                <a:lnTo>
                  <a:pt x="1814647" y="1258686"/>
                </a:lnTo>
                <a:lnTo>
                  <a:pt x="1817185" y="1255508"/>
                </a:lnTo>
                <a:lnTo>
                  <a:pt x="1819724" y="1252966"/>
                </a:lnTo>
                <a:lnTo>
                  <a:pt x="1821310" y="1252013"/>
                </a:lnTo>
                <a:lnTo>
                  <a:pt x="1822897" y="1251377"/>
                </a:lnTo>
                <a:lnTo>
                  <a:pt x="1824801" y="1251060"/>
                </a:lnTo>
                <a:lnTo>
                  <a:pt x="1826388" y="1250742"/>
                </a:lnTo>
                <a:lnTo>
                  <a:pt x="1830195" y="1250106"/>
                </a:lnTo>
                <a:lnTo>
                  <a:pt x="1834320" y="1251377"/>
                </a:lnTo>
                <a:lnTo>
                  <a:pt x="1839080" y="1252648"/>
                </a:lnTo>
                <a:lnTo>
                  <a:pt x="1841936" y="1254237"/>
                </a:lnTo>
                <a:lnTo>
                  <a:pt x="1843840" y="1255190"/>
                </a:lnTo>
                <a:lnTo>
                  <a:pt x="1846061" y="1256461"/>
                </a:lnTo>
                <a:lnTo>
                  <a:pt x="1847648" y="1258368"/>
                </a:lnTo>
                <a:lnTo>
                  <a:pt x="1848917" y="1259639"/>
                </a:lnTo>
                <a:lnTo>
                  <a:pt x="1849869" y="1261545"/>
                </a:lnTo>
                <a:lnTo>
                  <a:pt x="1850504" y="1263134"/>
                </a:lnTo>
                <a:lnTo>
                  <a:pt x="1850821" y="1265040"/>
                </a:lnTo>
                <a:lnTo>
                  <a:pt x="1850504" y="1267265"/>
                </a:lnTo>
                <a:lnTo>
                  <a:pt x="1850186" y="1270124"/>
                </a:lnTo>
                <a:lnTo>
                  <a:pt x="1847965" y="1277432"/>
                </a:lnTo>
                <a:lnTo>
                  <a:pt x="1844792" y="1287282"/>
                </a:lnTo>
                <a:lnTo>
                  <a:pt x="1840032" y="1299039"/>
                </a:lnTo>
                <a:lnTo>
                  <a:pt x="1833369" y="1315562"/>
                </a:lnTo>
                <a:lnTo>
                  <a:pt x="1881918" y="1334944"/>
                </a:lnTo>
                <a:lnTo>
                  <a:pt x="1929834" y="1354008"/>
                </a:lnTo>
                <a:lnTo>
                  <a:pt x="1935228" y="1340981"/>
                </a:lnTo>
                <a:lnTo>
                  <a:pt x="1937132" y="1335262"/>
                </a:lnTo>
                <a:lnTo>
                  <a:pt x="1938718" y="1330178"/>
                </a:lnTo>
                <a:lnTo>
                  <a:pt x="1939988" y="1324776"/>
                </a:lnTo>
                <a:lnTo>
                  <a:pt x="1941257" y="1319692"/>
                </a:lnTo>
                <a:lnTo>
                  <a:pt x="1942209" y="1314926"/>
                </a:lnTo>
                <a:lnTo>
                  <a:pt x="1942526" y="1309842"/>
                </a:lnTo>
                <a:lnTo>
                  <a:pt x="1942844" y="1305076"/>
                </a:lnTo>
                <a:lnTo>
                  <a:pt x="1942526" y="1300628"/>
                </a:lnTo>
                <a:lnTo>
                  <a:pt x="1942209" y="1295861"/>
                </a:lnTo>
                <a:lnTo>
                  <a:pt x="1941574" y="1291413"/>
                </a:lnTo>
                <a:lnTo>
                  <a:pt x="1940305" y="1287282"/>
                </a:lnTo>
                <a:lnTo>
                  <a:pt x="1939036" y="1283152"/>
                </a:lnTo>
                <a:lnTo>
                  <a:pt x="1937132" y="1279021"/>
                </a:lnTo>
                <a:lnTo>
                  <a:pt x="1935545" y="1274890"/>
                </a:lnTo>
                <a:lnTo>
                  <a:pt x="1933007" y="1271078"/>
                </a:lnTo>
                <a:lnTo>
                  <a:pt x="1930786" y="1267265"/>
                </a:lnTo>
                <a:lnTo>
                  <a:pt x="1925074" y="1260274"/>
                </a:lnTo>
                <a:lnTo>
                  <a:pt x="1918727" y="1253602"/>
                </a:lnTo>
                <a:lnTo>
                  <a:pt x="1912064" y="1247565"/>
                </a:lnTo>
                <a:lnTo>
                  <a:pt x="1905083" y="1241210"/>
                </a:lnTo>
                <a:lnTo>
                  <a:pt x="1897467" y="1235490"/>
                </a:lnTo>
                <a:lnTo>
                  <a:pt x="1889534" y="1230089"/>
                </a:lnTo>
                <a:lnTo>
                  <a:pt x="1881284" y="1225005"/>
                </a:lnTo>
                <a:lnTo>
                  <a:pt x="1872082" y="1220556"/>
                </a:lnTo>
                <a:lnTo>
                  <a:pt x="1882553" y="1194819"/>
                </a:lnTo>
                <a:lnTo>
                  <a:pt x="1839398" y="1177026"/>
                </a:lnTo>
                <a:close/>
                <a:moveTo>
                  <a:pt x="1952046" y="1106804"/>
                </a:moveTo>
                <a:lnTo>
                  <a:pt x="1958075" y="1113159"/>
                </a:lnTo>
                <a:lnTo>
                  <a:pt x="1964421" y="1119832"/>
                </a:lnTo>
                <a:lnTo>
                  <a:pt x="1970768" y="1126504"/>
                </a:lnTo>
                <a:lnTo>
                  <a:pt x="1976162" y="1133813"/>
                </a:lnTo>
                <a:lnTo>
                  <a:pt x="1981557" y="1141438"/>
                </a:lnTo>
                <a:lnTo>
                  <a:pt x="1986634" y="1149064"/>
                </a:lnTo>
                <a:lnTo>
                  <a:pt x="1991711" y="1157326"/>
                </a:lnTo>
                <a:lnTo>
                  <a:pt x="1996153" y="1165905"/>
                </a:lnTo>
                <a:lnTo>
                  <a:pt x="2000278" y="1174484"/>
                </a:lnTo>
                <a:lnTo>
                  <a:pt x="2004086" y="1183698"/>
                </a:lnTo>
                <a:lnTo>
                  <a:pt x="2007577" y="1192595"/>
                </a:lnTo>
                <a:lnTo>
                  <a:pt x="2010750" y="1202127"/>
                </a:lnTo>
                <a:lnTo>
                  <a:pt x="2013606" y="1211977"/>
                </a:lnTo>
                <a:lnTo>
                  <a:pt x="2016462" y="1221510"/>
                </a:lnTo>
                <a:lnTo>
                  <a:pt x="2018366" y="1231677"/>
                </a:lnTo>
                <a:lnTo>
                  <a:pt x="2020587" y="1242163"/>
                </a:lnTo>
                <a:lnTo>
                  <a:pt x="2021856" y="1252648"/>
                </a:lnTo>
                <a:lnTo>
                  <a:pt x="2023443" y="1263134"/>
                </a:lnTo>
                <a:lnTo>
                  <a:pt x="2024077" y="1273937"/>
                </a:lnTo>
                <a:lnTo>
                  <a:pt x="2024395" y="1285058"/>
                </a:lnTo>
                <a:lnTo>
                  <a:pt x="2024712" y="1295861"/>
                </a:lnTo>
                <a:lnTo>
                  <a:pt x="2024395" y="1306982"/>
                </a:lnTo>
                <a:lnTo>
                  <a:pt x="2024077" y="1318739"/>
                </a:lnTo>
                <a:lnTo>
                  <a:pt x="2023125" y="1329860"/>
                </a:lnTo>
                <a:lnTo>
                  <a:pt x="2021539" y="1341299"/>
                </a:lnTo>
                <a:lnTo>
                  <a:pt x="2019952" y="1352737"/>
                </a:lnTo>
                <a:lnTo>
                  <a:pt x="2018048" y="1364494"/>
                </a:lnTo>
                <a:lnTo>
                  <a:pt x="2015827" y="1375933"/>
                </a:lnTo>
                <a:lnTo>
                  <a:pt x="2012654" y="1387371"/>
                </a:lnTo>
                <a:lnTo>
                  <a:pt x="2009481" y="1399128"/>
                </a:lnTo>
                <a:lnTo>
                  <a:pt x="2005990" y="1410884"/>
                </a:lnTo>
                <a:lnTo>
                  <a:pt x="2001865" y="1422323"/>
                </a:lnTo>
                <a:lnTo>
                  <a:pt x="1998057" y="1432809"/>
                </a:lnTo>
                <a:lnTo>
                  <a:pt x="1993615" y="1442976"/>
                </a:lnTo>
                <a:lnTo>
                  <a:pt x="1989172" y="1452509"/>
                </a:lnTo>
                <a:lnTo>
                  <a:pt x="1984412" y="1462359"/>
                </a:lnTo>
                <a:lnTo>
                  <a:pt x="1979018" y="1472209"/>
                </a:lnTo>
                <a:lnTo>
                  <a:pt x="1973941" y="1481106"/>
                </a:lnTo>
                <a:lnTo>
                  <a:pt x="1967912" y="1490638"/>
                </a:lnTo>
                <a:lnTo>
                  <a:pt x="1961883" y="1499852"/>
                </a:lnTo>
                <a:lnTo>
                  <a:pt x="1955854" y="1508432"/>
                </a:lnTo>
                <a:lnTo>
                  <a:pt x="1949507" y="1517011"/>
                </a:lnTo>
                <a:lnTo>
                  <a:pt x="1942526" y="1525272"/>
                </a:lnTo>
                <a:lnTo>
                  <a:pt x="1935545" y="1533215"/>
                </a:lnTo>
                <a:lnTo>
                  <a:pt x="1928247" y="1540841"/>
                </a:lnTo>
                <a:lnTo>
                  <a:pt x="1920631" y="1548149"/>
                </a:lnTo>
                <a:lnTo>
                  <a:pt x="1912381" y="1555457"/>
                </a:lnTo>
                <a:lnTo>
                  <a:pt x="1904448" y="1562130"/>
                </a:lnTo>
                <a:lnTo>
                  <a:pt x="1896198" y="1568803"/>
                </a:lnTo>
                <a:lnTo>
                  <a:pt x="1887947" y="1575158"/>
                </a:lnTo>
                <a:lnTo>
                  <a:pt x="1878745" y="1581195"/>
                </a:lnTo>
                <a:lnTo>
                  <a:pt x="1870178" y="1586279"/>
                </a:lnTo>
                <a:lnTo>
                  <a:pt x="1860658" y="1591680"/>
                </a:lnTo>
                <a:lnTo>
                  <a:pt x="1851138" y="1596129"/>
                </a:lnTo>
                <a:lnTo>
                  <a:pt x="1841302" y="1600577"/>
                </a:lnTo>
                <a:lnTo>
                  <a:pt x="1831782" y="1604390"/>
                </a:lnTo>
                <a:lnTo>
                  <a:pt x="1821628" y="1607885"/>
                </a:lnTo>
                <a:lnTo>
                  <a:pt x="1811474" y="1611063"/>
                </a:lnTo>
                <a:lnTo>
                  <a:pt x="1801002" y="1613922"/>
                </a:lnTo>
                <a:lnTo>
                  <a:pt x="1790213" y="1615829"/>
                </a:lnTo>
                <a:lnTo>
                  <a:pt x="1779742" y="1617735"/>
                </a:lnTo>
                <a:lnTo>
                  <a:pt x="1768636" y="1618688"/>
                </a:lnTo>
                <a:lnTo>
                  <a:pt x="1757529" y="1619324"/>
                </a:lnTo>
                <a:lnTo>
                  <a:pt x="1746423" y="1619642"/>
                </a:lnTo>
                <a:lnTo>
                  <a:pt x="1807666" y="1643472"/>
                </a:lnTo>
                <a:lnTo>
                  <a:pt x="1869226" y="1666668"/>
                </a:lnTo>
                <a:lnTo>
                  <a:pt x="1931103" y="1689227"/>
                </a:lnTo>
                <a:lnTo>
                  <a:pt x="1992663" y="1711469"/>
                </a:lnTo>
                <a:lnTo>
                  <a:pt x="2054857" y="1733076"/>
                </a:lnTo>
                <a:lnTo>
                  <a:pt x="2116734" y="1754047"/>
                </a:lnTo>
                <a:lnTo>
                  <a:pt x="2179246" y="1775018"/>
                </a:lnTo>
                <a:lnTo>
                  <a:pt x="2241758" y="1795353"/>
                </a:lnTo>
                <a:lnTo>
                  <a:pt x="2243345" y="1789952"/>
                </a:lnTo>
                <a:lnTo>
                  <a:pt x="2244614" y="1785503"/>
                </a:lnTo>
                <a:lnTo>
                  <a:pt x="2246518" y="1781373"/>
                </a:lnTo>
                <a:lnTo>
                  <a:pt x="2248422" y="1777242"/>
                </a:lnTo>
                <a:lnTo>
                  <a:pt x="2250643" y="1773429"/>
                </a:lnTo>
                <a:lnTo>
                  <a:pt x="2252547" y="1769616"/>
                </a:lnTo>
                <a:lnTo>
                  <a:pt x="2255086" y="1766121"/>
                </a:lnTo>
                <a:lnTo>
                  <a:pt x="2257941" y="1762626"/>
                </a:lnTo>
                <a:lnTo>
                  <a:pt x="2260797" y="1759131"/>
                </a:lnTo>
                <a:lnTo>
                  <a:pt x="2263970" y="1755953"/>
                </a:lnTo>
                <a:lnTo>
                  <a:pt x="2266826" y="1752776"/>
                </a:lnTo>
                <a:lnTo>
                  <a:pt x="2270317" y="1749916"/>
                </a:lnTo>
                <a:lnTo>
                  <a:pt x="2273807" y="1747057"/>
                </a:lnTo>
                <a:lnTo>
                  <a:pt x="2277298" y="1744832"/>
                </a:lnTo>
                <a:lnTo>
                  <a:pt x="2281106" y="1742290"/>
                </a:lnTo>
                <a:lnTo>
                  <a:pt x="2285231" y="1740066"/>
                </a:lnTo>
                <a:lnTo>
                  <a:pt x="2289356" y="1738160"/>
                </a:lnTo>
                <a:lnTo>
                  <a:pt x="2293481" y="1736253"/>
                </a:lnTo>
                <a:lnTo>
                  <a:pt x="2297606" y="1734665"/>
                </a:lnTo>
                <a:lnTo>
                  <a:pt x="2301731" y="1733076"/>
                </a:lnTo>
                <a:lnTo>
                  <a:pt x="2306491" y="1731805"/>
                </a:lnTo>
                <a:lnTo>
                  <a:pt x="2310934" y="1730852"/>
                </a:lnTo>
                <a:lnTo>
                  <a:pt x="2315376" y="1730216"/>
                </a:lnTo>
                <a:lnTo>
                  <a:pt x="2319819" y="1729263"/>
                </a:lnTo>
                <a:lnTo>
                  <a:pt x="2324578" y="1728627"/>
                </a:lnTo>
                <a:lnTo>
                  <a:pt x="2329338" y="1728627"/>
                </a:lnTo>
                <a:lnTo>
                  <a:pt x="2334098" y="1728310"/>
                </a:lnTo>
                <a:lnTo>
                  <a:pt x="2339175" y="1728627"/>
                </a:lnTo>
                <a:lnTo>
                  <a:pt x="2343618" y="1728945"/>
                </a:lnTo>
                <a:lnTo>
                  <a:pt x="2348377" y="1729581"/>
                </a:lnTo>
                <a:lnTo>
                  <a:pt x="2353454" y="1730534"/>
                </a:lnTo>
                <a:lnTo>
                  <a:pt x="2358214" y="1731487"/>
                </a:lnTo>
                <a:lnTo>
                  <a:pt x="2363291" y="1732758"/>
                </a:lnTo>
                <a:lnTo>
                  <a:pt x="2369003" y="1734982"/>
                </a:lnTo>
                <a:lnTo>
                  <a:pt x="2471180" y="1380699"/>
                </a:lnTo>
                <a:lnTo>
                  <a:pt x="2465468" y="1379428"/>
                </a:lnTo>
                <a:lnTo>
                  <a:pt x="2461026" y="1377839"/>
                </a:lnTo>
                <a:lnTo>
                  <a:pt x="2456583" y="1376250"/>
                </a:lnTo>
                <a:lnTo>
                  <a:pt x="2452458" y="1374344"/>
                </a:lnTo>
                <a:lnTo>
                  <a:pt x="2448333" y="1372438"/>
                </a:lnTo>
                <a:lnTo>
                  <a:pt x="2444208" y="1370213"/>
                </a:lnTo>
                <a:lnTo>
                  <a:pt x="2440400" y="1367989"/>
                </a:lnTo>
                <a:lnTo>
                  <a:pt x="2436592" y="1365447"/>
                </a:lnTo>
                <a:lnTo>
                  <a:pt x="2433102" y="1362587"/>
                </a:lnTo>
                <a:lnTo>
                  <a:pt x="2429611" y="1359728"/>
                </a:lnTo>
                <a:lnTo>
                  <a:pt x="2426438" y="1356550"/>
                </a:lnTo>
                <a:lnTo>
                  <a:pt x="2423582" y="1353691"/>
                </a:lnTo>
                <a:lnTo>
                  <a:pt x="2420726" y="1350513"/>
                </a:lnTo>
                <a:lnTo>
                  <a:pt x="2417870" y="1347018"/>
                </a:lnTo>
                <a:lnTo>
                  <a:pt x="2415332" y="1343523"/>
                </a:lnTo>
                <a:lnTo>
                  <a:pt x="2413110" y="1339710"/>
                </a:lnTo>
                <a:lnTo>
                  <a:pt x="2410889" y="1336215"/>
                </a:lnTo>
                <a:lnTo>
                  <a:pt x="2408668" y="1332402"/>
                </a:lnTo>
                <a:lnTo>
                  <a:pt x="2407081" y="1327954"/>
                </a:lnTo>
                <a:lnTo>
                  <a:pt x="2405177" y="1324141"/>
                </a:lnTo>
                <a:lnTo>
                  <a:pt x="2403908" y="1320010"/>
                </a:lnTo>
                <a:lnTo>
                  <a:pt x="2402639" y="1315879"/>
                </a:lnTo>
                <a:lnTo>
                  <a:pt x="2401370" y="1311749"/>
                </a:lnTo>
                <a:lnTo>
                  <a:pt x="2400735" y="1307618"/>
                </a:lnTo>
                <a:lnTo>
                  <a:pt x="2400100" y="1303170"/>
                </a:lnTo>
                <a:lnTo>
                  <a:pt x="2399783" y="1298721"/>
                </a:lnTo>
                <a:lnTo>
                  <a:pt x="2399783" y="1294590"/>
                </a:lnTo>
                <a:lnTo>
                  <a:pt x="2399783" y="1290142"/>
                </a:lnTo>
                <a:lnTo>
                  <a:pt x="2400100" y="1285376"/>
                </a:lnTo>
                <a:lnTo>
                  <a:pt x="2400418" y="1281245"/>
                </a:lnTo>
                <a:lnTo>
                  <a:pt x="2401052" y="1276797"/>
                </a:lnTo>
                <a:lnTo>
                  <a:pt x="2402322" y="1272348"/>
                </a:lnTo>
                <a:lnTo>
                  <a:pt x="2403591" y="1267900"/>
                </a:lnTo>
                <a:lnTo>
                  <a:pt x="2403908" y="1266947"/>
                </a:lnTo>
                <a:lnTo>
                  <a:pt x="2346473" y="1248835"/>
                </a:lnTo>
                <a:lnTo>
                  <a:pt x="2289673" y="1230406"/>
                </a:lnTo>
                <a:lnTo>
                  <a:pt x="2232873" y="1211660"/>
                </a:lnTo>
                <a:lnTo>
                  <a:pt x="2176073" y="1191642"/>
                </a:lnTo>
                <a:lnTo>
                  <a:pt x="2119590" y="1171306"/>
                </a:lnTo>
                <a:lnTo>
                  <a:pt x="2063425" y="1150335"/>
                </a:lnTo>
                <a:lnTo>
                  <a:pt x="2007577" y="1128729"/>
                </a:lnTo>
                <a:lnTo>
                  <a:pt x="1952046" y="1106804"/>
                </a:lnTo>
                <a:close/>
                <a:moveTo>
                  <a:pt x="1413556" y="857694"/>
                </a:moveTo>
                <a:lnTo>
                  <a:pt x="1413238" y="858329"/>
                </a:lnTo>
                <a:lnTo>
                  <a:pt x="1411017" y="862460"/>
                </a:lnTo>
                <a:lnTo>
                  <a:pt x="1408478" y="866273"/>
                </a:lnTo>
                <a:lnTo>
                  <a:pt x="1405940" y="869768"/>
                </a:lnTo>
                <a:lnTo>
                  <a:pt x="1403401" y="873263"/>
                </a:lnTo>
                <a:lnTo>
                  <a:pt x="1400228" y="876758"/>
                </a:lnTo>
                <a:lnTo>
                  <a:pt x="1397055" y="879936"/>
                </a:lnTo>
                <a:lnTo>
                  <a:pt x="1393882" y="882796"/>
                </a:lnTo>
                <a:lnTo>
                  <a:pt x="1390709" y="885655"/>
                </a:lnTo>
                <a:lnTo>
                  <a:pt x="1387218" y="888515"/>
                </a:lnTo>
                <a:lnTo>
                  <a:pt x="1383410" y="890739"/>
                </a:lnTo>
                <a:lnTo>
                  <a:pt x="1379920" y="892963"/>
                </a:lnTo>
                <a:lnTo>
                  <a:pt x="1376112" y="894870"/>
                </a:lnTo>
                <a:lnTo>
                  <a:pt x="1372304" y="897094"/>
                </a:lnTo>
                <a:lnTo>
                  <a:pt x="1368179" y="899000"/>
                </a:lnTo>
                <a:lnTo>
                  <a:pt x="1364371" y="900271"/>
                </a:lnTo>
                <a:lnTo>
                  <a:pt x="1360246" y="901542"/>
                </a:lnTo>
                <a:lnTo>
                  <a:pt x="1351361" y="903449"/>
                </a:lnTo>
                <a:lnTo>
                  <a:pt x="1347236" y="904084"/>
                </a:lnTo>
                <a:lnTo>
                  <a:pt x="1343111" y="904720"/>
                </a:lnTo>
                <a:lnTo>
                  <a:pt x="1338668" y="905038"/>
                </a:lnTo>
                <a:lnTo>
                  <a:pt x="1333908" y="905038"/>
                </a:lnTo>
                <a:lnTo>
                  <a:pt x="1329783" y="904720"/>
                </a:lnTo>
                <a:lnTo>
                  <a:pt x="1325341" y="904402"/>
                </a:lnTo>
                <a:lnTo>
                  <a:pt x="1320898" y="904084"/>
                </a:lnTo>
                <a:lnTo>
                  <a:pt x="1316456" y="903131"/>
                </a:lnTo>
                <a:lnTo>
                  <a:pt x="1312013" y="901860"/>
                </a:lnTo>
                <a:lnTo>
                  <a:pt x="1307571" y="900907"/>
                </a:lnTo>
                <a:lnTo>
                  <a:pt x="1303446" y="899636"/>
                </a:lnTo>
                <a:lnTo>
                  <a:pt x="1299321" y="897729"/>
                </a:lnTo>
                <a:lnTo>
                  <a:pt x="1294561" y="895823"/>
                </a:lnTo>
                <a:lnTo>
                  <a:pt x="1290436" y="893599"/>
                </a:lnTo>
                <a:lnTo>
                  <a:pt x="1289801" y="892963"/>
                </a:lnTo>
                <a:lnTo>
                  <a:pt x="1113054" y="1215790"/>
                </a:lnTo>
                <a:lnTo>
                  <a:pt x="1114006" y="1216426"/>
                </a:lnTo>
                <a:lnTo>
                  <a:pt x="1118131" y="1218968"/>
                </a:lnTo>
                <a:lnTo>
                  <a:pt x="1122891" y="1221510"/>
                </a:lnTo>
                <a:lnTo>
                  <a:pt x="1126699" y="1224369"/>
                </a:lnTo>
                <a:lnTo>
                  <a:pt x="1130507" y="1227547"/>
                </a:lnTo>
                <a:lnTo>
                  <a:pt x="1134315" y="1230724"/>
                </a:lnTo>
                <a:lnTo>
                  <a:pt x="1137805" y="1233902"/>
                </a:lnTo>
                <a:lnTo>
                  <a:pt x="1141296" y="1237397"/>
                </a:lnTo>
                <a:lnTo>
                  <a:pt x="1144469" y="1240892"/>
                </a:lnTo>
                <a:lnTo>
                  <a:pt x="1147325" y="1244387"/>
                </a:lnTo>
                <a:lnTo>
                  <a:pt x="1149863" y="1248200"/>
                </a:lnTo>
                <a:lnTo>
                  <a:pt x="1152719" y="1252013"/>
                </a:lnTo>
                <a:lnTo>
                  <a:pt x="1155258" y="1255826"/>
                </a:lnTo>
                <a:lnTo>
                  <a:pt x="1157479" y="1259957"/>
                </a:lnTo>
                <a:lnTo>
                  <a:pt x="1159383" y="1264087"/>
                </a:lnTo>
                <a:lnTo>
                  <a:pt x="1161287" y="1268536"/>
                </a:lnTo>
                <a:lnTo>
                  <a:pt x="1162873" y="1272666"/>
                </a:lnTo>
                <a:lnTo>
                  <a:pt x="1164143" y="1276797"/>
                </a:lnTo>
                <a:lnTo>
                  <a:pt x="1165412" y="1280928"/>
                </a:lnTo>
                <a:lnTo>
                  <a:pt x="1166364" y="1285376"/>
                </a:lnTo>
                <a:lnTo>
                  <a:pt x="1167316" y="1289824"/>
                </a:lnTo>
                <a:lnTo>
                  <a:pt x="1167633" y="1294273"/>
                </a:lnTo>
                <a:lnTo>
                  <a:pt x="1168268" y="1298403"/>
                </a:lnTo>
                <a:lnTo>
                  <a:pt x="1168585" y="1302852"/>
                </a:lnTo>
                <a:lnTo>
                  <a:pt x="1168268" y="1307618"/>
                </a:lnTo>
                <a:lnTo>
                  <a:pt x="1167633" y="1311749"/>
                </a:lnTo>
                <a:lnTo>
                  <a:pt x="1167316" y="1316197"/>
                </a:lnTo>
                <a:lnTo>
                  <a:pt x="1166364" y="1320328"/>
                </a:lnTo>
                <a:lnTo>
                  <a:pt x="1165412" y="1324776"/>
                </a:lnTo>
                <a:lnTo>
                  <a:pt x="1164143" y="1329224"/>
                </a:lnTo>
                <a:lnTo>
                  <a:pt x="1162556" y="1333355"/>
                </a:lnTo>
                <a:lnTo>
                  <a:pt x="1160652" y="1337486"/>
                </a:lnTo>
                <a:lnTo>
                  <a:pt x="1159066" y="1341616"/>
                </a:lnTo>
                <a:lnTo>
                  <a:pt x="1155892" y="1346700"/>
                </a:lnTo>
                <a:lnTo>
                  <a:pt x="1215231" y="1376568"/>
                </a:lnTo>
                <a:lnTo>
                  <a:pt x="1274887" y="1406118"/>
                </a:lnTo>
                <a:lnTo>
                  <a:pt x="1334226" y="1435351"/>
                </a:lnTo>
                <a:lnTo>
                  <a:pt x="1393882" y="1464265"/>
                </a:lnTo>
                <a:lnTo>
                  <a:pt x="1453855" y="1492227"/>
                </a:lnTo>
                <a:lnTo>
                  <a:pt x="1514146" y="1519870"/>
                </a:lnTo>
                <a:lnTo>
                  <a:pt x="1574754" y="1547196"/>
                </a:lnTo>
                <a:lnTo>
                  <a:pt x="1635679" y="1574204"/>
                </a:lnTo>
                <a:lnTo>
                  <a:pt x="1627746" y="1565943"/>
                </a:lnTo>
                <a:lnTo>
                  <a:pt x="1620448" y="1557682"/>
                </a:lnTo>
                <a:lnTo>
                  <a:pt x="1613466" y="1549103"/>
                </a:lnTo>
                <a:lnTo>
                  <a:pt x="1607120" y="1540206"/>
                </a:lnTo>
                <a:lnTo>
                  <a:pt x="1601091" y="1531309"/>
                </a:lnTo>
                <a:lnTo>
                  <a:pt x="1595379" y="1522094"/>
                </a:lnTo>
                <a:lnTo>
                  <a:pt x="1590620" y="1512562"/>
                </a:lnTo>
                <a:lnTo>
                  <a:pt x="1585542" y="1503030"/>
                </a:lnTo>
                <a:lnTo>
                  <a:pt x="1581417" y="1493180"/>
                </a:lnTo>
                <a:lnTo>
                  <a:pt x="1577609" y="1483330"/>
                </a:lnTo>
                <a:lnTo>
                  <a:pt x="1574436" y="1473162"/>
                </a:lnTo>
                <a:lnTo>
                  <a:pt x="1571263" y="1462994"/>
                </a:lnTo>
                <a:lnTo>
                  <a:pt x="1569042" y="1453144"/>
                </a:lnTo>
                <a:lnTo>
                  <a:pt x="1566821" y="1442659"/>
                </a:lnTo>
                <a:lnTo>
                  <a:pt x="1565234" y="1432173"/>
                </a:lnTo>
                <a:lnTo>
                  <a:pt x="1563647" y="1421688"/>
                </a:lnTo>
                <a:lnTo>
                  <a:pt x="1563013" y="1411202"/>
                </a:lnTo>
                <a:lnTo>
                  <a:pt x="1562378" y="1400717"/>
                </a:lnTo>
                <a:lnTo>
                  <a:pt x="1562378" y="1389913"/>
                </a:lnTo>
                <a:lnTo>
                  <a:pt x="1562378" y="1379110"/>
                </a:lnTo>
                <a:lnTo>
                  <a:pt x="1563013" y="1368625"/>
                </a:lnTo>
                <a:lnTo>
                  <a:pt x="1563965" y="1357821"/>
                </a:lnTo>
                <a:lnTo>
                  <a:pt x="1565551" y="1347336"/>
                </a:lnTo>
                <a:lnTo>
                  <a:pt x="1567138" y="1336533"/>
                </a:lnTo>
                <a:lnTo>
                  <a:pt x="1569359" y="1326047"/>
                </a:lnTo>
                <a:lnTo>
                  <a:pt x="1571580" y="1315562"/>
                </a:lnTo>
                <a:lnTo>
                  <a:pt x="1574436" y="1305076"/>
                </a:lnTo>
                <a:lnTo>
                  <a:pt x="1577609" y="1294590"/>
                </a:lnTo>
                <a:lnTo>
                  <a:pt x="1581100" y="1284105"/>
                </a:lnTo>
                <a:lnTo>
                  <a:pt x="1584908" y="1273937"/>
                </a:lnTo>
                <a:lnTo>
                  <a:pt x="1588716" y="1263769"/>
                </a:lnTo>
                <a:lnTo>
                  <a:pt x="1593158" y="1253602"/>
                </a:lnTo>
                <a:lnTo>
                  <a:pt x="1598552" y="1242481"/>
                </a:lnTo>
                <a:lnTo>
                  <a:pt x="1604582" y="1231677"/>
                </a:lnTo>
                <a:lnTo>
                  <a:pt x="1610293" y="1221192"/>
                </a:lnTo>
                <a:lnTo>
                  <a:pt x="1616322" y="1211024"/>
                </a:lnTo>
                <a:lnTo>
                  <a:pt x="1622986" y="1201174"/>
                </a:lnTo>
                <a:lnTo>
                  <a:pt x="1629650" y="1191642"/>
                </a:lnTo>
                <a:lnTo>
                  <a:pt x="1636631" y="1182109"/>
                </a:lnTo>
                <a:lnTo>
                  <a:pt x="1643612" y="1173213"/>
                </a:lnTo>
                <a:lnTo>
                  <a:pt x="1650910" y="1164316"/>
                </a:lnTo>
                <a:lnTo>
                  <a:pt x="1658526" y="1156055"/>
                </a:lnTo>
                <a:lnTo>
                  <a:pt x="1666141" y="1148111"/>
                </a:lnTo>
                <a:lnTo>
                  <a:pt x="1673757" y="1140485"/>
                </a:lnTo>
                <a:lnTo>
                  <a:pt x="1682325" y="1132859"/>
                </a:lnTo>
                <a:lnTo>
                  <a:pt x="1690258" y="1125551"/>
                </a:lnTo>
                <a:lnTo>
                  <a:pt x="1698508" y="1119196"/>
                </a:lnTo>
                <a:lnTo>
                  <a:pt x="1707076" y="1112841"/>
                </a:lnTo>
                <a:lnTo>
                  <a:pt x="1715643" y="1106804"/>
                </a:lnTo>
                <a:lnTo>
                  <a:pt x="1724211" y="1101403"/>
                </a:lnTo>
                <a:lnTo>
                  <a:pt x="1733096" y="1096001"/>
                </a:lnTo>
                <a:lnTo>
                  <a:pt x="1741981" y="1091235"/>
                </a:lnTo>
                <a:lnTo>
                  <a:pt x="1750866" y="1086469"/>
                </a:lnTo>
                <a:lnTo>
                  <a:pt x="1759751" y="1082656"/>
                </a:lnTo>
                <a:lnTo>
                  <a:pt x="1768953" y="1078843"/>
                </a:lnTo>
                <a:lnTo>
                  <a:pt x="1778155" y="1075666"/>
                </a:lnTo>
                <a:lnTo>
                  <a:pt x="1787357" y="1073124"/>
                </a:lnTo>
                <a:lnTo>
                  <a:pt x="1796560" y="1070582"/>
                </a:lnTo>
                <a:lnTo>
                  <a:pt x="1805444" y="1068357"/>
                </a:lnTo>
                <a:lnTo>
                  <a:pt x="1814647" y="1067086"/>
                </a:lnTo>
                <a:lnTo>
                  <a:pt x="1824166" y="1066133"/>
                </a:lnTo>
                <a:lnTo>
                  <a:pt x="1833051" y="1065180"/>
                </a:lnTo>
                <a:lnTo>
                  <a:pt x="1842254" y="1064862"/>
                </a:lnTo>
                <a:lnTo>
                  <a:pt x="1850821" y="1065180"/>
                </a:lnTo>
                <a:lnTo>
                  <a:pt x="1795290" y="1041349"/>
                </a:lnTo>
                <a:lnTo>
                  <a:pt x="1740077" y="1016883"/>
                </a:lnTo>
                <a:lnTo>
                  <a:pt x="1684863" y="991781"/>
                </a:lnTo>
                <a:lnTo>
                  <a:pt x="1630284" y="966044"/>
                </a:lnTo>
                <a:lnTo>
                  <a:pt x="1575388" y="939672"/>
                </a:lnTo>
                <a:lnTo>
                  <a:pt x="1521127" y="912663"/>
                </a:lnTo>
                <a:lnTo>
                  <a:pt x="1467182" y="885655"/>
                </a:lnTo>
                <a:lnTo>
                  <a:pt x="1413556" y="857694"/>
                </a:lnTo>
                <a:close/>
                <a:moveTo>
                  <a:pt x="1297417" y="692150"/>
                </a:moveTo>
                <a:lnTo>
                  <a:pt x="1336764" y="713756"/>
                </a:lnTo>
                <a:lnTo>
                  <a:pt x="1376112" y="734727"/>
                </a:lnTo>
                <a:lnTo>
                  <a:pt x="1415459" y="755698"/>
                </a:lnTo>
                <a:lnTo>
                  <a:pt x="1454807" y="776352"/>
                </a:lnTo>
                <a:lnTo>
                  <a:pt x="1494789" y="796687"/>
                </a:lnTo>
                <a:lnTo>
                  <a:pt x="1534454" y="816387"/>
                </a:lnTo>
                <a:lnTo>
                  <a:pt x="1574119" y="836405"/>
                </a:lnTo>
                <a:lnTo>
                  <a:pt x="1613784" y="855470"/>
                </a:lnTo>
                <a:lnTo>
                  <a:pt x="1654083" y="874852"/>
                </a:lnTo>
                <a:lnTo>
                  <a:pt x="1694066" y="893599"/>
                </a:lnTo>
                <a:lnTo>
                  <a:pt x="1734048" y="912028"/>
                </a:lnTo>
                <a:lnTo>
                  <a:pt x="1774664" y="930139"/>
                </a:lnTo>
                <a:lnTo>
                  <a:pt x="1814964" y="947933"/>
                </a:lnTo>
                <a:lnTo>
                  <a:pt x="1855264" y="965409"/>
                </a:lnTo>
                <a:lnTo>
                  <a:pt x="1896198" y="982885"/>
                </a:lnTo>
                <a:lnTo>
                  <a:pt x="1936815" y="999725"/>
                </a:lnTo>
                <a:lnTo>
                  <a:pt x="1977749" y="1016565"/>
                </a:lnTo>
                <a:lnTo>
                  <a:pt x="2018683" y="1032770"/>
                </a:lnTo>
                <a:lnTo>
                  <a:pt x="2059934" y="1049293"/>
                </a:lnTo>
                <a:lnTo>
                  <a:pt x="2101186" y="1064862"/>
                </a:lnTo>
                <a:lnTo>
                  <a:pt x="2142437" y="1080749"/>
                </a:lnTo>
                <a:lnTo>
                  <a:pt x="2184006" y="1095683"/>
                </a:lnTo>
                <a:lnTo>
                  <a:pt x="2225575" y="1110617"/>
                </a:lnTo>
                <a:lnTo>
                  <a:pt x="2267461" y="1125233"/>
                </a:lnTo>
                <a:lnTo>
                  <a:pt x="2309347" y="1139850"/>
                </a:lnTo>
                <a:lnTo>
                  <a:pt x="2351233" y="1153830"/>
                </a:lnTo>
                <a:lnTo>
                  <a:pt x="2393437" y="1167811"/>
                </a:lnTo>
                <a:lnTo>
                  <a:pt x="2435957" y="1181474"/>
                </a:lnTo>
                <a:lnTo>
                  <a:pt x="2478478" y="1194819"/>
                </a:lnTo>
                <a:lnTo>
                  <a:pt x="2520999" y="1207529"/>
                </a:lnTo>
                <a:lnTo>
                  <a:pt x="2563837" y="1220556"/>
                </a:lnTo>
                <a:lnTo>
                  <a:pt x="2606675" y="1233266"/>
                </a:lnTo>
                <a:lnTo>
                  <a:pt x="2415332" y="1938338"/>
                </a:lnTo>
                <a:lnTo>
                  <a:pt x="2366782" y="1924357"/>
                </a:lnTo>
                <a:lnTo>
                  <a:pt x="2318549" y="1910059"/>
                </a:lnTo>
                <a:lnTo>
                  <a:pt x="2270317" y="1895443"/>
                </a:lnTo>
                <a:lnTo>
                  <a:pt x="2222402" y="1880509"/>
                </a:lnTo>
                <a:lnTo>
                  <a:pt x="2174486" y="1865257"/>
                </a:lnTo>
                <a:lnTo>
                  <a:pt x="2126889" y="1849370"/>
                </a:lnTo>
                <a:lnTo>
                  <a:pt x="2079608" y="1833800"/>
                </a:lnTo>
                <a:lnTo>
                  <a:pt x="2032010" y="1817278"/>
                </a:lnTo>
                <a:lnTo>
                  <a:pt x="1984730" y="1800755"/>
                </a:lnTo>
                <a:lnTo>
                  <a:pt x="1937766" y="1783915"/>
                </a:lnTo>
                <a:lnTo>
                  <a:pt x="1890803" y="1766757"/>
                </a:lnTo>
                <a:lnTo>
                  <a:pt x="1844157" y="1749281"/>
                </a:lnTo>
                <a:lnTo>
                  <a:pt x="1797512" y="1731169"/>
                </a:lnTo>
                <a:lnTo>
                  <a:pt x="1751183" y="1713058"/>
                </a:lnTo>
                <a:lnTo>
                  <a:pt x="1704854" y="1694629"/>
                </a:lnTo>
                <a:lnTo>
                  <a:pt x="1658526" y="1675564"/>
                </a:lnTo>
                <a:lnTo>
                  <a:pt x="1612514" y="1656500"/>
                </a:lnTo>
                <a:lnTo>
                  <a:pt x="1566503" y="1636800"/>
                </a:lnTo>
                <a:lnTo>
                  <a:pt x="1520809" y="1617100"/>
                </a:lnTo>
                <a:lnTo>
                  <a:pt x="1475115" y="1596764"/>
                </a:lnTo>
                <a:lnTo>
                  <a:pt x="1429739" y="1576111"/>
                </a:lnTo>
                <a:lnTo>
                  <a:pt x="1384045" y="1555140"/>
                </a:lnTo>
                <a:lnTo>
                  <a:pt x="1338986" y="1534169"/>
                </a:lnTo>
                <a:lnTo>
                  <a:pt x="1293926" y="1512562"/>
                </a:lnTo>
                <a:lnTo>
                  <a:pt x="1248867" y="1490638"/>
                </a:lnTo>
                <a:lnTo>
                  <a:pt x="1204125" y="1468396"/>
                </a:lnTo>
                <a:lnTo>
                  <a:pt x="1159066" y="1446154"/>
                </a:lnTo>
                <a:lnTo>
                  <a:pt x="1114324" y="1422959"/>
                </a:lnTo>
                <a:lnTo>
                  <a:pt x="1069899" y="1399446"/>
                </a:lnTo>
                <a:lnTo>
                  <a:pt x="1025474" y="1376250"/>
                </a:lnTo>
                <a:lnTo>
                  <a:pt x="981050" y="1352102"/>
                </a:lnTo>
                <a:lnTo>
                  <a:pt x="936625" y="1327636"/>
                </a:lnTo>
                <a:lnTo>
                  <a:pt x="1297417" y="692150"/>
                </a:lnTo>
                <a:close/>
                <a:moveTo>
                  <a:pt x="2337312" y="325877"/>
                </a:moveTo>
                <a:lnTo>
                  <a:pt x="2306540" y="337312"/>
                </a:lnTo>
                <a:lnTo>
                  <a:pt x="2313202" y="355098"/>
                </a:lnTo>
                <a:lnTo>
                  <a:pt x="2305271" y="358910"/>
                </a:lnTo>
                <a:lnTo>
                  <a:pt x="2297974" y="363356"/>
                </a:lnTo>
                <a:lnTo>
                  <a:pt x="2291312" y="367803"/>
                </a:lnTo>
                <a:lnTo>
                  <a:pt x="2285285" y="372250"/>
                </a:lnTo>
                <a:lnTo>
                  <a:pt x="2280209" y="376696"/>
                </a:lnTo>
                <a:lnTo>
                  <a:pt x="2275450" y="381778"/>
                </a:lnTo>
                <a:lnTo>
                  <a:pt x="2271644" y="386543"/>
                </a:lnTo>
                <a:lnTo>
                  <a:pt x="2268154" y="391625"/>
                </a:lnTo>
                <a:lnTo>
                  <a:pt x="2265299" y="396706"/>
                </a:lnTo>
                <a:lnTo>
                  <a:pt x="2263078" y="402106"/>
                </a:lnTo>
                <a:lnTo>
                  <a:pt x="2261809" y="407506"/>
                </a:lnTo>
                <a:lnTo>
                  <a:pt x="2261175" y="413223"/>
                </a:lnTo>
                <a:lnTo>
                  <a:pt x="2260540" y="418622"/>
                </a:lnTo>
                <a:lnTo>
                  <a:pt x="2261492" y="424657"/>
                </a:lnTo>
                <a:lnTo>
                  <a:pt x="2262444" y="431009"/>
                </a:lnTo>
                <a:lnTo>
                  <a:pt x="2264664" y="436727"/>
                </a:lnTo>
                <a:lnTo>
                  <a:pt x="2265933" y="440538"/>
                </a:lnTo>
                <a:lnTo>
                  <a:pt x="2267202" y="444032"/>
                </a:lnTo>
                <a:lnTo>
                  <a:pt x="2269106" y="447526"/>
                </a:lnTo>
                <a:lnTo>
                  <a:pt x="2271009" y="450702"/>
                </a:lnTo>
                <a:lnTo>
                  <a:pt x="2273230" y="453560"/>
                </a:lnTo>
                <a:lnTo>
                  <a:pt x="2275450" y="456419"/>
                </a:lnTo>
                <a:lnTo>
                  <a:pt x="2277671" y="458325"/>
                </a:lnTo>
                <a:lnTo>
                  <a:pt x="2280209" y="460866"/>
                </a:lnTo>
                <a:lnTo>
                  <a:pt x="2285285" y="464359"/>
                </a:lnTo>
                <a:lnTo>
                  <a:pt x="2290678" y="467536"/>
                </a:lnTo>
                <a:lnTo>
                  <a:pt x="2296388" y="469759"/>
                </a:lnTo>
                <a:lnTo>
                  <a:pt x="2301781" y="471347"/>
                </a:lnTo>
                <a:lnTo>
                  <a:pt x="2308761" y="472300"/>
                </a:lnTo>
                <a:lnTo>
                  <a:pt x="2318278" y="473253"/>
                </a:lnTo>
                <a:lnTo>
                  <a:pt x="2329698" y="474206"/>
                </a:lnTo>
                <a:lnTo>
                  <a:pt x="2343657" y="474841"/>
                </a:lnTo>
                <a:lnTo>
                  <a:pt x="2359519" y="475158"/>
                </a:lnTo>
                <a:lnTo>
                  <a:pt x="2372209" y="476111"/>
                </a:lnTo>
                <a:lnTo>
                  <a:pt x="2381726" y="477064"/>
                </a:lnTo>
                <a:lnTo>
                  <a:pt x="2387119" y="478017"/>
                </a:lnTo>
                <a:lnTo>
                  <a:pt x="2389340" y="478335"/>
                </a:lnTo>
                <a:lnTo>
                  <a:pt x="2390926" y="479288"/>
                </a:lnTo>
                <a:lnTo>
                  <a:pt x="2392829" y="480558"/>
                </a:lnTo>
                <a:lnTo>
                  <a:pt x="2394098" y="481828"/>
                </a:lnTo>
                <a:lnTo>
                  <a:pt x="2396002" y="483734"/>
                </a:lnTo>
                <a:lnTo>
                  <a:pt x="2396953" y="485640"/>
                </a:lnTo>
                <a:lnTo>
                  <a:pt x="2398222" y="488181"/>
                </a:lnTo>
                <a:lnTo>
                  <a:pt x="2399491" y="490722"/>
                </a:lnTo>
                <a:lnTo>
                  <a:pt x="2400443" y="493580"/>
                </a:lnTo>
                <a:lnTo>
                  <a:pt x="2400760" y="496439"/>
                </a:lnTo>
                <a:lnTo>
                  <a:pt x="2400760" y="499298"/>
                </a:lnTo>
                <a:lnTo>
                  <a:pt x="2400126" y="501839"/>
                </a:lnTo>
                <a:lnTo>
                  <a:pt x="2398540" y="503744"/>
                </a:lnTo>
                <a:lnTo>
                  <a:pt x="2396953" y="505650"/>
                </a:lnTo>
                <a:lnTo>
                  <a:pt x="2394415" y="507238"/>
                </a:lnTo>
                <a:lnTo>
                  <a:pt x="2391560" y="508826"/>
                </a:lnTo>
                <a:lnTo>
                  <a:pt x="2387753" y="509779"/>
                </a:lnTo>
                <a:lnTo>
                  <a:pt x="2384581" y="510097"/>
                </a:lnTo>
                <a:lnTo>
                  <a:pt x="2382360" y="509779"/>
                </a:lnTo>
                <a:lnTo>
                  <a:pt x="2380774" y="509461"/>
                </a:lnTo>
                <a:lnTo>
                  <a:pt x="2379822" y="508826"/>
                </a:lnTo>
                <a:lnTo>
                  <a:pt x="2378236" y="506603"/>
                </a:lnTo>
                <a:lnTo>
                  <a:pt x="2376016" y="503427"/>
                </a:lnTo>
                <a:lnTo>
                  <a:pt x="2373795" y="498980"/>
                </a:lnTo>
                <a:lnTo>
                  <a:pt x="2371574" y="493263"/>
                </a:lnTo>
                <a:lnTo>
                  <a:pt x="2368719" y="485640"/>
                </a:lnTo>
                <a:lnTo>
                  <a:pt x="2334140" y="498662"/>
                </a:lnTo>
                <a:lnTo>
                  <a:pt x="2299243" y="510732"/>
                </a:lnTo>
                <a:lnTo>
                  <a:pt x="2300830" y="516449"/>
                </a:lnTo>
                <a:lnTo>
                  <a:pt x="2301781" y="519943"/>
                </a:lnTo>
                <a:lnTo>
                  <a:pt x="2304002" y="525025"/>
                </a:lnTo>
                <a:lnTo>
                  <a:pt x="2306223" y="529154"/>
                </a:lnTo>
                <a:lnTo>
                  <a:pt x="2309078" y="533600"/>
                </a:lnTo>
                <a:lnTo>
                  <a:pt x="2312568" y="537094"/>
                </a:lnTo>
                <a:lnTo>
                  <a:pt x="2316057" y="539953"/>
                </a:lnTo>
                <a:lnTo>
                  <a:pt x="2320181" y="542811"/>
                </a:lnTo>
                <a:lnTo>
                  <a:pt x="2324940" y="545035"/>
                </a:lnTo>
                <a:lnTo>
                  <a:pt x="2329698" y="546623"/>
                </a:lnTo>
                <a:lnTo>
                  <a:pt x="2334774" y="548211"/>
                </a:lnTo>
                <a:lnTo>
                  <a:pt x="2340485" y="548846"/>
                </a:lnTo>
                <a:lnTo>
                  <a:pt x="2346829" y="549164"/>
                </a:lnTo>
                <a:lnTo>
                  <a:pt x="2353174" y="548846"/>
                </a:lnTo>
                <a:lnTo>
                  <a:pt x="2360154" y="548211"/>
                </a:lnTo>
                <a:lnTo>
                  <a:pt x="2367450" y="546940"/>
                </a:lnTo>
                <a:lnTo>
                  <a:pt x="2375381" y="545670"/>
                </a:lnTo>
                <a:lnTo>
                  <a:pt x="2383312" y="543447"/>
                </a:lnTo>
                <a:lnTo>
                  <a:pt x="2389022" y="558375"/>
                </a:lnTo>
                <a:lnTo>
                  <a:pt x="2421381" y="545988"/>
                </a:lnTo>
                <a:lnTo>
                  <a:pt x="2415353" y="531377"/>
                </a:lnTo>
                <a:lnTo>
                  <a:pt x="2423602" y="527248"/>
                </a:lnTo>
                <a:lnTo>
                  <a:pt x="2431533" y="523119"/>
                </a:lnTo>
                <a:lnTo>
                  <a:pt x="2438512" y="518672"/>
                </a:lnTo>
                <a:lnTo>
                  <a:pt x="2444222" y="514226"/>
                </a:lnTo>
                <a:lnTo>
                  <a:pt x="2449932" y="509779"/>
                </a:lnTo>
                <a:lnTo>
                  <a:pt x="2455008" y="505650"/>
                </a:lnTo>
                <a:lnTo>
                  <a:pt x="2459450" y="500568"/>
                </a:lnTo>
                <a:lnTo>
                  <a:pt x="2462939" y="496121"/>
                </a:lnTo>
                <a:lnTo>
                  <a:pt x="2465477" y="491675"/>
                </a:lnTo>
                <a:lnTo>
                  <a:pt x="2467698" y="486593"/>
                </a:lnTo>
                <a:lnTo>
                  <a:pt x="2469284" y="481828"/>
                </a:lnTo>
                <a:lnTo>
                  <a:pt x="2470553" y="477064"/>
                </a:lnTo>
                <a:lnTo>
                  <a:pt x="2470553" y="471982"/>
                </a:lnTo>
                <a:lnTo>
                  <a:pt x="2470236" y="466900"/>
                </a:lnTo>
                <a:lnTo>
                  <a:pt x="2468967" y="461818"/>
                </a:lnTo>
                <a:lnTo>
                  <a:pt x="2467381" y="456737"/>
                </a:lnTo>
                <a:lnTo>
                  <a:pt x="2465477" y="453243"/>
                </a:lnTo>
                <a:lnTo>
                  <a:pt x="2463891" y="450067"/>
                </a:lnTo>
                <a:lnTo>
                  <a:pt x="2461988" y="446890"/>
                </a:lnTo>
                <a:lnTo>
                  <a:pt x="2459767" y="444032"/>
                </a:lnTo>
                <a:lnTo>
                  <a:pt x="2457546" y="441491"/>
                </a:lnTo>
                <a:lnTo>
                  <a:pt x="2454691" y="438950"/>
                </a:lnTo>
                <a:lnTo>
                  <a:pt x="2451836" y="436409"/>
                </a:lnTo>
                <a:lnTo>
                  <a:pt x="2448981" y="434503"/>
                </a:lnTo>
                <a:lnTo>
                  <a:pt x="2442636" y="431009"/>
                </a:lnTo>
                <a:lnTo>
                  <a:pt x="2435974" y="428151"/>
                </a:lnTo>
                <a:lnTo>
                  <a:pt x="2429312" y="425927"/>
                </a:lnTo>
                <a:lnTo>
                  <a:pt x="2422650" y="424657"/>
                </a:lnTo>
                <a:lnTo>
                  <a:pt x="2414402" y="424022"/>
                </a:lnTo>
                <a:lnTo>
                  <a:pt x="2403298" y="422751"/>
                </a:lnTo>
                <a:lnTo>
                  <a:pt x="2372843" y="421481"/>
                </a:lnTo>
                <a:lnTo>
                  <a:pt x="2362691" y="420846"/>
                </a:lnTo>
                <a:lnTo>
                  <a:pt x="2358567" y="420210"/>
                </a:lnTo>
                <a:lnTo>
                  <a:pt x="2355078" y="419257"/>
                </a:lnTo>
                <a:lnTo>
                  <a:pt x="2351905" y="418622"/>
                </a:lnTo>
                <a:lnTo>
                  <a:pt x="2349050" y="417669"/>
                </a:lnTo>
                <a:lnTo>
                  <a:pt x="2347147" y="416717"/>
                </a:lnTo>
                <a:lnTo>
                  <a:pt x="2345243" y="415128"/>
                </a:lnTo>
                <a:lnTo>
                  <a:pt x="2342705" y="411635"/>
                </a:lnTo>
                <a:lnTo>
                  <a:pt x="2339850" y="407188"/>
                </a:lnTo>
                <a:lnTo>
                  <a:pt x="2336678" y="401153"/>
                </a:lnTo>
                <a:lnTo>
                  <a:pt x="2333823" y="393848"/>
                </a:lnTo>
                <a:lnTo>
                  <a:pt x="2332871" y="390672"/>
                </a:lnTo>
                <a:lnTo>
                  <a:pt x="2332554" y="388448"/>
                </a:lnTo>
                <a:lnTo>
                  <a:pt x="2332871" y="385590"/>
                </a:lnTo>
                <a:lnTo>
                  <a:pt x="2333505" y="383366"/>
                </a:lnTo>
                <a:lnTo>
                  <a:pt x="2334774" y="381461"/>
                </a:lnTo>
                <a:lnTo>
                  <a:pt x="2336995" y="379237"/>
                </a:lnTo>
                <a:lnTo>
                  <a:pt x="2339533" y="377967"/>
                </a:lnTo>
                <a:lnTo>
                  <a:pt x="2342705" y="376379"/>
                </a:lnTo>
                <a:lnTo>
                  <a:pt x="2346512" y="375108"/>
                </a:lnTo>
                <a:lnTo>
                  <a:pt x="2349685" y="375108"/>
                </a:lnTo>
                <a:lnTo>
                  <a:pt x="2350954" y="375108"/>
                </a:lnTo>
                <a:lnTo>
                  <a:pt x="2352223" y="375426"/>
                </a:lnTo>
                <a:lnTo>
                  <a:pt x="2353492" y="376061"/>
                </a:lnTo>
                <a:lnTo>
                  <a:pt x="2354443" y="377332"/>
                </a:lnTo>
                <a:lnTo>
                  <a:pt x="2356664" y="379873"/>
                </a:lnTo>
                <a:lnTo>
                  <a:pt x="2358885" y="384637"/>
                </a:lnTo>
                <a:lnTo>
                  <a:pt x="2362057" y="391307"/>
                </a:lnTo>
                <a:lnTo>
                  <a:pt x="2365229" y="399565"/>
                </a:lnTo>
                <a:lnTo>
                  <a:pt x="2369671" y="410999"/>
                </a:lnTo>
                <a:lnTo>
                  <a:pt x="2403615" y="397659"/>
                </a:lnTo>
                <a:lnTo>
                  <a:pt x="2436926" y="384637"/>
                </a:lnTo>
                <a:lnTo>
                  <a:pt x="2433436" y="375426"/>
                </a:lnTo>
                <a:lnTo>
                  <a:pt x="2429946" y="368121"/>
                </a:lnTo>
                <a:lnTo>
                  <a:pt x="2426457" y="361768"/>
                </a:lnTo>
                <a:lnTo>
                  <a:pt x="2422333" y="356051"/>
                </a:lnTo>
                <a:lnTo>
                  <a:pt x="2420429" y="353510"/>
                </a:lnTo>
                <a:lnTo>
                  <a:pt x="2417891" y="351287"/>
                </a:lnTo>
                <a:lnTo>
                  <a:pt x="2415671" y="349381"/>
                </a:lnTo>
                <a:lnTo>
                  <a:pt x="2412815" y="347158"/>
                </a:lnTo>
                <a:lnTo>
                  <a:pt x="2410595" y="345570"/>
                </a:lnTo>
                <a:lnTo>
                  <a:pt x="2407740" y="343982"/>
                </a:lnTo>
                <a:lnTo>
                  <a:pt x="2405202" y="343029"/>
                </a:lnTo>
                <a:lnTo>
                  <a:pt x="2402029" y="341758"/>
                </a:lnTo>
                <a:lnTo>
                  <a:pt x="2399491" y="340805"/>
                </a:lnTo>
                <a:lnTo>
                  <a:pt x="2396319" y="340170"/>
                </a:lnTo>
                <a:lnTo>
                  <a:pt x="2389974" y="339217"/>
                </a:lnTo>
                <a:lnTo>
                  <a:pt x="2383629" y="338900"/>
                </a:lnTo>
                <a:lnTo>
                  <a:pt x="2377284" y="338582"/>
                </a:lnTo>
                <a:lnTo>
                  <a:pt x="2370940" y="338900"/>
                </a:lnTo>
                <a:lnTo>
                  <a:pt x="2364278" y="339535"/>
                </a:lnTo>
                <a:lnTo>
                  <a:pt x="2357616" y="340488"/>
                </a:lnTo>
                <a:lnTo>
                  <a:pt x="2350954" y="342394"/>
                </a:lnTo>
                <a:lnTo>
                  <a:pt x="2344292" y="343982"/>
                </a:lnTo>
                <a:lnTo>
                  <a:pt x="2337312" y="325877"/>
                </a:lnTo>
                <a:close/>
                <a:moveTo>
                  <a:pt x="2259588" y="275058"/>
                </a:moveTo>
                <a:lnTo>
                  <a:pt x="2219933" y="289351"/>
                </a:lnTo>
                <a:lnTo>
                  <a:pt x="2179961" y="303326"/>
                </a:lnTo>
                <a:lnTo>
                  <a:pt x="2139672" y="316984"/>
                </a:lnTo>
                <a:lnTo>
                  <a:pt x="2099700" y="329689"/>
                </a:lnTo>
                <a:lnTo>
                  <a:pt x="2059727" y="342394"/>
                </a:lnTo>
                <a:lnTo>
                  <a:pt x="2019121" y="354463"/>
                </a:lnTo>
                <a:lnTo>
                  <a:pt x="1978514" y="366533"/>
                </a:lnTo>
                <a:lnTo>
                  <a:pt x="1937590" y="377967"/>
                </a:lnTo>
                <a:lnTo>
                  <a:pt x="1937907" y="378285"/>
                </a:lnTo>
                <a:lnTo>
                  <a:pt x="1939493" y="384637"/>
                </a:lnTo>
                <a:lnTo>
                  <a:pt x="1940128" y="390672"/>
                </a:lnTo>
                <a:lnTo>
                  <a:pt x="1940128" y="397024"/>
                </a:lnTo>
                <a:lnTo>
                  <a:pt x="1939493" y="403059"/>
                </a:lnTo>
                <a:lnTo>
                  <a:pt x="1938542" y="409094"/>
                </a:lnTo>
                <a:lnTo>
                  <a:pt x="1936638" y="414811"/>
                </a:lnTo>
                <a:lnTo>
                  <a:pt x="1934100" y="420528"/>
                </a:lnTo>
                <a:lnTo>
                  <a:pt x="1931562" y="425610"/>
                </a:lnTo>
                <a:lnTo>
                  <a:pt x="1928390" y="431009"/>
                </a:lnTo>
                <a:lnTo>
                  <a:pt x="1924583" y="435456"/>
                </a:lnTo>
                <a:lnTo>
                  <a:pt x="1919824" y="439903"/>
                </a:lnTo>
                <a:lnTo>
                  <a:pt x="1915383" y="443714"/>
                </a:lnTo>
                <a:lnTo>
                  <a:pt x="1910307" y="447208"/>
                </a:lnTo>
                <a:lnTo>
                  <a:pt x="1904597" y="450384"/>
                </a:lnTo>
                <a:lnTo>
                  <a:pt x="1898569" y="452925"/>
                </a:lnTo>
                <a:lnTo>
                  <a:pt x="1892542" y="454513"/>
                </a:lnTo>
                <a:lnTo>
                  <a:pt x="1891590" y="454831"/>
                </a:lnTo>
                <a:lnTo>
                  <a:pt x="1955038" y="703844"/>
                </a:lnTo>
                <a:lnTo>
                  <a:pt x="1955673" y="703209"/>
                </a:lnTo>
                <a:lnTo>
                  <a:pt x="1962652" y="701939"/>
                </a:lnTo>
                <a:lnTo>
                  <a:pt x="1969314" y="701303"/>
                </a:lnTo>
                <a:lnTo>
                  <a:pt x="1976293" y="700986"/>
                </a:lnTo>
                <a:lnTo>
                  <a:pt x="1982955" y="701303"/>
                </a:lnTo>
                <a:lnTo>
                  <a:pt x="1989300" y="702256"/>
                </a:lnTo>
                <a:lnTo>
                  <a:pt x="1995645" y="704162"/>
                </a:lnTo>
                <a:lnTo>
                  <a:pt x="2001355" y="706068"/>
                </a:lnTo>
                <a:lnTo>
                  <a:pt x="2007383" y="708609"/>
                </a:lnTo>
                <a:lnTo>
                  <a:pt x="2012776" y="711785"/>
                </a:lnTo>
                <a:lnTo>
                  <a:pt x="2017852" y="715279"/>
                </a:lnTo>
                <a:lnTo>
                  <a:pt x="2022293" y="719408"/>
                </a:lnTo>
                <a:lnTo>
                  <a:pt x="2026417" y="723854"/>
                </a:lnTo>
                <a:lnTo>
                  <a:pt x="2030541" y="728936"/>
                </a:lnTo>
                <a:lnTo>
                  <a:pt x="2033396" y="734018"/>
                </a:lnTo>
                <a:lnTo>
                  <a:pt x="2036252" y="740053"/>
                </a:lnTo>
                <a:lnTo>
                  <a:pt x="2038472" y="745770"/>
                </a:lnTo>
                <a:lnTo>
                  <a:pt x="2039107" y="749582"/>
                </a:lnTo>
                <a:lnTo>
                  <a:pt x="2083838" y="736877"/>
                </a:lnTo>
                <a:lnTo>
                  <a:pt x="2127934" y="723537"/>
                </a:lnTo>
                <a:lnTo>
                  <a:pt x="2172347" y="709879"/>
                </a:lnTo>
                <a:lnTo>
                  <a:pt x="2216444" y="695904"/>
                </a:lnTo>
                <a:lnTo>
                  <a:pt x="2260223" y="681611"/>
                </a:lnTo>
                <a:lnTo>
                  <a:pt x="2304319" y="667318"/>
                </a:lnTo>
                <a:lnTo>
                  <a:pt x="2348098" y="652390"/>
                </a:lnTo>
                <a:lnTo>
                  <a:pt x="2391560" y="637144"/>
                </a:lnTo>
                <a:lnTo>
                  <a:pt x="2383947" y="636827"/>
                </a:lnTo>
                <a:lnTo>
                  <a:pt x="2376016" y="635874"/>
                </a:lnTo>
                <a:lnTo>
                  <a:pt x="2368719" y="634921"/>
                </a:lnTo>
                <a:lnTo>
                  <a:pt x="2361105" y="633333"/>
                </a:lnTo>
                <a:lnTo>
                  <a:pt x="2353809" y="631427"/>
                </a:lnTo>
                <a:lnTo>
                  <a:pt x="2346512" y="629839"/>
                </a:lnTo>
                <a:lnTo>
                  <a:pt x="2339533" y="627298"/>
                </a:lnTo>
                <a:lnTo>
                  <a:pt x="2332554" y="624440"/>
                </a:lnTo>
                <a:lnTo>
                  <a:pt x="2325892" y="621581"/>
                </a:lnTo>
                <a:lnTo>
                  <a:pt x="2319230" y="618087"/>
                </a:lnTo>
                <a:lnTo>
                  <a:pt x="2312568" y="614593"/>
                </a:lnTo>
                <a:lnTo>
                  <a:pt x="2306223" y="611100"/>
                </a:lnTo>
                <a:lnTo>
                  <a:pt x="2300195" y="606970"/>
                </a:lnTo>
                <a:lnTo>
                  <a:pt x="2294168" y="602841"/>
                </a:lnTo>
                <a:lnTo>
                  <a:pt x="2288140" y="598395"/>
                </a:lnTo>
                <a:lnTo>
                  <a:pt x="2282747" y="593313"/>
                </a:lnTo>
                <a:lnTo>
                  <a:pt x="2277037" y="588549"/>
                </a:lnTo>
                <a:lnTo>
                  <a:pt x="2271961" y="583467"/>
                </a:lnTo>
                <a:lnTo>
                  <a:pt x="2266568" y="578067"/>
                </a:lnTo>
                <a:lnTo>
                  <a:pt x="2261809" y="572668"/>
                </a:lnTo>
                <a:lnTo>
                  <a:pt x="2256733" y="566950"/>
                </a:lnTo>
                <a:lnTo>
                  <a:pt x="2252292" y="560916"/>
                </a:lnTo>
                <a:lnTo>
                  <a:pt x="2248168" y="554881"/>
                </a:lnTo>
                <a:lnTo>
                  <a:pt x="2244044" y="548528"/>
                </a:lnTo>
                <a:lnTo>
                  <a:pt x="2239920" y="542176"/>
                </a:lnTo>
                <a:lnTo>
                  <a:pt x="2236113" y="535506"/>
                </a:lnTo>
                <a:lnTo>
                  <a:pt x="2232623" y="528836"/>
                </a:lnTo>
                <a:lnTo>
                  <a:pt x="2229133" y="522166"/>
                </a:lnTo>
                <a:lnTo>
                  <a:pt x="2225961" y="515178"/>
                </a:lnTo>
                <a:lnTo>
                  <a:pt x="2223106" y="508509"/>
                </a:lnTo>
                <a:lnTo>
                  <a:pt x="2220251" y="500886"/>
                </a:lnTo>
                <a:lnTo>
                  <a:pt x="2217713" y="493898"/>
                </a:lnTo>
                <a:lnTo>
                  <a:pt x="2215492" y="485640"/>
                </a:lnTo>
                <a:lnTo>
                  <a:pt x="2212954" y="477699"/>
                </a:lnTo>
                <a:lnTo>
                  <a:pt x="2210734" y="469441"/>
                </a:lnTo>
                <a:lnTo>
                  <a:pt x="2209465" y="461183"/>
                </a:lnTo>
                <a:lnTo>
                  <a:pt x="2207878" y="453243"/>
                </a:lnTo>
                <a:lnTo>
                  <a:pt x="2206609" y="444985"/>
                </a:lnTo>
                <a:lnTo>
                  <a:pt x="2205658" y="436727"/>
                </a:lnTo>
                <a:lnTo>
                  <a:pt x="2205023" y="429104"/>
                </a:lnTo>
                <a:lnTo>
                  <a:pt x="2204706" y="421163"/>
                </a:lnTo>
                <a:lnTo>
                  <a:pt x="2204706" y="413223"/>
                </a:lnTo>
                <a:lnTo>
                  <a:pt x="2204706" y="405600"/>
                </a:lnTo>
                <a:lnTo>
                  <a:pt x="2205023" y="397659"/>
                </a:lnTo>
                <a:lnTo>
                  <a:pt x="2205658" y="390036"/>
                </a:lnTo>
                <a:lnTo>
                  <a:pt x="2206292" y="382414"/>
                </a:lnTo>
                <a:lnTo>
                  <a:pt x="2207244" y="375108"/>
                </a:lnTo>
                <a:lnTo>
                  <a:pt x="2208830" y="367803"/>
                </a:lnTo>
                <a:lnTo>
                  <a:pt x="2210099" y="360816"/>
                </a:lnTo>
                <a:lnTo>
                  <a:pt x="2212320" y="353828"/>
                </a:lnTo>
                <a:lnTo>
                  <a:pt x="2213906" y="346840"/>
                </a:lnTo>
                <a:lnTo>
                  <a:pt x="2216444" y="340170"/>
                </a:lnTo>
                <a:lnTo>
                  <a:pt x="2218982" y="333500"/>
                </a:lnTo>
                <a:lnTo>
                  <a:pt x="2221202" y="327465"/>
                </a:lnTo>
                <a:lnTo>
                  <a:pt x="2224375" y="321113"/>
                </a:lnTo>
                <a:lnTo>
                  <a:pt x="2227547" y="315078"/>
                </a:lnTo>
                <a:lnTo>
                  <a:pt x="2230720" y="309679"/>
                </a:lnTo>
                <a:lnTo>
                  <a:pt x="2234209" y="303962"/>
                </a:lnTo>
                <a:lnTo>
                  <a:pt x="2238016" y="298244"/>
                </a:lnTo>
                <a:lnTo>
                  <a:pt x="2241823" y="293163"/>
                </a:lnTo>
                <a:lnTo>
                  <a:pt x="2245947" y="288398"/>
                </a:lnTo>
                <a:lnTo>
                  <a:pt x="2250388" y="283634"/>
                </a:lnTo>
                <a:lnTo>
                  <a:pt x="2254830" y="279187"/>
                </a:lnTo>
                <a:lnTo>
                  <a:pt x="2259588" y="275058"/>
                </a:lnTo>
                <a:close/>
                <a:moveTo>
                  <a:pt x="2637421" y="114660"/>
                </a:moveTo>
                <a:lnTo>
                  <a:pt x="2599352" y="132765"/>
                </a:lnTo>
                <a:lnTo>
                  <a:pt x="2561601" y="150551"/>
                </a:lnTo>
                <a:lnTo>
                  <a:pt x="2523849" y="167703"/>
                </a:lnTo>
                <a:lnTo>
                  <a:pt x="2485463" y="184537"/>
                </a:lnTo>
                <a:lnTo>
                  <a:pt x="2447077" y="201053"/>
                </a:lnTo>
                <a:lnTo>
                  <a:pt x="2408374" y="216934"/>
                </a:lnTo>
                <a:lnTo>
                  <a:pt x="2369671" y="233133"/>
                </a:lnTo>
                <a:lnTo>
                  <a:pt x="2330650" y="248061"/>
                </a:lnTo>
                <a:lnTo>
                  <a:pt x="2336995" y="248378"/>
                </a:lnTo>
                <a:lnTo>
                  <a:pt x="2343340" y="248696"/>
                </a:lnTo>
                <a:lnTo>
                  <a:pt x="2349685" y="249331"/>
                </a:lnTo>
                <a:lnTo>
                  <a:pt x="2355712" y="250284"/>
                </a:lnTo>
                <a:lnTo>
                  <a:pt x="2362374" y="251554"/>
                </a:lnTo>
                <a:lnTo>
                  <a:pt x="2368719" y="253143"/>
                </a:lnTo>
                <a:lnTo>
                  <a:pt x="2375064" y="255048"/>
                </a:lnTo>
                <a:lnTo>
                  <a:pt x="2381409" y="257272"/>
                </a:lnTo>
                <a:lnTo>
                  <a:pt x="2387436" y="259495"/>
                </a:lnTo>
                <a:lnTo>
                  <a:pt x="2393781" y="262353"/>
                </a:lnTo>
                <a:lnTo>
                  <a:pt x="2400126" y="265212"/>
                </a:lnTo>
                <a:lnTo>
                  <a:pt x="2405836" y="268706"/>
                </a:lnTo>
                <a:lnTo>
                  <a:pt x="2412181" y="272200"/>
                </a:lnTo>
                <a:lnTo>
                  <a:pt x="2418208" y="276011"/>
                </a:lnTo>
                <a:lnTo>
                  <a:pt x="2424236" y="280140"/>
                </a:lnTo>
                <a:lnTo>
                  <a:pt x="2429946" y="284269"/>
                </a:lnTo>
                <a:lnTo>
                  <a:pt x="2435974" y="289034"/>
                </a:lnTo>
                <a:lnTo>
                  <a:pt x="2441684" y="293798"/>
                </a:lnTo>
                <a:lnTo>
                  <a:pt x="2447077" y="299197"/>
                </a:lnTo>
                <a:lnTo>
                  <a:pt x="2452788" y="304279"/>
                </a:lnTo>
                <a:lnTo>
                  <a:pt x="2457863" y="309996"/>
                </a:lnTo>
                <a:lnTo>
                  <a:pt x="2463257" y="315714"/>
                </a:lnTo>
                <a:lnTo>
                  <a:pt x="2468015" y="321748"/>
                </a:lnTo>
                <a:lnTo>
                  <a:pt x="2472774" y="328101"/>
                </a:lnTo>
                <a:lnTo>
                  <a:pt x="2477850" y="334453"/>
                </a:lnTo>
                <a:lnTo>
                  <a:pt x="2482291" y="340805"/>
                </a:lnTo>
                <a:lnTo>
                  <a:pt x="2486732" y="347793"/>
                </a:lnTo>
                <a:lnTo>
                  <a:pt x="2490856" y="354781"/>
                </a:lnTo>
                <a:lnTo>
                  <a:pt x="2495298" y="362086"/>
                </a:lnTo>
                <a:lnTo>
                  <a:pt x="2499105" y="370026"/>
                </a:lnTo>
                <a:lnTo>
                  <a:pt x="2502912" y="377332"/>
                </a:lnTo>
                <a:lnTo>
                  <a:pt x="2506401" y="385272"/>
                </a:lnTo>
                <a:lnTo>
                  <a:pt x="2509256" y="392260"/>
                </a:lnTo>
                <a:lnTo>
                  <a:pt x="2511794" y="399565"/>
                </a:lnTo>
                <a:lnTo>
                  <a:pt x="2514015" y="406553"/>
                </a:lnTo>
                <a:lnTo>
                  <a:pt x="2516553" y="413858"/>
                </a:lnTo>
                <a:lnTo>
                  <a:pt x="2518139" y="421163"/>
                </a:lnTo>
                <a:lnTo>
                  <a:pt x="2520042" y="428468"/>
                </a:lnTo>
                <a:lnTo>
                  <a:pt x="2521311" y="436091"/>
                </a:lnTo>
                <a:lnTo>
                  <a:pt x="2522580" y="443397"/>
                </a:lnTo>
                <a:lnTo>
                  <a:pt x="2523849" y="450702"/>
                </a:lnTo>
                <a:lnTo>
                  <a:pt x="2524484" y="458325"/>
                </a:lnTo>
                <a:lnTo>
                  <a:pt x="2524801" y="465948"/>
                </a:lnTo>
                <a:lnTo>
                  <a:pt x="2525118" y="473570"/>
                </a:lnTo>
                <a:lnTo>
                  <a:pt x="2525118" y="480876"/>
                </a:lnTo>
                <a:lnTo>
                  <a:pt x="2524801" y="488181"/>
                </a:lnTo>
                <a:lnTo>
                  <a:pt x="2524167" y="495486"/>
                </a:lnTo>
                <a:lnTo>
                  <a:pt x="2523215" y="502791"/>
                </a:lnTo>
                <a:lnTo>
                  <a:pt x="2521946" y="510097"/>
                </a:lnTo>
                <a:lnTo>
                  <a:pt x="2520677" y="517402"/>
                </a:lnTo>
                <a:lnTo>
                  <a:pt x="2518774" y="524389"/>
                </a:lnTo>
                <a:lnTo>
                  <a:pt x="2516870" y="531695"/>
                </a:lnTo>
                <a:lnTo>
                  <a:pt x="2514649" y="538682"/>
                </a:lnTo>
                <a:lnTo>
                  <a:pt x="2512112" y="545670"/>
                </a:lnTo>
                <a:lnTo>
                  <a:pt x="2509256" y="552340"/>
                </a:lnTo>
                <a:lnTo>
                  <a:pt x="2506084" y="559010"/>
                </a:lnTo>
                <a:lnTo>
                  <a:pt x="2502594" y="565680"/>
                </a:lnTo>
                <a:lnTo>
                  <a:pt x="2499105" y="572032"/>
                </a:lnTo>
                <a:lnTo>
                  <a:pt x="2494980" y="578385"/>
                </a:lnTo>
                <a:lnTo>
                  <a:pt x="2490222" y="584737"/>
                </a:lnTo>
                <a:lnTo>
                  <a:pt x="2485781" y="590772"/>
                </a:lnTo>
                <a:lnTo>
                  <a:pt x="2481022" y="596489"/>
                </a:lnTo>
                <a:lnTo>
                  <a:pt x="2475312" y="602206"/>
                </a:lnTo>
                <a:lnTo>
                  <a:pt x="2469601" y="607923"/>
                </a:lnTo>
                <a:lnTo>
                  <a:pt x="2512112" y="590454"/>
                </a:lnTo>
                <a:lnTo>
                  <a:pt x="2554622" y="572985"/>
                </a:lnTo>
                <a:lnTo>
                  <a:pt x="2596815" y="555199"/>
                </a:lnTo>
                <a:lnTo>
                  <a:pt x="2639008" y="537094"/>
                </a:lnTo>
                <a:lnTo>
                  <a:pt x="2680883" y="518355"/>
                </a:lnTo>
                <a:lnTo>
                  <a:pt x="2722759" y="499615"/>
                </a:lnTo>
                <a:lnTo>
                  <a:pt x="2764634" y="480558"/>
                </a:lnTo>
                <a:lnTo>
                  <a:pt x="2805876" y="460866"/>
                </a:lnTo>
                <a:lnTo>
                  <a:pt x="2803972" y="457372"/>
                </a:lnTo>
                <a:lnTo>
                  <a:pt x="2801434" y="451655"/>
                </a:lnTo>
                <a:lnTo>
                  <a:pt x="2799848" y="445620"/>
                </a:lnTo>
                <a:lnTo>
                  <a:pt x="2798579" y="439585"/>
                </a:lnTo>
                <a:lnTo>
                  <a:pt x="2798262" y="433233"/>
                </a:lnTo>
                <a:lnTo>
                  <a:pt x="2798579" y="427198"/>
                </a:lnTo>
                <a:lnTo>
                  <a:pt x="2799214" y="421163"/>
                </a:lnTo>
                <a:lnTo>
                  <a:pt x="2800800" y="414811"/>
                </a:lnTo>
                <a:lnTo>
                  <a:pt x="2802703" y="409411"/>
                </a:lnTo>
                <a:lnTo>
                  <a:pt x="2805241" y="403377"/>
                </a:lnTo>
                <a:lnTo>
                  <a:pt x="2808414" y="397659"/>
                </a:lnTo>
                <a:lnTo>
                  <a:pt x="2812220" y="392577"/>
                </a:lnTo>
                <a:lnTo>
                  <a:pt x="2816345" y="387813"/>
                </a:lnTo>
                <a:lnTo>
                  <a:pt x="2821103" y="382731"/>
                </a:lnTo>
                <a:lnTo>
                  <a:pt x="2826179" y="378602"/>
                </a:lnTo>
                <a:lnTo>
                  <a:pt x="2831889" y="374473"/>
                </a:lnTo>
                <a:lnTo>
                  <a:pt x="2837917" y="371297"/>
                </a:lnTo>
                <a:lnTo>
                  <a:pt x="2841724" y="369391"/>
                </a:lnTo>
                <a:lnTo>
                  <a:pt x="2725614" y="140388"/>
                </a:lnTo>
                <a:lnTo>
                  <a:pt x="2722124" y="141976"/>
                </a:lnTo>
                <a:lnTo>
                  <a:pt x="2716097" y="144834"/>
                </a:lnTo>
                <a:lnTo>
                  <a:pt x="2710069" y="147058"/>
                </a:lnTo>
                <a:lnTo>
                  <a:pt x="2704042" y="148328"/>
                </a:lnTo>
                <a:lnTo>
                  <a:pt x="2697697" y="148963"/>
                </a:lnTo>
                <a:lnTo>
                  <a:pt x="2691669" y="149281"/>
                </a:lnTo>
                <a:lnTo>
                  <a:pt x="2685324" y="148646"/>
                </a:lnTo>
                <a:lnTo>
                  <a:pt x="2679614" y="147693"/>
                </a:lnTo>
                <a:lnTo>
                  <a:pt x="2673587" y="146422"/>
                </a:lnTo>
                <a:lnTo>
                  <a:pt x="2667876" y="144199"/>
                </a:lnTo>
                <a:lnTo>
                  <a:pt x="2662483" y="141341"/>
                </a:lnTo>
                <a:lnTo>
                  <a:pt x="2657407" y="138164"/>
                </a:lnTo>
                <a:lnTo>
                  <a:pt x="2652649" y="134353"/>
                </a:lnTo>
                <a:lnTo>
                  <a:pt x="2648207" y="130224"/>
                </a:lnTo>
                <a:lnTo>
                  <a:pt x="2644083" y="125777"/>
                </a:lnTo>
                <a:lnTo>
                  <a:pt x="2640594" y="120378"/>
                </a:lnTo>
                <a:lnTo>
                  <a:pt x="2637421" y="114978"/>
                </a:lnTo>
                <a:lnTo>
                  <a:pt x="2637421" y="114660"/>
                </a:lnTo>
                <a:close/>
                <a:moveTo>
                  <a:pt x="2724345" y="0"/>
                </a:moveTo>
                <a:lnTo>
                  <a:pt x="2962275" y="451019"/>
                </a:lnTo>
                <a:lnTo>
                  <a:pt x="2931186" y="467218"/>
                </a:lnTo>
                <a:lnTo>
                  <a:pt x="2899779" y="482781"/>
                </a:lnTo>
                <a:lnTo>
                  <a:pt x="2868055" y="498345"/>
                </a:lnTo>
                <a:lnTo>
                  <a:pt x="2836331" y="513590"/>
                </a:lnTo>
                <a:lnTo>
                  <a:pt x="2804924" y="528518"/>
                </a:lnTo>
                <a:lnTo>
                  <a:pt x="2773200" y="543129"/>
                </a:lnTo>
                <a:lnTo>
                  <a:pt x="2741159" y="557739"/>
                </a:lnTo>
                <a:lnTo>
                  <a:pt x="2709435" y="572032"/>
                </a:lnTo>
                <a:lnTo>
                  <a:pt x="2677394" y="586008"/>
                </a:lnTo>
                <a:lnTo>
                  <a:pt x="2645352" y="599983"/>
                </a:lnTo>
                <a:lnTo>
                  <a:pt x="2613311" y="613640"/>
                </a:lnTo>
                <a:lnTo>
                  <a:pt x="2581270" y="626980"/>
                </a:lnTo>
                <a:lnTo>
                  <a:pt x="2548911" y="640003"/>
                </a:lnTo>
                <a:lnTo>
                  <a:pt x="2516870" y="652708"/>
                </a:lnTo>
                <a:lnTo>
                  <a:pt x="2483877" y="665412"/>
                </a:lnTo>
                <a:lnTo>
                  <a:pt x="2451519" y="677800"/>
                </a:lnTo>
                <a:lnTo>
                  <a:pt x="2419160" y="690187"/>
                </a:lnTo>
                <a:lnTo>
                  <a:pt x="2386484" y="701939"/>
                </a:lnTo>
                <a:lnTo>
                  <a:pt x="2353809" y="713373"/>
                </a:lnTo>
                <a:lnTo>
                  <a:pt x="2320499" y="725125"/>
                </a:lnTo>
                <a:lnTo>
                  <a:pt x="2287823" y="736242"/>
                </a:lnTo>
                <a:lnTo>
                  <a:pt x="2254830" y="747358"/>
                </a:lnTo>
                <a:lnTo>
                  <a:pt x="2221520" y="758157"/>
                </a:lnTo>
                <a:lnTo>
                  <a:pt x="2188209" y="768639"/>
                </a:lnTo>
                <a:lnTo>
                  <a:pt x="2155217" y="779120"/>
                </a:lnTo>
                <a:lnTo>
                  <a:pt x="2121589" y="789284"/>
                </a:lnTo>
                <a:lnTo>
                  <a:pt x="2087962" y="798813"/>
                </a:lnTo>
                <a:lnTo>
                  <a:pt x="2054334" y="808341"/>
                </a:lnTo>
                <a:lnTo>
                  <a:pt x="2020707" y="817870"/>
                </a:lnTo>
                <a:lnTo>
                  <a:pt x="1986445" y="827081"/>
                </a:lnTo>
                <a:lnTo>
                  <a:pt x="1952817" y="835974"/>
                </a:lnTo>
                <a:lnTo>
                  <a:pt x="1918556" y="844550"/>
                </a:lnTo>
                <a:lnTo>
                  <a:pt x="1800225" y="349064"/>
                </a:lnTo>
                <a:lnTo>
                  <a:pt x="1830363" y="341123"/>
                </a:lnTo>
                <a:lnTo>
                  <a:pt x="1860501" y="333183"/>
                </a:lnTo>
                <a:lnTo>
                  <a:pt x="1890321" y="324925"/>
                </a:lnTo>
                <a:lnTo>
                  <a:pt x="1920142" y="316349"/>
                </a:lnTo>
                <a:lnTo>
                  <a:pt x="1950280" y="308091"/>
                </a:lnTo>
                <a:lnTo>
                  <a:pt x="1979783" y="299515"/>
                </a:lnTo>
                <a:lnTo>
                  <a:pt x="2009603" y="290304"/>
                </a:lnTo>
                <a:lnTo>
                  <a:pt x="2039107" y="281411"/>
                </a:lnTo>
                <a:lnTo>
                  <a:pt x="2068293" y="271882"/>
                </a:lnTo>
                <a:lnTo>
                  <a:pt x="2098113" y="262353"/>
                </a:lnTo>
                <a:lnTo>
                  <a:pt x="2127299" y="252825"/>
                </a:lnTo>
                <a:lnTo>
                  <a:pt x="2156168" y="242661"/>
                </a:lnTo>
                <a:lnTo>
                  <a:pt x="2185354" y="232497"/>
                </a:lnTo>
                <a:lnTo>
                  <a:pt x="2214223" y="222333"/>
                </a:lnTo>
                <a:lnTo>
                  <a:pt x="2243409" y="211534"/>
                </a:lnTo>
                <a:lnTo>
                  <a:pt x="2272278" y="200735"/>
                </a:lnTo>
                <a:lnTo>
                  <a:pt x="2301147" y="189936"/>
                </a:lnTo>
                <a:lnTo>
                  <a:pt x="2329698" y="178820"/>
                </a:lnTo>
                <a:lnTo>
                  <a:pt x="2358250" y="167068"/>
                </a:lnTo>
                <a:lnTo>
                  <a:pt x="2386802" y="155633"/>
                </a:lnTo>
                <a:lnTo>
                  <a:pt x="2415353" y="143881"/>
                </a:lnTo>
                <a:lnTo>
                  <a:pt x="2443588" y="132130"/>
                </a:lnTo>
                <a:lnTo>
                  <a:pt x="2472139" y="119742"/>
                </a:lnTo>
                <a:lnTo>
                  <a:pt x="2500374" y="107355"/>
                </a:lnTo>
                <a:lnTo>
                  <a:pt x="2528608" y="94650"/>
                </a:lnTo>
                <a:lnTo>
                  <a:pt x="2556842" y="81628"/>
                </a:lnTo>
                <a:lnTo>
                  <a:pt x="2584759" y="68923"/>
                </a:lnTo>
                <a:lnTo>
                  <a:pt x="2612994" y="55583"/>
                </a:lnTo>
                <a:lnTo>
                  <a:pt x="2640911" y="41926"/>
                </a:lnTo>
                <a:lnTo>
                  <a:pt x="2668828" y="28268"/>
                </a:lnTo>
                <a:lnTo>
                  <a:pt x="2696428" y="14293"/>
                </a:lnTo>
                <a:lnTo>
                  <a:pt x="272434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cs typeface="+mn-ea"/>
              <a:sym typeface="+mn-lt"/>
            </a:endParaRPr>
          </a:p>
        </p:txBody>
      </p:sp>
      <p:sp>
        <p:nvSpPr>
          <p:cNvPr id="27" name="椭圆 6"/>
          <p:cNvSpPr>
            <a:spLocks noChangeAspect="1" noChangeArrowheads="1"/>
          </p:cNvSpPr>
          <p:nvPr/>
        </p:nvSpPr>
        <p:spPr bwMode="auto">
          <a:xfrm>
            <a:off x="2355652" y="1624599"/>
            <a:ext cx="450791" cy="449367"/>
          </a:xfrm>
          <a:prstGeom prst="ellipse">
            <a:avLst/>
          </a:prstGeom>
          <a:solidFill>
            <a:srgbClr val="354B5E"/>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914400" fontAlgn="base">
              <a:spcBef>
                <a:spcPct val="0"/>
              </a:spcBef>
              <a:spcAft>
                <a:spcPct val="0"/>
              </a:spcAft>
              <a:buFont typeface="Arial" panose="020B0604020202020204" pitchFamily="34" charset="0"/>
              <a:buNone/>
            </a:pPr>
            <a:endParaRPr lang="zh-CN" altLang="en-US" sz="1800">
              <a:solidFill>
                <a:srgbClr val="FFFFFF"/>
              </a:solidFill>
              <a:latin typeface="+mn-lt"/>
              <a:ea typeface="+mn-ea"/>
              <a:cs typeface="+mn-ea"/>
              <a:sym typeface="+mn-lt"/>
            </a:endParaRPr>
          </a:p>
        </p:txBody>
      </p:sp>
      <p:sp>
        <p:nvSpPr>
          <p:cNvPr id="28" name="椭圆 7"/>
          <p:cNvSpPr>
            <a:spLocks noChangeAspect="1" noChangeArrowheads="1"/>
          </p:cNvSpPr>
          <p:nvPr/>
        </p:nvSpPr>
        <p:spPr bwMode="auto">
          <a:xfrm>
            <a:off x="3696652" y="2476022"/>
            <a:ext cx="450791" cy="450954"/>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914400" fontAlgn="base">
              <a:spcBef>
                <a:spcPct val="0"/>
              </a:spcBef>
              <a:spcAft>
                <a:spcPct val="0"/>
              </a:spcAft>
              <a:buFont typeface="Arial" panose="020B0604020202020204" pitchFamily="34" charset="0"/>
              <a:buNone/>
            </a:pPr>
            <a:endParaRPr lang="zh-CN" altLang="en-US" sz="1800">
              <a:solidFill>
                <a:srgbClr val="FFFFFF"/>
              </a:solidFill>
              <a:latin typeface="+mn-lt"/>
              <a:ea typeface="+mn-ea"/>
              <a:cs typeface="+mn-ea"/>
              <a:sym typeface="+mn-lt"/>
            </a:endParaRPr>
          </a:p>
        </p:txBody>
      </p:sp>
      <p:sp>
        <p:nvSpPr>
          <p:cNvPr id="29" name="椭圆 12"/>
          <p:cNvSpPr>
            <a:spLocks noChangeAspect="1" noChangeArrowheads="1"/>
          </p:cNvSpPr>
          <p:nvPr/>
        </p:nvSpPr>
        <p:spPr bwMode="auto">
          <a:xfrm>
            <a:off x="5145425" y="1472536"/>
            <a:ext cx="770164" cy="770442"/>
          </a:xfrm>
          <a:prstGeom prst="ellipse">
            <a:avLst/>
          </a:prstGeom>
          <a:solidFill>
            <a:srgbClr val="354B5E"/>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1218565">
              <a:defRPr/>
            </a:pPr>
            <a:r>
              <a:rPr lang="en-US" altLang="zh-CN" sz="3600" kern="0" dirty="0" smtClean="0">
                <a:solidFill>
                  <a:srgbClr val="FFFFFF"/>
                </a:solidFill>
                <a:latin typeface="+mn-lt"/>
                <a:ea typeface="+mn-ea"/>
                <a:cs typeface="+mn-ea"/>
                <a:sym typeface="+mn-lt"/>
              </a:rPr>
              <a:t>1</a:t>
            </a:r>
            <a:endParaRPr lang="zh-CN" altLang="en-US" sz="3600" kern="0" dirty="0">
              <a:solidFill>
                <a:srgbClr val="FFFFFF"/>
              </a:solidFill>
              <a:latin typeface="+mn-lt"/>
              <a:ea typeface="+mn-ea"/>
              <a:cs typeface="+mn-ea"/>
              <a:sym typeface="+mn-lt"/>
            </a:endParaRPr>
          </a:p>
        </p:txBody>
      </p:sp>
      <p:sp>
        <p:nvSpPr>
          <p:cNvPr id="30" name="椭圆 13"/>
          <p:cNvSpPr>
            <a:spLocks noChangeAspect="1" noChangeArrowheads="1"/>
          </p:cNvSpPr>
          <p:nvPr/>
        </p:nvSpPr>
        <p:spPr bwMode="auto">
          <a:xfrm>
            <a:off x="6344520" y="2319775"/>
            <a:ext cx="753591" cy="752533"/>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1218565">
              <a:defRPr/>
            </a:pPr>
            <a:r>
              <a:rPr lang="en-US" altLang="zh-CN" sz="3600" kern="0" dirty="0" smtClean="0">
                <a:solidFill>
                  <a:srgbClr val="FFFFFF"/>
                </a:solidFill>
                <a:latin typeface="+mn-lt"/>
                <a:ea typeface="+mn-ea"/>
                <a:cs typeface="+mn-ea"/>
                <a:sym typeface="+mn-lt"/>
              </a:rPr>
              <a:t>2</a:t>
            </a:r>
            <a:endParaRPr lang="zh-CN" altLang="en-US" sz="3600" kern="0" dirty="0">
              <a:solidFill>
                <a:srgbClr val="FFFFFF"/>
              </a:solidFill>
              <a:latin typeface="+mn-lt"/>
              <a:ea typeface="+mn-ea"/>
              <a:cs typeface="+mn-ea"/>
              <a:sym typeface="+mn-lt"/>
            </a:endParaRPr>
          </a:p>
        </p:txBody>
      </p:sp>
      <p:cxnSp>
        <p:nvCxnSpPr>
          <p:cNvPr id="31" name="直接连接符 16"/>
          <p:cNvCxnSpPr>
            <a:cxnSpLocks noChangeShapeType="1"/>
            <a:stCxn id="27" idx="6"/>
            <a:endCxn id="29" idx="2"/>
          </p:cNvCxnSpPr>
          <p:nvPr/>
        </p:nvCxnSpPr>
        <p:spPr bwMode="auto">
          <a:xfrm>
            <a:off x="2806443" y="1849283"/>
            <a:ext cx="2338982" cy="8474"/>
          </a:xfrm>
          <a:prstGeom prst="line">
            <a:avLst/>
          </a:prstGeom>
          <a:noFill/>
          <a:ln w="9525" cmpd="sng">
            <a:solidFill>
              <a:srgbClr val="BFBFBF"/>
            </a:solidFill>
            <a:round/>
          </a:ln>
          <a:extLst>
            <a:ext uri="{909E8E84-426E-40DD-AFC4-6F175D3DCCD1}">
              <a14:hiddenFill xmlns:a14="http://schemas.microsoft.com/office/drawing/2010/main">
                <a:noFill/>
              </a14:hiddenFill>
            </a:ext>
          </a:extLst>
        </p:spPr>
      </p:cxnSp>
      <p:cxnSp>
        <p:nvCxnSpPr>
          <p:cNvPr id="32" name="直接连接符 18"/>
          <p:cNvCxnSpPr>
            <a:cxnSpLocks noChangeShapeType="1"/>
            <a:stCxn id="28" idx="6"/>
            <a:endCxn id="30" idx="2"/>
          </p:cNvCxnSpPr>
          <p:nvPr/>
        </p:nvCxnSpPr>
        <p:spPr bwMode="auto">
          <a:xfrm flipV="1">
            <a:off x="4147443" y="2696042"/>
            <a:ext cx="2197077" cy="5457"/>
          </a:xfrm>
          <a:prstGeom prst="line">
            <a:avLst/>
          </a:prstGeom>
          <a:noFill/>
          <a:ln w="9525" cmpd="sng">
            <a:solidFill>
              <a:srgbClr val="BFBFBF"/>
            </a:solidFill>
            <a:round/>
          </a:ln>
          <a:extLst>
            <a:ext uri="{909E8E84-426E-40DD-AFC4-6F175D3DCCD1}">
              <a14:hiddenFill xmlns:a14="http://schemas.microsoft.com/office/drawing/2010/main">
                <a:noFill/>
              </a14:hiddenFill>
            </a:ext>
          </a:extLst>
        </p:spPr>
      </p:cxnSp>
      <p:sp>
        <p:nvSpPr>
          <p:cNvPr id="33" name="文本框 22"/>
          <p:cNvSpPr txBox="1">
            <a:spLocks noChangeArrowheads="1"/>
          </p:cNvSpPr>
          <p:nvPr/>
        </p:nvSpPr>
        <p:spPr bwMode="auto">
          <a:xfrm>
            <a:off x="7296642" y="2203376"/>
            <a:ext cx="3888432" cy="972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defTabSz="914400" fontAlgn="base">
              <a:lnSpc>
                <a:spcPct val="125000"/>
              </a:lnSpc>
              <a:spcBef>
                <a:spcPct val="0"/>
              </a:spcBef>
              <a:spcAft>
                <a:spcPts val="800"/>
              </a:spcAft>
              <a:buFont typeface="Arial" panose="020B0604020202020204" pitchFamily="34" charset="0"/>
              <a:buNone/>
            </a:pPr>
            <a:r>
              <a:rPr lang="zh-CN" altLang="en-US" sz="2400" b="1" dirty="0">
                <a:solidFill>
                  <a:srgbClr val="D74B4B"/>
                </a:solidFill>
                <a:latin typeface="+mn-lt"/>
                <a:ea typeface="+mn-ea"/>
                <a:cs typeface="+mn-ea"/>
                <a:sym typeface="+mn-lt"/>
              </a:rPr>
              <a:t>造价鉴定中存在的不当行为及其后果</a:t>
            </a:r>
          </a:p>
        </p:txBody>
      </p:sp>
      <p:sp>
        <p:nvSpPr>
          <p:cNvPr id="36" name="文本框 23"/>
          <p:cNvSpPr txBox="1">
            <a:spLocks noChangeArrowheads="1"/>
          </p:cNvSpPr>
          <p:nvPr/>
        </p:nvSpPr>
        <p:spPr bwMode="auto">
          <a:xfrm>
            <a:off x="6138408" y="1582077"/>
            <a:ext cx="4609324" cy="51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defTabSz="914400" fontAlgn="base">
              <a:lnSpc>
                <a:spcPct val="125000"/>
              </a:lnSpc>
              <a:spcBef>
                <a:spcPct val="0"/>
              </a:spcBef>
              <a:spcAft>
                <a:spcPts val="800"/>
              </a:spcAft>
            </a:pPr>
            <a:r>
              <a:rPr lang="zh-CN" altLang="en-US" sz="2400" b="1" dirty="0">
                <a:solidFill>
                  <a:srgbClr val="354B5E"/>
                </a:solidFill>
                <a:latin typeface="+mn-lt"/>
                <a:ea typeface="+mn-ea"/>
                <a:cs typeface="+mn-ea"/>
                <a:sym typeface="+mn-lt"/>
              </a:rPr>
              <a:t>建设工程造价鉴定概述</a:t>
            </a:r>
            <a:endParaRPr lang="en-US" altLang="zh-CN" sz="2400" b="1" dirty="0">
              <a:solidFill>
                <a:srgbClr val="354B5E"/>
              </a:solidFill>
              <a:latin typeface="+mn-lt"/>
              <a:ea typeface="+mn-ea"/>
              <a:cs typeface="+mn-ea"/>
              <a:sym typeface="+mn-lt"/>
            </a:endParaRPr>
          </a:p>
        </p:txBody>
      </p:sp>
      <p:sp>
        <p:nvSpPr>
          <p:cNvPr id="44" name="椭圆 6"/>
          <p:cNvSpPr>
            <a:spLocks noChangeAspect="1" noChangeArrowheads="1"/>
          </p:cNvSpPr>
          <p:nvPr/>
        </p:nvSpPr>
        <p:spPr bwMode="auto">
          <a:xfrm>
            <a:off x="4119609" y="3569488"/>
            <a:ext cx="416472" cy="449367"/>
          </a:xfrm>
          <a:prstGeom prst="ellipse">
            <a:avLst/>
          </a:prstGeom>
          <a:solidFill>
            <a:srgbClr val="354B5E"/>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914400" fontAlgn="base">
              <a:spcBef>
                <a:spcPct val="0"/>
              </a:spcBef>
              <a:spcAft>
                <a:spcPct val="0"/>
              </a:spcAft>
              <a:buFont typeface="Arial" panose="020B0604020202020204" pitchFamily="34" charset="0"/>
              <a:buNone/>
            </a:pPr>
            <a:endParaRPr lang="zh-CN" altLang="en-US" sz="1800">
              <a:solidFill>
                <a:srgbClr val="FFFFFF"/>
              </a:solidFill>
              <a:latin typeface="+mn-lt"/>
              <a:ea typeface="+mn-ea"/>
              <a:cs typeface="+mn-ea"/>
              <a:sym typeface="+mn-lt"/>
            </a:endParaRPr>
          </a:p>
        </p:txBody>
      </p:sp>
      <p:sp>
        <p:nvSpPr>
          <p:cNvPr id="45" name="椭圆 12"/>
          <p:cNvSpPr>
            <a:spLocks noChangeAspect="1" noChangeArrowheads="1"/>
          </p:cNvSpPr>
          <p:nvPr/>
        </p:nvSpPr>
        <p:spPr bwMode="auto">
          <a:xfrm>
            <a:off x="6864825" y="3408950"/>
            <a:ext cx="711531" cy="770442"/>
          </a:xfrm>
          <a:prstGeom prst="ellipse">
            <a:avLst/>
          </a:prstGeom>
          <a:solidFill>
            <a:srgbClr val="354B5E"/>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1218565">
              <a:defRPr/>
            </a:pPr>
            <a:r>
              <a:rPr lang="en-US" altLang="zh-CN" sz="3600" kern="0" dirty="0" smtClean="0">
                <a:solidFill>
                  <a:srgbClr val="FFFFFF"/>
                </a:solidFill>
                <a:latin typeface="+mn-lt"/>
                <a:ea typeface="+mn-ea"/>
                <a:cs typeface="+mn-ea"/>
                <a:sym typeface="+mn-lt"/>
              </a:rPr>
              <a:t>3</a:t>
            </a:r>
            <a:endParaRPr lang="zh-CN" altLang="en-US" sz="3600" kern="0" dirty="0">
              <a:solidFill>
                <a:srgbClr val="FFFFFF"/>
              </a:solidFill>
              <a:latin typeface="+mn-lt"/>
              <a:ea typeface="+mn-ea"/>
              <a:cs typeface="+mn-ea"/>
              <a:sym typeface="+mn-lt"/>
            </a:endParaRPr>
          </a:p>
        </p:txBody>
      </p:sp>
      <p:cxnSp>
        <p:nvCxnSpPr>
          <p:cNvPr id="46" name="直接连接符 16"/>
          <p:cNvCxnSpPr>
            <a:cxnSpLocks noChangeShapeType="1"/>
            <a:stCxn id="44" idx="6"/>
            <a:endCxn id="45" idx="2"/>
          </p:cNvCxnSpPr>
          <p:nvPr/>
        </p:nvCxnSpPr>
        <p:spPr bwMode="auto">
          <a:xfrm flipV="1">
            <a:off x="4536081" y="3794171"/>
            <a:ext cx="2328744" cy="1"/>
          </a:xfrm>
          <a:prstGeom prst="line">
            <a:avLst/>
          </a:prstGeom>
          <a:noFill/>
          <a:ln w="9525" cmpd="sng">
            <a:solidFill>
              <a:srgbClr val="BFBFBF"/>
            </a:solidFill>
            <a:round/>
          </a:ln>
          <a:extLst>
            <a:ext uri="{909E8E84-426E-40DD-AFC4-6F175D3DCCD1}">
              <a14:hiddenFill xmlns:a14="http://schemas.microsoft.com/office/drawing/2010/main">
                <a:noFill/>
              </a14:hiddenFill>
            </a:ext>
          </a:extLst>
        </p:spPr>
      </p:cxnSp>
      <p:sp>
        <p:nvSpPr>
          <p:cNvPr id="47" name="文本框 23"/>
          <p:cNvSpPr txBox="1">
            <a:spLocks noChangeArrowheads="1"/>
          </p:cNvSpPr>
          <p:nvPr/>
        </p:nvSpPr>
        <p:spPr bwMode="auto">
          <a:xfrm>
            <a:off x="7895406" y="3533118"/>
            <a:ext cx="3875952" cy="51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defTabSz="914400" fontAlgn="base">
              <a:lnSpc>
                <a:spcPct val="125000"/>
              </a:lnSpc>
              <a:spcBef>
                <a:spcPct val="0"/>
              </a:spcBef>
              <a:spcAft>
                <a:spcPts val="800"/>
              </a:spcAft>
            </a:pPr>
            <a:r>
              <a:rPr lang="zh-CN" altLang="en-US" sz="2400" b="1" dirty="0">
                <a:solidFill>
                  <a:srgbClr val="354B5E"/>
                </a:solidFill>
                <a:latin typeface="+mn-lt"/>
                <a:ea typeface="+mn-ea"/>
                <a:cs typeface="+mn-ea"/>
                <a:sym typeface="+mn-lt"/>
              </a:rPr>
              <a:t>造价鉴定实践操作相关问答</a:t>
            </a:r>
          </a:p>
        </p:txBody>
      </p:sp>
      <p:sp>
        <p:nvSpPr>
          <p:cNvPr id="48" name="椭圆 7"/>
          <p:cNvSpPr>
            <a:spLocks noChangeAspect="1" noChangeArrowheads="1"/>
          </p:cNvSpPr>
          <p:nvPr/>
        </p:nvSpPr>
        <p:spPr bwMode="auto">
          <a:xfrm>
            <a:off x="3977057" y="4596087"/>
            <a:ext cx="450791" cy="450954"/>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914400" fontAlgn="base">
              <a:spcBef>
                <a:spcPct val="0"/>
              </a:spcBef>
              <a:spcAft>
                <a:spcPct val="0"/>
              </a:spcAft>
              <a:buFont typeface="Arial" panose="020B0604020202020204" pitchFamily="34" charset="0"/>
              <a:buNone/>
            </a:pPr>
            <a:endParaRPr lang="zh-CN" altLang="en-US" sz="1800">
              <a:solidFill>
                <a:srgbClr val="FFFFFF"/>
              </a:solidFill>
              <a:latin typeface="+mn-lt"/>
              <a:ea typeface="+mn-ea"/>
              <a:cs typeface="+mn-ea"/>
              <a:sym typeface="+mn-lt"/>
            </a:endParaRPr>
          </a:p>
        </p:txBody>
      </p:sp>
      <p:sp>
        <p:nvSpPr>
          <p:cNvPr id="49" name="椭圆 13"/>
          <p:cNvSpPr>
            <a:spLocks noChangeAspect="1" noChangeArrowheads="1"/>
          </p:cNvSpPr>
          <p:nvPr/>
        </p:nvSpPr>
        <p:spPr bwMode="auto">
          <a:xfrm>
            <a:off x="6624925" y="4439840"/>
            <a:ext cx="753591" cy="752533"/>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1218565">
              <a:defRPr/>
            </a:pPr>
            <a:r>
              <a:rPr lang="en-US" altLang="zh-CN" sz="3600" kern="0" dirty="0" smtClean="0">
                <a:solidFill>
                  <a:srgbClr val="FFFFFF"/>
                </a:solidFill>
                <a:latin typeface="+mn-lt"/>
                <a:ea typeface="+mn-ea"/>
                <a:cs typeface="+mn-ea"/>
                <a:sym typeface="+mn-lt"/>
              </a:rPr>
              <a:t>4</a:t>
            </a:r>
            <a:endParaRPr lang="zh-CN" altLang="en-US" sz="3600" kern="0" dirty="0">
              <a:solidFill>
                <a:srgbClr val="FFFFFF"/>
              </a:solidFill>
              <a:latin typeface="+mn-lt"/>
              <a:ea typeface="+mn-ea"/>
              <a:cs typeface="+mn-ea"/>
              <a:sym typeface="+mn-lt"/>
            </a:endParaRPr>
          </a:p>
        </p:txBody>
      </p:sp>
      <p:cxnSp>
        <p:nvCxnSpPr>
          <p:cNvPr id="50" name="直接连接符 18"/>
          <p:cNvCxnSpPr>
            <a:cxnSpLocks noChangeShapeType="1"/>
            <a:stCxn id="48" idx="6"/>
            <a:endCxn id="49" idx="2"/>
          </p:cNvCxnSpPr>
          <p:nvPr/>
        </p:nvCxnSpPr>
        <p:spPr bwMode="auto">
          <a:xfrm flipV="1">
            <a:off x="4427848" y="4816107"/>
            <a:ext cx="2197077" cy="5457"/>
          </a:xfrm>
          <a:prstGeom prst="line">
            <a:avLst/>
          </a:prstGeom>
          <a:noFill/>
          <a:ln w="9525" cmpd="sng">
            <a:solidFill>
              <a:srgbClr val="BFBFBF"/>
            </a:solidFill>
            <a:round/>
          </a:ln>
          <a:extLst>
            <a:ext uri="{909E8E84-426E-40DD-AFC4-6F175D3DCCD1}">
              <a14:hiddenFill xmlns:a14="http://schemas.microsoft.com/office/drawing/2010/main">
                <a:noFill/>
              </a14:hiddenFill>
            </a:ext>
          </a:extLst>
        </p:spPr>
      </p:cxnSp>
      <p:sp>
        <p:nvSpPr>
          <p:cNvPr id="51" name="文本框 22"/>
          <p:cNvSpPr txBox="1">
            <a:spLocks noChangeArrowheads="1"/>
          </p:cNvSpPr>
          <p:nvPr/>
        </p:nvSpPr>
        <p:spPr bwMode="auto">
          <a:xfrm>
            <a:off x="7576356" y="4548682"/>
            <a:ext cx="3888432" cy="51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defTabSz="914400" fontAlgn="base">
              <a:lnSpc>
                <a:spcPct val="125000"/>
              </a:lnSpc>
              <a:spcBef>
                <a:spcPct val="0"/>
              </a:spcBef>
              <a:spcAft>
                <a:spcPts val="800"/>
              </a:spcAft>
              <a:buFont typeface="Arial" panose="020B0604020202020204" pitchFamily="34" charset="0"/>
              <a:buNone/>
            </a:pPr>
            <a:r>
              <a:rPr lang="zh-CN" altLang="en-US" sz="2400" b="1" dirty="0">
                <a:solidFill>
                  <a:srgbClr val="D74B4B"/>
                </a:solidFill>
                <a:latin typeface="+mn-lt"/>
                <a:ea typeface="+mn-ea"/>
                <a:cs typeface="+mn-ea"/>
                <a:sym typeface="+mn-lt"/>
              </a:rPr>
              <a:t>造价鉴定中的实体难点解析</a:t>
            </a:r>
          </a:p>
        </p:txBody>
      </p:sp>
      <p:sp>
        <p:nvSpPr>
          <p:cNvPr id="52" name="椭圆 6"/>
          <p:cNvSpPr>
            <a:spLocks noChangeAspect="1" noChangeArrowheads="1"/>
          </p:cNvSpPr>
          <p:nvPr/>
        </p:nvSpPr>
        <p:spPr bwMode="auto">
          <a:xfrm>
            <a:off x="2835587" y="5686667"/>
            <a:ext cx="416472" cy="449367"/>
          </a:xfrm>
          <a:prstGeom prst="ellipse">
            <a:avLst/>
          </a:prstGeom>
          <a:solidFill>
            <a:srgbClr val="354B5E"/>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914400" fontAlgn="base">
              <a:spcBef>
                <a:spcPct val="0"/>
              </a:spcBef>
              <a:spcAft>
                <a:spcPct val="0"/>
              </a:spcAft>
              <a:buFont typeface="Arial" panose="020B0604020202020204" pitchFamily="34" charset="0"/>
              <a:buNone/>
            </a:pPr>
            <a:endParaRPr lang="zh-CN" altLang="en-US" sz="1800">
              <a:solidFill>
                <a:srgbClr val="FFFFFF"/>
              </a:solidFill>
              <a:latin typeface="+mn-lt"/>
              <a:ea typeface="+mn-ea"/>
              <a:cs typeface="+mn-ea"/>
              <a:sym typeface="+mn-lt"/>
            </a:endParaRPr>
          </a:p>
        </p:txBody>
      </p:sp>
      <p:sp>
        <p:nvSpPr>
          <p:cNvPr id="54" name="椭圆 12"/>
          <p:cNvSpPr>
            <a:spLocks noChangeAspect="1" noChangeArrowheads="1"/>
          </p:cNvSpPr>
          <p:nvPr/>
        </p:nvSpPr>
        <p:spPr bwMode="auto">
          <a:xfrm>
            <a:off x="5580803" y="5526129"/>
            <a:ext cx="711531" cy="770442"/>
          </a:xfrm>
          <a:prstGeom prst="ellipse">
            <a:avLst/>
          </a:prstGeom>
          <a:solidFill>
            <a:srgbClr val="354B5E"/>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defTabSz="1218565">
              <a:defRPr/>
            </a:pPr>
            <a:r>
              <a:rPr lang="en-US" altLang="zh-CN" sz="3600" kern="0" dirty="0" smtClean="0">
                <a:solidFill>
                  <a:srgbClr val="FFFFFF"/>
                </a:solidFill>
                <a:latin typeface="+mn-lt"/>
                <a:ea typeface="+mn-ea"/>
                <a:cs typeface="+mn-ea"/>
                <a:sym typeface="+mn-lt"/>
              </a:rPr>
              <a:t>5</a:t>
            </a:r>
            <a:endParaRPr lang="zh-CN" altLang="en-US" sz="3600" kern="0" dirty="0">
              <a:solidFill>
                <a:srgbClr val="FFFFFF"/>
              </a:solidFill>
              <a:latin typeface="+mn-lt"/>
              <a:ea typeface="+mn-ea"/>
              <a:cs typeface="+mn-ea"/>
              <a:sym typeface="+mn-lt"/>
            </a:endParaRPr>
          </a:p>
        </p:txBody>
      </p:sp>
      <p:cxnSp>
        <p:nvCxnSpPr>
          <p:cNvPr id="55" name="直接连接符 16"/>
          <p:cNvCxnSpPr>
            <a:cxnSpLocks noChangeShapeType="1"/>
            <a:stCxn id="52" idx="6"/>
            <a:endCxn id="54" idx="2"/>
          </p:cNvCxnSpPr>
          <p:nvPr/>
        </p:nvCxnSpPr>
        <p:spPr bwMode="auto">
          <a:xfrm flipV="1">
            <a:off x="3252059" y="5911350"/>
            <a:ext cx="2328744" cy="1"/>
          </a:xfrm>
          <a:prstGeom prst="line">
            <a:avLst/>
          </a:prstGeom>
          <a:noFill/>
          <a:ln w="9525" cmpd="sng">
            <a:solidFill>
              <a:srgbClr val="BFBFBF"/>
            </a:solidFill>
            <a:round/>
          </a:ln>
          <a:extLst>
            <a:ext uri="{909E8E84-426E-40DD-AFC4-6F175D3DCCD1}">
              <a14:hiddenFill xmlns:a14="http://schemas.microsoft.com/office/drawing/2010/main">
                <a:noFill/>
              </a14:hiddenFill>
            </a:ext>
          </a:extLst>
        </p:spPr>
      </p:cxnSp>
      <p:sp>
        <p:nvSpPr>
          <p:cNvPr id="56" name="文本框 23"/>
          <p:cNvSpPr txBox="1">
            <a:spLocks noChangeArrowheads="1"/>
          </p:cNvSpPr>
          <p:nvPr/>
        </p:nvSpPr>
        <p:spPr bwMode="auto">
          <a:xfrm>
            <a:off x="6570277" y="5404518"/>
            <a:ext cx="417745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defTabSz="914400" fontAlgn="base">
              <a:lnSpc>
                <a:spcPct val="125000"/>
              </a:lnSpc>
              <a:spcBef>
                <a:spcPct val="0"/>
              </a:spcBef>
              <a:spcAft>
                <a:spcPts val="800"/>
              </a:spcAft>
            </a:pPr>
            <a:r>
              <a:rPr lang="zh-CN" altLang="en-US" sz="2400" b="1" dirty="0">
                <a:solidFill>
                  <a:srgbClr val="354B5E"/>
                </a:solidFill>
                <a:latin typeface="+mn-lt"/>
                <a:ea typeface="+mn-ea"/>
                <a:cs typeface="+mn-ea"/>
                <a:sym typeface="+mn-lt"/>
              </a:rPr>
              <a:t>对司法鉴定相关问题的深度思考</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文本框 9"/>
          <p:cNvSpPr txBox="1">
            <a:spLocks noChangeArrowheads="1"/>
          </p:cNvSpPr>
          <p:nvPr/>
        </p:nvSpPr>
        <p:spPr bwMode="auto">
          <a:xfrm>
            <a:off x="7628055" y="2367554"/>
            <a:ext cx="4227439"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defTabSz="914400" fontAlgn="base">
              <a:spcBef>
                <a:spcPct val="0"/>
              </a:spcBef>
              <a:spcAft>
                <a:spcPct val="0"/>
              </a:spcAft>
              <a:buFont typeface="Arial" panose="020B0604020202020204" pitchFamily="34" charset="0"/>
              <a:buNone/>
            </a:pPr>
            <a:r>
              <a:rPr lang="en-US" altLang="zh-CN" sz="6600" dirty="0">
                <a:solidFill>
                  <a:srgbClr val="FFFFFF"/>
                </a:solidFill>
                <a:latin typeface="Arial" panose="020B0604020202020204"/>
                <a:ea typeface="微软雅黑" panose="020B0503020204020204" pitchFamily="34" charset="-122"/>
                <a:cs typeface="+mn-ea"/>
                <a:sym typeface="+mn-lt"/>
              </a:rPr>
              <a:t>CHAPTER</a:t>
            </a:r>
          </a:p>
          <a:p>
            <a:pPr algn="r" defTabSz="914400" fontAlgn="base">
              <a:spcBef>
                <a:spcPct val="0"/>
              </a:spcBef>
              <a:spcAft>
                <a:spcPct val="0"/>
              </a:spcAft>
              <a:buFont typeface="Arial" panose="020B0604020202020204" pitchFamily="34" charset="0"/>
              <a:buNone/>
            </a:pPr>
            <a:r>
              <a:rPr lang="en-US" altLang="zh-CN" sz="6600" dirty="0">
                <a:solidFill>
                  <a:srgbClr val="FFFFFF"/>
                </a:solidFill>
                <a:latin typeface="Arial" panose="020B0604020202020204"/>
                <a:ea typeface="微软雅黑" panose="020B0503020204020204" pitchFamily="34" charset="-122"/>
                <a:cs typeface="+mn-ea"/>
                <a:sym typeface="+mn-lt"/>
              </a:rPr>
              <a:t>ONE</a:t>
            </a:r>
            <a:endParaRPr lang="zh-CN" altLang="en-US" sz="6600" dirty="0">
              <a:solidFill>
                <a:srgbClr val="FFFFFF"/>
              </a:solidFill>
              <a:latin typeface="Arial" panose="020B0604020202020204"/>
              <a:ea typeface="微软雅黑" panose="020B0503020204020204" pitchFamily="34" charset="-122"/>
              <a:cs typeface="+mn-ea"/>
              <a:sym typeface="+mn-lt"/>
            </a:endParaRPr>
          </a:p>
        </p:txBody>
      </p:sp>
      <p:sp>
        <p:nvSpPr>
          <p:cNvPr id="15363" name="文本框 11"/>
          <p:cNvSpPr txBox="1">
            <a:spLocks noChangeArrowheads="1"/>
          </p:cNvSpPr>
          <p:nvPr/>
        </p:nvSpPr>
        <p:spPr bwMode="auto">
          <a:xfrm>
            <a:off x="839721" y="4130044"/>
            <a:ext cx="697297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defTabSz="914400" fontAlgn="base">
              <a:lnSpc>
                <a:spcPct val="125000"/>
              </a:lnSpc>
              <a:spcBef>
                <a:spcPct val="0"/>
              </a:spcBef>
              <a:spcAft>
                <a:spcPts val="800"/>
              </a:spcAft>
              <a:buFont typeface="Arial" panose="020B0604020202020204" pitchFamily="34" charset="0"/>
              <a:buNone/>
            </a:pPr>
            <a:r>
              <a:rPr lang="zh-CN" altLang="en-US" sz="4000" dirty="0">
                <a:solidFill>
                  <a:srgbClr val="FFFFFF"/>
                </a:solidFill>
                <a:latin typeface="Arial" panose="020B0604020202020204"/>
                <a:ea typeface="微软雅黑" panose="020B0503020204020204" pitchFamily="34" charset="-122"/>
                <a:cs typeface="+mn-ea"/>
                <a:sym typeface="+mn-lt"/>
              </a:rPr>
              <a:t>建设</a:t>
            </a:r>
            <a:r>
              <a:rPr lang="zh-CN" altLang="en-US" sz="4000" dirty="0" smtClean="0">
                <a:solidFill>
                  <a:srgbClr val="FFFFFF"/>
                </a:solidFill>
                <a:latin typeface="Arial" panose="020B0604020202020204"/>
                <a:ea typeface="微软雅黑" panose="020B0503020204020204" pitchFamily="34" charset="-122"/>
                <a:cs typeface="+mn-ea"/>
                <a:sym typeface="+mn-lt"/>
              </a:rPr>
              <a:t>工程造价鉴定概述</a:t>
            </a:r>
            <a:endParaRPr lang="zh-CN" altLang="en-US" sz="1400" dirty="0">
              <a:solidFill>
                <a:srgbClr val="FFFFFF"/>
              </a:solidFill>
              <a:latin typeface="Arial" panose="020B0604020202020204"/>
              <a:ea typeface="微软雅黑" panose="020B0503020204020204" pitchFamily="34" charset="-122"/>
              <a:cs typeface="+mn-ea"/>
              <a:sym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H_Entry_1"/>
          <p:cNvSpPr txBox="1"/>
          <p:nvPr>
            <p:custDataLst>
              <p:tags r:id="rId2"/>
            </p:custDataLst>
          </p:nvPr>
        </p:nvSpPr>
        <p:spPr>
          <a:xfrm>
            <a:off x="7009638" y="1806708"/>
            <a:ext cx="4185391" cy="1505860"/>
          </a:xfrm>
          <a:prstGeom prst="rect">
            <a:avLst/>
          </a:prstGeom>
          <a:noFill/>
        </p:spPr>
        <p:txBody>
          <a:bodyPr wrap="square" lIns="179996" tIns="45719" rIns="91438" bIns="45719" anchor="ctr" anchorCtr="0">
            <a:normAutofit/>
          </a:bodyPr>
          <a:lstStyle/>
          <a:p>
            <a:pPr defTabSz="1218565">
              <a:defRPr/>
            </a:pPr>
            <a:r>
              <a:rPr lang="zh-CN" altLang="en-US" sz="2400" kern="0" spc="100" dirty="0">
                <a:solidFill>
                  <a:srgbClr val="44546A"/>
                </a:solidFill>
                <a:cs typeface="+mn-ea"/>
                <a:sym typeface="+mn-lt"/>
              </a:rPr>
              <a:t>建设工程诉讼司法鉴定的概念、特征、产生原因</a:t>
            </a:r>
          </a:p>
        </p:txBody>
      </p:sp>
      <p:sp>
        <p:nvSpPr>
          <p:cNvPr id="27" name="MH_Entry_2"/>
          <p:cNvSpPr txBox="1"/>
          <p:nvPr>
            <p:custDataLst>
              <p:tags r:id="rId3"/>
            </p:custDataLst>
          </p:nvPr>
        </p:nvSpPr>
        <p:spPr>
          <a:xfrm>
            <a:off x="6954023" y="3281616"/>
            <a:ext cx="4656516" cy="540125"/>
          </a:xfrm>
          <a:prstGeom prst="rect">
            <a:avLst/>
          </a:prstGeom>
          <a:noFill/>
        </p:spPr>
        <p:txBody>
          <a:bodyPr wrap="square" lIns="179996" tIns="45719" rIns="91438" bIns="45719" anchor="ctr" anchorCtr="0">
            <a:normAutofit/>
          </a:bodyPr>
          <a:lstStyle/>
          <a:p>
            <a:pPr defTabSz="1218565">
              <a:defRPr/>
            </a:pPr>
            <a:r>
              <a:rPr lang="zh-CN" altLang="en-US" sz="2400" kern="0" spc="100" dirty="0">
                <a:solidFill>
                  <a:srgbClr val="44546A"/>
                </a:solidFill>
                <a:cs typeface="+mn-ea"/>
                <a:sym typeface="+mn-lt"/>
              </a:rPr>
              <a:t>建设工程诉讼司法鉴定的种类</a:t>
            </a:r>
          </a:p>
        </p:txBody>
      </p:sp>
      <p:cxnSp>
        <p:nvCxnSpPr>
          <p:cNvPr id="3074" name="MH_Others_1"/>
          <p:cNvCxnSpPr>
            <a:cxnSpLocks noChangeShapeType="1"/>
          </p:cNvCxnSpPr>
          <p:nvPr>
            <p:custDataLst>
              <p:tags r:id="rId4"/>
            </p:custDataLst>
          </p:nvPr>
        </p:nvCxnSpPr>
        <p:spPr bwMode="auto">
          <a:xfrm>
            <a:off x="6591160" y="765498"/>
            <a:ext cx="0" cy="5551982"/>
          </a:xfrm>
          <a:prstGeom prst="line">
            <a:avLst/>
          </a:prstGeom>
          <a:noFill/>
          <a:ln w="25400" algn="ctr">
            <a:solidFill>
              <a:schemeClr val="accent1">
                <a:lumMod val="40000"/>
                <a:lumOff val="60000"/>
              </a:schemeClr>
            </a:solidFill>
            <a:miter lim="800000"/>
          </a:ln>
          <a:extLst>
            <a:ext uri="{909E8E84-426E-40DD-AFC4-6F175D3DCCD1}">
              <a14:hiddenFill xmlns:a14="http://schemas.microsoft.com/office/drawing/2010/main">
                <a:noFill/>
              </a14:hiddenFill>
            </a:ext>
          </a:extLst>
        </p:spPr>
      </p:cxnSp>
      <p:sp>
        <p:nvSpPr>
          <p:cNvPr id="22" name="MH_Number_1"/>
          <p:cNvSpPr/>
          <p:nvPr>
            <p:custDataLst>
              <p:tags r:id="rId5"/>
            </p:custDataLst>
          </p:nvPr>
        </p:nvSpPr>
        <p:spPr>
          <a:xfrm>
            <a:off x="6394250" y="2251843"/>
            <a:ext cx="397196" cy="460373"/>
          </a:xfrm>
          <a:custGeom>
            <a:avLst/>
            <a:gdLst>
              <a:gd name="connsiteX0" fmla="*/ 282768 w 561608"/>
              <a:gd name="connsiteY0" fmla="*/ 0 h 649318"/>
              <a:gd name="connsiteX1" fmla="*/ 561608 w 561608"/>
              <a:gd name="connsiteY1" fmla="*/ 159711 h 649318"/>
              <a:gd name="connsiteX2" fmla="*/ 561608 w 561608"/>
              <a:gd name="connsiteY2" fmla="*/ 485680 h 649318"/>
              <a:gd name="connsiteX3" fmla="*/ 282768 w 561608"/>
              <a:gd name="connsiteY3" fmla="*/ 649318 h 649318"/>
              <a:gd name="connsiteX4" fmla="*/ 0 w 561608"/>
              <a:gd name="connsiteY4" fmla="*/ 485680 h 649318"/>
              <a:gd name="connsiteX5" fmla="*/ 0 w 561608"/>
              <a:gd name="connsiteY5" fmla="*/ 159711 h 64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08" h="649318">
                <a:moveTo>
                  <a:pt x="282768" y="0"/>
                </a:moveTo>
                <a:lnTo>
                  <a:pt x="561608" y="159711"/>
                </a:lnTo>
                <a:lnTo>
                  <a:pt x="561608" y="485680"/>
                </a:lnTo>
                <a:lnTo>
                  <a:pt x="282768" y="649318"/>
                </a:lnTo>
                <a:lnTo>
                  <a:pt x="0" y="485680"/>
                </a:lnTo>
                <a:lnTo>
                  <a:pt x="0" y="159711"/>
                </a:lnTo>
                <a:close/>
              </a:path>
            </a:pathLst>
          </a:custGeom>
          <a:solidFill>
            <a:schemeClr val="accent1"/>
          </a:solidFill>
          <a:ln w="12700" cap="flat" cmpd="sng" algn="ctr">
            <a:noFill/>
            <a:prstDash val="solid"/>
            <a:miter lim="800000"/>
          </a:ln>
          <a:effectLst/>
        </p:spPr>
        <p:txBody>
          <a:bodyPr lIns="91438" tIns="45719" rIns="91438" bIns="45719" anchor="ctr">
            <a:noAutofit/>
          </a:bodyPr>
          <a:lstStyle/>
          <a:p>
            <a:pPr algn="ctr" defTabSz="1218565">
              <a:defRPr/>
            </a:pPr>
            <a:r>
              <a:rPr lang="en-US" altLang="zh-CN" sz="2400" kern="0" dirty="0">
                <a:solidFill>
                  <a:srgbClr val="FFFFFF"/>
                </a:solidFill>
                <a:cs typeface="+mn-ea"/>
                <a:sym typeface="+mn-lt"/>
              </a:rPr>
              <a:t>1</a:t>
            </a:r>
            <a:endParaRPr lang="zh-CN" altLang="en-US" sz="2400" kern="0" dirty="0">
              <a:solidFill>
                <a:srgbClr val="FFFFFF"/>
              </a:solidFill>
              <a:cs typeface="+mn-ea"/>
              <a:sym typeface="+mn-lt"/>
            </a:endParaRPr>
          </a:p>
        </p:txBody>
      </p:sp>
      <p:sp>
        <p:nvSpPr>
          <p:cNvPr id="28" name="MH_Number_2"/>
          <p:cNvSpPr/>
          <p:nvPr>
            <p:custDataLst>
              <p:tags r:id="rId6"/>
            </p:custDataLst>
          </p:nvPr>
        </p:nvSpPr>
        <p:spPr>
          <a:xfrm>
            <a:off x="6394250" y="3321493"/>
            <a:ext cx="397196" cy="460373"/>
          </a:xfrm>
          <a:custGeom>
            <a:avLst/>
            <a:gdLst>
              <a:gd name="connsiteX0" fmla="*/ 282768 w 561608"/>
              <a:gd name="connsiteY0" fmla="*/ 0 h 649318"/>
              <a:gd name="connsiteX1" fmla="*/ 561608 w 561608"/>
              <a:gd name="connsiteY1" fmla="*/ 159711 h 649318"/>
              <a:gd name="connsiteX2" fmla="*/ 561608 w 561608"/>
              <a:gd name="connsiteY2" fmla="*/ 485680 h 649318"/>
              <a:gd name="connsiteX3" fmla="*/ 282768 w 561608"/>
              <a:gd name="connsiteY3" fmla="*/ 649318 h 649318"/>
              <a:gd name="connsiteX4" fmla="*/ 0 w 561608"/>
              <a:gd name="connsiteY4" fmla="*/ 485680 h 649318"/>
              <a:gd name="connsiteX5" fmla="*/ 0 w 561608"/>
              <a:gd name="connsiteY5" fmla="*/ 159711 h 64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08" h="649318">
                <a:moveTo>
                  <a:pt x="282768" y="0"/>
                </a:moveTo>
                <a:lnTo>
                  <a:pt x="561608" y="159711"/>
                </a:lnTo>
                <a:lnTo>
                  <a:pt x="561608" y="485680"/>
                </a:lnTo>
                <a:lnTo>
                  <a:pt x="282768" y="649318"/>
                </a:lnTo>
                <a:lnTo>
                  <a:pt x="0" y="485680"/>
                </a:lnTo>
                <a:lnTo>
                  <a:pt x="0" y="159711"/>
                </a:lnTo>
                <a:close/>
              </a:path>
            </a:pathLst>
          </a:custGeom>
          <a:solidFill>
            <a:schemeClr val="accent1"/>
          </a:solidFill>
          <a:ln w="12700" cap="flat" cmpd="sng" algn="ctr">
            <a:noFill/>
            <a:prstDash val="solid"/>
            <a:miter lim="800000"/>
          </a:ln>
          <a:effectLst/>
        </p:spPr>
        <p:txBody>
          <a:bodyPr lIns="91438" tIns="45719" rIns="91438" bIns="45719" anchor="ctr">
            <a:noAutofit/>
          </a:bodyPr>
          <a:lstStyle/>
          <a:p>
            <a:pPr algn="ctr" defTabSz="1218565">
              <a:defRPr/>
            </a:pPr>
            <a:r>
              <a:rPr lang="en-US" altLang="zh-CN" sz="2400" kern="0" dirty="0">
                <a:solidFill>
                  <a:srgbClr val="FFFFFF"/>
                </a:solidFill>
                <a:cs typeface="+mn-ea"/>
                <a:sym typeface="+mn-lt"/>
              </a:rPr>
              <a:t>2</a:t>
            </a:r>
            <a:endParaRPr lang="zh-CN" altLang="en-US" sz="2400" kern="0" dirty="0">
              <a:solidFill>
                <a:srgbClr val="FFFFFF"/>
              </a:solidFill>
              <a:cs typeface="+mn-ea"/>
              <a:sym typeface="+mn-lt"/>
            </a:endParaRPr>
          </a:p>
        </p:txBody>
      </p:sp>
      <p:sp>
        <p:nvSpPr>
          <p:cNvPr id="9"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建设工程诉讼司法鉴定概述</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2495228" y="2250009"/>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2495228" y="4180856"/>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custDataLst>
              <p:tags r:id="rId4"/>
            </p:custDataLst>
          </p:nvPr>
        </p:nvSpPr>
        <p:spPr>
          <a:xfrm>
            <a:off x="2062758" y="2485015"/>
            <a:ext cx="2419034" cy="1462425"/>
          </a:xfrm>
          <a:prstGeom prst="rect">
            <a:avLst/>
          </a:prstGeom>
          <a:noFill/>
        </p:spPr>
        <p:txBody>
          <a:bodyPr lIns="0" tIns="0" rIns="0" bIns="0" anchor="ctr"/>
          <a:lstStyle/>
          <a:p>
            <a:pPr algn="ctr">
              <a:defRPr/>
            </a:pPr>
            <a:r>
              <a:rPr lang="en-US" altLang="zh-CN" sz="12000" spc="-667" dirty="0">
                <a:solidFill>
                  <a:srgbClr val="475F77"/>
                </a:solidFill>
                <a:cs typeface="+mn-ea"/>
                <a:sym typeface="+mn-lt"/>
              </a:rPr>
              <a:t>01</a:t>
            </a:r>
            <a:endParaRPr lang="zh-CN" altLang="en-US" sz="12000" spc="-667" dirty="0">
              <a:solidFill>
                <a:srgbClr val="475F77"/>
              </a:solidFill>
              <a:cs typeface="+mn-ea"/>
              <a:sym typeface="+mn-lt"/>
            </a:endParaRPr>
          </a:p>
        </p:txBody>
      </p:sp>
      <p:sp>
        <p:nvSpPr>
          <p:cNvPr id="2053" name="文本框 8"/>
          <p:cNvSpPr txBox="1">
            <a:spLocks noChangeArrowheads="1"/>
          </p:cNvSpPr>
          <p:nvPr>
            <p:custDataLst>
              <p:tags r:id="rId5"/>
            </p:custDataLst>
          </p:nvPr>
        </p:nvSpPr>
        <p:spPr bwMode="auto">
          <a:xfrm>
            <a:off x="4294585" y="2251493"/>
            <a:ext cx="5544571" cy="193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9705">
              <a:lnSpc>
                <a:spcPct val="110000"/>
              </a:lnSpc>
              <a:defRPr/>
            </a:pPr>
            <a:r>
              <a:rPr lang="zh-CN" altLang="en-US" sz="3800" b="1" dirty="0">
                <a:solidFill>
                  <a:srgbClr val="4D5F6A"/>
                </a:solidFill>
                <a:latin typeface="Arial" panose="020B0604020202020204"/>
                <a:ea typeface="微软雅黑" panose="020B0503020204020204" pitchFamily="34" charset="-122"/>
                <a:cs typeface="+mn-ea"/>
                <a:sym typeface="+mn-lt"/>
              </a:rPr>
              <a:t>建设工程诉讼司法鉴定的概念、特征、产生原因</a:t>
            </a:r>
            <a:endParaRPr lang="en-US" altLang="zh-CN" sz="3800" b="1" dirty="0">
              <a:solidFill>
                <a:srgbClr val="4D5F6A"/>
              </a:solidFill>
              <a:latin typeface="Arial" panose="020B0604020202020204"/>
              <a:ea typeface="微软雅黑" panose="020B0503020204020204" pitchFamily="34" charset="-122"/>
              <a:cs typeface="+mn-ea"/>
              <a:sym typeface="+mn-lt"/>
            </a:endParaRPr>
          </a:p>
        </p:txBody>
      </p:sp>
      <p:sp>
        <p:nvSpPr>
          <p:cNvPr id="10"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建设工程诉讼司法鉴定概述</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smtClean="0">
                <a:solidFill>
                  <a:srgbClr val="000000"/>
                </a:solidFill>
                <a:cs typeface="+mn-ea"/>
                <a:sym typeface="+mn-lt"/>
              </a:rPr>
              <a:t>司法鉴定的概念</a:t>
            </a:r>
            <a:endParaRPr lang="zh-CN" altLang="en-US" sz="3200" kern="0" dirty="0">
              <a:solidFill>
                <a:srgbClr val="000000"/>
              </a:solidFill>
              <a:cs typeface="+mn-ea"/>
              <a:sym typeface="+mn-lt"/>
            </a:endParaRPr>
          </a:p>
        </p:txBody>
      </p:sp>
      <p:sp>
        <p:nvSpPr>
          <p:cNvPr id="322" name="TextBox 18"/>
          <p:cNvSpPr txBox="1"/>
          <p:nvPr/>
        </p:nvSpPr>
        <p:spPr>
          <a:xfrm>
            <a:off x="848110" y="2485914"/>
            <a:ext cx="3528392" cy="2516073"/>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司法鉴定，是</a:t>
            </a:r>
            <a:r>
              <a:rPr lang="zh-CN" altLang="en-US" dirty="0">
                <a:solidFill>
                  <a:srgbClr val="000000"/>
                </a:solidFill>
                <a:cs typeface="+mn-ea"/>
                <a:sym typeface="+mn-lt"/>
              </a:rPr>
              <a:t>指某一专业类学科的人员，通过一定标准化的步骤或程序，对特定标的进行本质上的辨别与判断</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pic>
        <p:nvPicPr>
          <p:cNvPr id="1026" name="Picture 2" descr="https://timgsa.baidu.com/timg?image&amp;quality=80&amp;size=b9999_10000&amp;sec=1519742424305&amp;di=317b8acd7eb0bc5887054a791f2c218b&amp;imgtype=0&amp;src=http%3A%2F%2Fimg.findlawimg.com%2Finfo%2F2015%2F1124%2F2015112403304663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5126" y="1053530"/>
            <a:ext cx="6606436" cy="4954827"/>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97627" y="2451351"/>
            <a:ext cx="4784102" cy="4407920"/>
            <a:chOff x="3831384" y="2451668"/>
            <a:chExt cx="4784102" cy="4407920"/>
          </a:xfrm>
        </p:grpSpPr>
        <p:sp>
          <p:nvSpPr>
            <p:cNvPr id="31748" name="Freeform 5"/>
            <p:cNvSpPr/>
            <p:nvPr/>
          </p:nvSpPr>
          <p:spPr bwMode="auto">
            <a:xfrm>
              <a:off x="5626613" y="2458026"/>
              <a:ext cx="2988873" cy="2516771"/>
            </a:xfrm>
            <a:custGeom>
              <a:avLst/>
              <a:gdLst>
                <a:gd name="T0" fmla="*/ 1494631 w 1766"/>
                <a:gd name="T1" fmla="*/ 0 h 1486"/>
                <a:gd name="T2" fmla="*/ 2989262 w 1766"/>
                <a:gd name="T3" fmla="*/ 1056596 h 1486"/>
                <a:gd name="T4" fmla="*/ 1494631 w 1766"/>
                <a:gd name="T5" fmla="*/ 2114885 h 1486"/>
                <a:gd name="T6" fmla="*/ 1078233 w 1766"/>
                <a:gd name="T7" fmla="*/ 2072553 h 1486"/>
                <a:gd name="T8" fmla="*/ 1208569 w 1766"/>
                <a:gd name="T9" fmla="*/ 2516188 h 1486"/>
                <a:gd name="T10" fmla="*/ 842952 w 1766"/>
                <a:gd name="T11" fmla="*/ 2008209 h 1486"/>
                <a:gd name="T12" fmla="*/ 0 w 1766"/>
                <a:gd name="T13" fmla="*/ 1056596 h 1486"/>
                <a:gd name="T14" fmla="*/ 1494631 w 1766"/>
                <a:gd name="T15" fmla="*/ 0 h 148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66" h="1486">
                  <a:moveTo>
                    <a:pt x="883" y="0"/>
                  </a:moveTo>
                  <a:cubicBezTo>
                    <a:pt x="1371" y="0"/>
                    <a:pt x="1766" y="279"/>
                    <a:pt x="1766" y="624"/>
                  </a:cubicBezTo>
                  <a:cubicBezTo>
                    <a:pt x="1766" y="969"/>
                    <a:pt x="1371" y="1249"/>
                    <a:pt x="883" y="1249"/>
                  </a:cubicBezTo>
                  <a:cubicBezTo>
                    <a:pt x="798" y="1249"/>
                    <a:pt x="715" y="1240"/>
                    <a:pt x="637" y="1224"/>
                  </a:cubicBezTo>
                  <a:cubicBezTo>
                    <a:pt x="649" y="1314"/>
                    <a:pt x="674" y="1405"/>
                    <a:pt x="714" y="1486"/>
                  </a:cubicBezTo>
                  <a:cubicBezTo>
                    <a:pt x="617" y="1381"/>
                    <a:pt x="547" y="1287"/>
                    <a:pt x="498" y="1186"/>
                  </a:cubicBezTo>
                  <a:cubicBezTo>
                    <a:pt x="203" y="1085"/>
                    <a:pt x="0" y="871"/>
                    <a:pt x="0" y="624"/>
                  </a:cubicBezTo>
                  <a:cubicBezTo>
                    <a:pt x="0" y="279"/>
                    <a:pt x="395" y="0"/>
                    <a:pt x="883" y="0"/>
                  </a:cubicBezTo>
                  <a:close/>
                </a:path>
              </a:pathLst>
            </a:custGeom>
            <a:solidFill>
              <a:schemeClr val="accent2">
                <a:alpha val="70195"/>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49" name="Freeform 6"/>
            <p:cNvSpPr/>
            <p:nvPr/>
          </p:nvSpPr>
          <p:spPr bwMode="auto">
            <a:xfrm>
              <a:off x="3831384" y="2458026"/>
              <a:ext cx="2990461" cy="2516771"/>
            </a:xfrm>
            <a:custGeom>
              <a:avLst/>
              <a:gdLst>
                <a:gd name="T0" fmla="*/ 1495425 w 1766"/>
                <a:gd name="T1" fmla="*/ 0 h 1486"/>
                <a:gd name="T2" fmla="*/ 0 w 1766"/>
                <a:gd name="T3" fmla="*/ 1056596 h 1486"/>
                <a:gd name="T4" fmla="*/ 1495425 w 1766"/>
                <a:gd name="T5" fmla="*/ 2114885 h 1486"/>
                <a:gd name="T6" fmla="*/ 1912044 w 1766"/>
                <a:gd name="T7" fmla="*/ 2072553 h 1486"/>
                <a:gd name="T8" fmla="*/ 1779945 w 1766"/>
                <a:gd name="T9" fmla="*/ 2516188 h 1486"/>
                <a:gd name="T10" fmla="*/ 2147451 w 1766"/>
                <a:gd name="T11" fmla="*/ 2008209 h 1486"/>
                <a:gd name="T12" fmla="*/ 2990850 w 1766"/>
                <a:gd name="T13" fmla="*/ 1056596 h 1486"/>
                <a:gd name="T14" fmla="*/ 1495425 w 1766"/>
                <a:gd name="T15" fmla="*/ 0 h 148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66" h="1486">
                  <a:moveTo>
                    <a:pt x="883" y="0"/>
                  </a:moveTo>
                  <a:cubicBezTo>
                    <a:pt x="395" y="0"/>
                    <a:pt x="0" y="279"/>
                    <a:pt x="0" y="624"/>
                  </a:cubicBezTo>
                  <a:cubicBezTo>
                    <a:pt x="0" y="969"/>
                    <a:pt x="395" y="1249"/>
                    <a:pt x="883" y="1249"/>
                  </a:cubicBezTo>
                  <a:cubicBezTo>
                    <a:pt x="968" y="1249"/>
                    <a:pt x="1051" y="1240"/>
                    <a:pt x="1129" y="1224"/>
                  </a:cubicBezTo>
                  <a:cubicBezTo>
                    <a:pt x="1117" y="1314"/>
                    <a:pt x="1092" y="1405"/>
                    <a:pt x="1051" y="1486"/>
                  </a:cubicBezTo>
                  <a:cubicBezTo>
                    <a:pt x="1149" y="1381"/>
                    <a:pt x="1219" y="1287"/>
                    <a:pt x="1268" y="1186"/>
                  </a:cubicBezTo>
                  <a:cubicBezTo>
                    <a:pt x="1562" y="1085"/>
                    <a:pt x="1766" y="871"/>
                    <a:pt x="1766" y="624"/>
                  </a:cubicBezTo>
                  <a:cubicBezTo>
                    <a:pt x="1766" y="279"/>
                    <a:pt x="1370" y="0"/>
                    <a:pt x="883" y="0"/>
                  </a:cubicBezTo>
                  <a:close/>
                </a:path>
              </a:pathLst>
            </a:custGeom>
            <a:solidFill>
              <a:srgbClr val="354B5E">
                <a:alpha val="70195"/>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50" name="Freeform 7"/>
            <p:cNvSpPr/>
            <p:nvPr/>
          </p:nvSpPr>
          <p:spPr bwMode="auto">
            <a:xfrm>
              <a:off x="6442483" y="4835057"/>
              <a:ext cx="1793641" cy="2024531"/>
            </a:xfrm>
            <a:custGeom>
              <a:avLst/>
              <a:gdLst>
                <a:gd name="T0" fmla="*/ 348621 w 1060"/>
                <a:gd name="T1" fmla="*/ 362165 h 1196"/>
                <a:gd name="T2" fmla="*/ 221696 w 1060"/>
                <a:gd name="T3" fmla="*/ 732792 h 1196"/>
                <a:gd name="T4" fmla="*/ 194619 w 1060"/>
                <a:gd name="T5" fmla="*/ 849564 h 1196"/>
                <a:gd name="T6" fmla="*/ 77847 w 1060"/>
                <a:gd name="T7" fmla="*/ 973107 h 1196"/>
                <a:gd name="T8" fmla="*/ 42308 w 1060"/>
                <a:gd name="T9" fmla="*/ 1100034 h 1196"/>
                <a:gd name="T10" fmla="*/ 130310 w 1060"/>
                <a:gd name="T11" fmla="*/ 1172805 h 1196"/>
                <a:gd name="T12" fmla="*/ 101540 w 1060"/>
                <a:gd name="T13" fmla="*/ 1260808 h 1196"/>
                <a:gd name="T14" fmla="*/ 147233 w 1060"/>
                <a:gd name="T15" fmla="*/ 1309886 h 1196"/>
                <a:gd name="T16" fmla="*/ 128617 w 1060"/>
                <a:gd name="T17" fmla="*/ 1379273 h 1196"/>
                <a:gd name="T18" fmla="*/ 160772 w 1060"/>
                <a:gd name="T19" fmla="*/ 1438506 h 1196"/>
                <a:gd name="T20" fmla="*/ 150618 w 1060"/>
                <a:gd name="T21" fmla="*/ 1633127 h 1196"/>
                <a:gd name="T22" fmla="*/ 434930 w 1060"/>
                <a:gd name="T23" fmla="*/ 1682205 h 1196"/>
                <a:gd name="T24" fmla="*/ 514470 w 1060"/>
                <a:gd name="T25" fmla="*/ 1727899 h 1196"/>
                <a:gd name="T26" fmla="*/ 578779 w 1060"/>
                <a:gd name="T27" fmla="*/ 1886981 h 1196"/>
                <a:gd name="T28" fmla="*/ 595702 w 1060"/>
                <a:gd name="T29" fmla="*/ 2024062 h 1196"/>
                <a:gd name="T30" fmla="*/ 1509563 w 1060"/>
                <a:gd name="T31" fmla="*/ 2024062 h 1196"/>
                <a:gd name="T32" fmla="*/ 1338637 w 1060"/>
                <a:gd name="T33" fmla="*/ 1577279 h 1196"/>
                <a:gd name="T34" fmla="*/ 1518024 w 1060"/>
                <a:gd name="T35" fmla="*/ 1204960 h 1196"/>
                <a:gd name="T36" fmla="*/ 1631411 w 1060"/>
                <a:gd name="T37" fmla="*/ 429859 h 1196"/>
                <a:gd name="T38" fmla="*/ 775089 w 1060"/>
                <a:gd name="T39" fmla="*/ 45694 h 1196"/>
                <a:gd name="T40" fmla="*/ 348621 w 1060"/>
                <a:gd name="T41" fmla="*/ 362165 h 11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60" h="1196">
                  <a:moveTo>
                    <a:pt x="206" y="214"/>
                  </a:moveTo>
                  <a:cubicBezTo>
                    <a:pt x="186" y="246"/>
                    <a:pt x="127" y="400"/>
                    <a:pt x="131" y="433"/>
                  </a:cubicBezTo>
                  <a:cubicBezTo>
                    <a:pt x="133" y="456"/>
                    <a:pt x="141" y="482"/>
                    <a:pt x="115" y="502"/>
                  </a:cubicBezTo>
                  <a:cubicBezTo>
                    <a:pt x="89" y="521"/>
                    <a:pt x="67" y="551"/>
                    <a:pt x="46" y="575"/>
                  </a:cubicBezTo>
                  <a:cubicBezTo>
                    <a:pt x="26" y="599"/>
                    <a:pt x="0" y="623"/>
                    <a:pt x="25" y="650"/>
                  </a:cubicBezTo>
                  <a:cubicBezTo>
                    <a:pt x="50" y="677"/>
                    <a:pt x="81" y="669"/>
                    <a:pt x="77" y="693"/>
                  </a:cubicBezTo>
                  <a:cubicBezTo>
                    <a:pt x="73" y="717"/>
                    <a:pt x="50" y="718"/>
                    <a:pt x="60" y="745"/>
                  </a:cubicBezTo>
                  <a:cubicBezTo>
                    <a:pt x="70" y="773"/>
                    <a:pt x="87" y="774"/>
                    <a:pt x="87" y="774"/>
                  </a:cubicBezTo>
                  <a:cubicBezTo>
                    <a:pt x="87" y="774"/>
                    <a:pt x="65" y="802"/>
                    <a:pt x="76" y="815"/>
                  </a:cubicBezTo>
                  <a:cubicBezTo>
                    <a:pt x="88" y="829"/>
                    <a:pt x="102" y="833"/>
                    <a:pt x="95" y="850"/>
                  </a:cubicBezTo>
                  <a:cubicBezTo>
                    <a:pt x="89" y="868"/>
                    <a:pt x="53" y="921"/>
                    <a:pt x="89" y="965"/>
                  </a:cubicBezTo>
                  <a:cubicBezTo>
                    <a:pt x="124" y="1010"/>
                    <a:pt x="231" y="1001"/>
                    <a:pt x="257" y="994"/>
                  </a:cubicBezTo>
                  <a:cubicBezTo>
                    <a:pt x="283" y="988"/>
                    <a:pt x="298" y="976"/>
                    <a:pt x="304" y="1021"/>
                  </a:cubicBezTo>
                  <a:cubicBezTo>
                    <a:pt x="309" y="1066"/>
                    <a:pt x="339" y="1093"/>
                    <a:pt x="342" y="1115"/>
                  </a:cubicBezTo>
                  <a:cubicBezTo>
                    <a:pt x="344" y="1138"/>
                    <a:pt x="340" y="1160"/>
                    <a:pt x="352" y="1196"/>
                  </a:cubicBezTo>
                  <a:cubicBezTo>
                    <a:pt x="892" y="1196"/>
                    <a:pt x="892" y="1196"/>
                    <a:pt x="892" y="1196"/>
                  </a:cubicBezTo>
                  <a:cubicBezTo>
                    <a:pt x="848" y="1114"/>
                    <a:pt x="783" y="1019"/>
                    <a:pt x="791" y="932"/>
                  </a:cubicBezTo>
                  <a:cubicBezTo>
                    <a:pt x="799" y="833"/>
                    <a:pt x="833" y="784"/>
                    <a:pt x="897" y="712"/>
                  </a:cubicBezTo>
                  <a:cubicBezTo>
                    <a:pt x="961" y="640"/>
                    <a:pt x="1060" y="453"/>
                    <a:pt x="964" y="254"/>
                  </a:cubicBezTo>
                  <a:cubicBezTo>
                    <a:pt x="869" y="56"/>
                    <a:pt x="607" y="0"/>
                    <a:pt x="458" y="27"/>
                  </a:cubicBezTo>
                  <a:cubicBezTo>
                    <a:pt x="309" y="54"/>
                    <a:pt x="233" y="137"/>
                    <a:pt x="206" y="21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51" name="Freeform 8"/>
            <p:cNvSpPr/>
            <p:nvPr/>
          </p:nvSpPr>
          <p:spPr bwMode="auto">
            <a:xfrm>
              <a:off x="4274240" y="4795360"/>
              <a:ext cx="1633324" cy="2064228"/>
            </a:xfrm>
            <a:custGeom>
              <a:avLst/>
              <a:gdLst>
                <a:gd name="T0" fmla="*/ 1233625 w 964"/>
                <a:gd name="T1" fmla="*/ 238711 h 1219"/>
                <a:gd name="T2" fmla="*/ 1472556 w 964"/>
                <a:gd name="T3" fmla="*/ 587466 h 1219"/>
                <a:gd name="T4" fmla="*/ 1475945 w 964"/>
                <a:gd name="T5" fmla="*/ 836335 h 1219"/>
                <a:gd name="T6" fmla="*/ 1540337 w 964"/>
                <a:gd name="T7" fmla="*/ 1080125 h 1219"/>
                <a:gd name="T8" fmla="*/ 1575923 w 964"/>
                <a:gd name="T9" fmla="*/ 1229108 h 1219"/>
                <a:gd name="T10" fmla="*/ 1486112 w 964"/>
                <a:gd name="T11" fmla="*/ 1308678 h 1219"/>
                <a:gd name="T12" fmla="*/ 1497974 w 964"/>
                <a:gd name="T13" fmla="*/ 1376398 h 1219"/>
                <a:gd name="T14" fmla="*/ 1477639 w 964"/>
                <a:gd name="T15" fmla="*/ 1406871 h 1219"/>
                <a:gd name="T16" fmla="*/ 1492890 w 964"/>
                <a:gd name="T17" fmla="*/ 1474591 h 1219"/>
                <a:gd name="T18" fmla="*/ 1433581 w 964"/>
                <a:gd name="T19" fmla="*/ 1523687 h 1219"/>
                <a:gd name="T20" fmla="*/ 1391218 w 964"/>
                <a:gd name="T21" fmla="*/ 1670977 h 1219"/>
                <a:gd name="T22" fmla="*/ 1111619 w 964"/>
                <a:gd name="T23" fmla="*/ 1657433 h 1219"/>
                <a:gd name="T24" fmla="*/ 931997 w 964"/>
                <a:gd name="T25" fmla="*/ 1789486 h 1219"/>
                <a:gd name="T26" fmla="*/ 850659 w 964"/>
                <a:gd name="T27" fmla="*/ 2063750 h 1219"/>
                <a:gd name="T28" fmla="*/ 115229 w 964"/>
                <a:gd name="T29" fmla="*/ 2063750 h 1219"/>
                <a:gd name="T30" fmla="*/ 291461 w 964"/>
                <a:gd name="T31" fmla="*/ 1444117 h 1219"/>
                <a:gd name="T32" fmla="*/ 50836 w 964"/>
                <a:gd name="T33" fmla="*/ 980239 h 1219"/>
                <a:gd name="T34" fmla="*/ 354159 w 964"/>
                <a:gd name="T35" fmla="*/ 162527 h 1219"/>
                <a:gd name="T36" fmla="*/ 1233625 w 964"/>
                <a:gd name="T37" fmla="*/ 238711 h 12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64" h="1219">
                  <a:moveTo>
                    <a:pt x="728" y="141"/>
                  </a:moveTo>
                  <a:cubicBezTo>
                    <a:pt x="796" y="195"/>
                    <a:pt x="858" y="292"/>
                    <a:pt x="869" y="347"/>
                  </a:cubicBezTo>
                  <a:cubicBezTo>
                    <a:pt x="881" y="402"/>
                    <a:pt x="879" y="441"/>
                    <a:pt x="871" y="494"/>
                  </a:cubicBezTo>
                  <a:cubicBezTo>
                    <a:pt x="864" y="547"/>
                    <a:pt x="875" y="596"/>
                    <a:pt x="909" y="638"/>
                  </a:cubicBezTo>
                  <a:cubicBezTo>
                    <a:pt x="942" y="679"/>
                    <a:pt x="964" y="702"/>
                    <a:pt x="930" y="726"/>
                  </a:cubicBezTo>
                  <a:cubicBezTo>
                    <a:pt x="897" y="750"/>
                    <a:pt x="868" y="753"/>
                    <a:pt x="877" y="773"/>
                  </a:cubicBezTo>
                  <a:cubicBezTo>
                    <a:pt x="887" y="793"/>
                    <a:pt x="891" y="801"/>
                    <a:pt x="884" y="813"/>
                  </a:cubicBezTo>
                  <a:cubicBezTo>
                    <a:pt x="877" y="826"/>
                    <a:pt x="872" y="831"/>
                    <a:pt x="872" y="831"/>
                  </a:cubicBezTo>
                  <a:cubicBezTo>
                    <a:pt x="872" y="831"/>
                    <a:pt x="891" y="857"/>
                    <a:pt x="881" y="871"/>
                  </a:cubicBezTo>
                  <a:cubicBezTo>
                    <a:pt x="870" y="885"/>
                    <a:pt x="849" y="871"/>
                    <a:pt x="846" y="900"/>
                  </a:cubicBezTo>
                  <a:cubicBezTo>
                    <a:pt x="842" y="930"/>
                    <a:pt x="858" y="966"/>
                    <a:pt x="821" y="987"/>
                  </a:cubicBezTo>
                  <a:cubicBezTo>
                    <a:pt x="785" y="1008"/>
                    <a:pt x="693" y="987"/>
                    <a:pt x="656" y="979"/>
                  </a:cubicBezTo>
                  <a:cubicBezTo>
                    <a:pt x="620" y="970"/>
                    <a:pt x="583" y="970"/>
                    <a:pt x="550" y="1057"/>
                  </a:cubicBezTo>
                  <a:cubicBezTo>
                    <a:pt x="529" y="1113"/>
                    <a:pt x="507" y="1168"/>
                    <a:pt x="502" y="1219"/>
                  </a:cubicBezTo>
                  <a:cubicBezTo>
                    <a:pt x="68" y="1219"/>
                    <a:pt x="68" y="1219"/>
                    <a:pt x="68" y="1219"/>
                  </a:cubicBezTo>
                  <a:cubicBezTo>
                    <a:pt x="109" y="1121"/>
                    <a:pt x="192" y="931"/>
                    <a:pt x="172" y="853"/>
                  </a:cubicBezTo>
                  <a:cubicBezTo>
                    <a:pt x="151" y="770"/>
                    <a:pt x="60" y="735"/>
                    <a:pt x="30" y="579"/>
                  </a:cubicBezTo>
                  <a:cubicBezTo>
                    <a:pt x="0" y="423"/>
                    <a:pt x="11" y="192"/>
                    <a:pt x="209" y="96"/>
                  </a:cubicBezTo>
                  <a:cubicBezTo>
                    <a:pt x="408" y="0"/>
                    <a:pt x="624" y="57"/>
                    <a:pt x="728" y="141"/>
                  </a:cubicBezTo>
                  <a:close/>
                </a:path>
              </a:pathLst>
            </a:custGeom>
            <a:solidFill>
              <a:srgbClr val="354B5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52" name="Freeform 9"/>
            <p:cNvSpPr/>
            <p:nvPr/>
          </p:nvSpPr>
          <p:spPr bwMode="auto">
            <a:xfrm>
              <a:off x="3939320" y="3545709"/>
              <a:ext cx="173015" cy="238180"/>
            </a:xfrm>
            <a:custGeom>
              <a:avLst/>
              <a:gdLst>
                <a:gd name="T0" fmla="*/ 93305 w 102"/>
                <a:gd name="T1" fmla="*/ 45598 h 141"/>
                <a:gd name="T2" fmla="*/ 93305 w 102"/>
                <a:gd name="T3" fmla="*/ 45598 h 141"/>
                <a:gd name="T4" fmla="*/ 93305 w 102"/>
                <a:gd name="T5" fmla="*/ 189149 h 141"/>
                <a:gd name="T6" fmla="*/ 62769 w 102"/>
                <a:gd name="T7" fmla="*/ 221237 h 141"/>
                <a:gd name="T8" fmla="*/ 20357 w 102"/>
                <a:gd name="T9" fmla="*/ 197593 h 141"/>
                <a:gd name="T10" fmla="*/ 27143 w 102"/>
                <a:gd name="T11" fmla="*/ 197593 h 141"/>
                <a:gd name="T12" fmla="*/ 27143 w 102"/>
                <a:gd name="T13" fmla="*/ 185771 h 141"/>
                <a:gd name="T14" fmla="*/ 0 w 102"/>
                <a:gd name="T15" fmla="*/ 185771 h 141"/>
                <a:gd name="T16" fmla="*/ 0 w 102"/>
                <a:gd name="T17" fmla="*/ 197593 h 141"/>
                <a:gd name="T18" fmla="*/ 8482 w 102"/>
                <a:gd name="T19" fmla="*/ 197593 h 141"/>
                <a:gd name="T20" fmla="*/ 57679 w 102"/>
                <a:gd name="T21" fmla="*/ 234747 h 141"/>
                <a:gd name="T22" fmla="*/ 106876 w 102"/>
                <a:gd name="T23" fmla="*/ 185771 h 141"/>
                <a:gd name="T24" fmla="*/ 106876 w 102"/>
                <a:gd name="T25" fmla="*/ 45598 h 141"/>
                <a:gd name="T26" fmla="*/ 132323 w 102"/>
                <a:gd name="T27" fmla="*/ 15199 h 141"/>
                <a:gd name="T28" fmla="*/ 157770 w 102"/>
                <a:gd name="T29" fmla="*/ 47287 h 141"/>
                <a:gd name="T30" fmla="*/ 157770 w 102"/>
                <a:gd name="T31" fmla="*/ 206037 h 141"/>
                <a:gd name="T32" fmla="*/ 173038 w 102"/>
                <a:gd name="T33" fmla="*/ 206037 h 141"/>
                <a:gd name="T34" fmla="*/ 171342 w 102"/>
                <a:gd name="T35" fmla="*/ 43910 h 141"/>
                <a:gd name="T36" fmla="*/ 134020 w 102"/>
                <a:gd name="T37" fmla="*/ 1689 h 141"/>
                <a:gd name="T38" fmla="*/ 93305 w 102"/>
                <a:gd name="T39" fmla="*/ 45598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2" h="141">
                  <a:moveTo>
                    <a:pt x="55" y="27"/>
                  </a:moveTo>
                  <a:cubicBezTo>
                    <a:pt x="55" y="27"/>
                    <a:pt x="55" y="27"/>
                    <a:pt x="55" y="27"/>
                  </a:cubicBezTo>
                  <a:cubicBezTo>
                    <a:pt x="55" y="27"/>
                    <a:pt x="55" y="111"/>
                    <a:pt x="55" y="112"/>
                  </a:cubicBezTo>
                  <a:cubicBezTo>
                    <a:pt x="55" y="122"/>
                    <a:pt x="46" y="129"/>
                    <a:pt x="37" y="131"/>
                  </a:cubicBezTo>
                  <a:cubicBezTo>
                    <a:pt x="29" y="133"/>
                    <a:pt x="11" y="129"/>
                    <a:pt x="12" y="117"/>
                  </a:cubicBezTo>
                  <a:cubicBezTo>
                    <a:pt x="16" y="117"/>
                    <a:pt x="16" y="117"/>
                    <a:pt x="16" y="117"/>
                  </a:cubicBezTo>
                  <a:cubicBezTo>
                    <a:pt x="16" y="110"/>
                    <a:pt x="16" y="110"/>
                    <a:pt x="16" y="110"/>
                  </a:cubicBezTo>
                  <a:cubicBezTo>
                    <a:pt x="0" y="110"/>
                    <a:pt x="0" y="110"/>
                    <a:pt x="0" y="110"/>
                  </a:cubicBezTo>
                  <a:cubicBezTo>
                    <a:pt x="0" y="117"/>
                    <a:pt x="0" y="117"/>
                    <a:pt x="0" y="117"/>
                  </a:cubicBezTo>
                  <a:cubicBezTo>
                    <a:pt x="5" y="117"/>
                    <a:pt x="5" y="117"/>
                    <a:pt x="5" y="117"/>
                  </a:cubicBezTo>
                  <a:cubicBezTo>
                    <a:pt x="4" y="133"/>
                    <a:pt x="21" y="141"/>
                    <a:pt x="34" y="139"/>
                  </a:cubicBezTo>
                  <a:cubicBezTo>
                    <a:pt x="50" y="138"/>
                    <a:pt x="63" y="125"/>
                    <a:pt x="63" y="110"/>
                  </a:cubicBezTo>
                  <a:cubicBezTo>
                    <a:pt x="63" y="109"/>
                    <a:pt x="63" y="27"/>
                    <a:pt x="63" y="27"/>
                  </a:cubicBezTo>
                  <a:cubicBezTo>
                    <a:pt x="63" y="18"/>
                    <a:pt x="68" y="9"/>
                    <a:pt x="78" y="9"/>
                  </a:cubicBezTo>
                  <a:cubicBezTo>
                    <a:pt x="88" y="8"/>
                    <a:pt x="93" y="18"/>
                    <a:pt x="93" y="28"/>
                  </a:cubicBezTo>
                  <a:cubicBezTo>
                    <a:pt x="93" y="29"/>
                    <a:pt x="93" y="122"/>
                    <a:pt x="93" y="122"/>
                  </a:cubicBezTo>
                  <a:cubicBezTo>
                    <a:pt x="93" y="127"/>
                    <a:pt x="102" y="127"/>
                    <a:pt x="102" y="122"/>
                  </a:cubicBezTo>
                  <a:cubicBezTo>
                    <a:pt x="102" y="122"/>
                    <a:pt x="102" y="27"/>
                    <a:pt x="101" y="26"/>
                  </a:cubicBezTo>
                  <a:cubicBezTo>
                    <a:pt x="101" y="13"/>
                    <a:pt x="92" y="2"/>
                    <a:pt x="79" y="1"/>
                  </a:cubicBezTo>
                  <a:cubicBezTo>
                    <a:pt x="65" y="0"/>
                    <a:pt x="55" y="13"/>
                    <a:pt x="55" y="2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53" name="Freeform 10"/>
            <p:cNvSpPr/>
            <p:nvPr/>
          </p:nvSpPr>
          <p:spPr bwMode="auto">
            <a:xfrm>
              <a:off x="3917098" y="3601284"/>
              <a:ext cx="73015" cy="123854"/>
            </a:xfrm>
            <a:custGeom>
              <a:avLst/>
              <a:gdLst>
                <a:gd name="T0" fmla="*/ 22077 w 43"/>
                <a:gd name="T1" fmla="*/ 123825 h 73"/>
                <a:gd name="T2" fmla="*/ 49249 w 43"/>
                <a:gd name="T3" fmla="*/ 123825 h 73"/>
                <a:gd name="T4" fmla="*/ 59439 w 43"/>
                <a:gd name="T5" fmla="*/ 123825 h 73"/>
                <a:gd name="T6" fmla="*/ 73025 w 43"/>
                <a:gd name="T7" fmla="*/ 0 h 73"/>
                <a:gd name="T8" fmla="*/ 35663 w 43"/>
                <a:gd name="T9" fmla="*/ 10177 h 73"/>
                <a:gd name="T10" fmla="*/ 0 w 43"/>
                <a:gd name="T11" fmla="*/ 0 h 73"/>
                <a:gd name="T12" fmla="*/ 11888 w 43"/>
                <a:gd name="T13" fmla="*/ 123825 h 73"/>
                <a:gd name="T14" fmla="*/ 22077 w 43"/>
                <a:gd name="T15" fmla="*/ 123825 h 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 h="73">
                  <a:moveTo>
                    <a:pt x="13" y="73"/>
                  </a:moveTo>
                  <a:cubicBezTo>
                    <a:pt x="29" y="73"/>
                    <a:pt x="29" y="73"/>
                    <a:pt x="29" y="73"/>
                  </a:cubicBezTo>
                  <a:cubicBezTo>
                    <a:pt x="35" y="73"/>
                    <a:pt x="35" y="73"/>
                    <a:pt x="35" y="73"/>
                  </a:cubicBezTo>
                  <a:cubicBezTo>
                    <a:pt x="43" y="0"/>
                    <a:pt x="43" y="0"/>
                    <a:pt x="43" y="0"/>
                  </a:cubicBezTo>
                  <a:cubicBezTo>
                    <a:pt x="36" y="4"/>
                    <a:pt x="29" y="6"/>
                    <a:pt x="21" y="6"/>
                  </a:cubicBezTo>
                  <a:cubicBezTo>
                    <a:pt x="13" y="6"/>
                    <a:pt x="6" y="4"/>
                    <a:pt x="0" y="0"/>
                  </a:cubicBezTo>
                  <a:cubicBezTo>
                    <a:pt x="7" y="73"/>
                    <a:pt x="7" y="73"/>
                    <a:pt x="7" y="73"/>
                  </a:cubicBezTo>
                  <a:lnTo>
                    <a:pt x="13" y="7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54" name="Freeform 11"/>
            <p:cNvSpPr/>
            <p:nvPr/>
          </p:nvSpPr>
          <p:spPr bwMode="auto">
            <a:xfrm>
              <a:off x="3907574" y="3525074"/>
              <a:ext cx="92063" cy="79393"/>
            </a:xfrm>
            <a:custGeom>
              <a:avLst/>
              <a:gdLst>
                <a:gd name="T0" fmla="*/ 0 w 54"/>
                <a:gd name="T1" fmla="*/ 43910 h 47"/>
                <a:gd name="T2" fmla="*/ 5115 w 54"/>
                <a:gd name="T3" fmla="*/ 62487 h 47"/>
                <a:gd name="T4" fmla="*/ 6820 w 54"/>
                <a:gd name="T5" fmla="*/ 65864 h 47"/>
                <a:gd name="T6" fmla="*/ 10231 w 54"/>
                <a:gd name="T7" fmla="*/ 69242 h 47"/>
                <a:gd name="T8" fmla="*/ 10231 w 54"/>
                <a:gd name="T9" fmla="*/ 69242 h 47"/>
                <a:gd name="T10" fmla="*/ 10231 w 54"/>
                <a:gd name="T11" fmla="*/ 69242 h 47"/>
                <a:gd name="T12" fmla="*/ 46038 w 54"/>
                <a:gd name="T13" fmla="*/ 79375 h 47"/>
                <a:gd name="T14" fmla="*/ 46038 w 54"/>
                <a:gd name="T15" fmla="*/ 79375 h 47"/>
                <a:gd name="T16" fmla="*/ 47743 w 54"/>
                <a:gd name="T17" fmla="*/ 79375 h 47"/>
                <a:gd name="T18" fmla="*/ 81844 w 54"/>
                <a:gd name="T19" fmla="*/ 69242 h 47"/>
                <a:gd name="T20" fmla="*/ 81844 w 54"/>
                <a:gd name="T21" fmla="*/ 69242 h 47"/>
                <a:gd name="T22" fmla="*/ 81844 w 54"/>
                <a:gd name="T23" fmla="*/ 69242 h 47"/>
                <a:gd name="T24" fmla="*/ 85255 w 54"/>
                <a:gd name="T25" fmla="*/ 65864 h 47"/>
                <a:gd name="T26" fmla="*/ 86960 w 54"/>
                <a:gd name="T27" fmla="*/ 62487 h 47"/>
                <a:gd name="T28" fmla="*/ 92075 w 54"/>
                <a:gd name="T29" fmla="*/ 43910 h 47"/>
                <a:gd name="T30" fmla="*/ 46038 w 54"/>
                <a:gd name="T31" fmla="*/ 0 h 47"/>
                <a:gd name="T32" fmla="*/ 0 w 54"/>
                <a:gd name="T33" fmla="*/ 43910 h 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47">
                  <a:moveTo>
                    <a:pt x="0" y="26"/>
                  </a:moveTo>
                  <a:cubicBezTo>
                    <a:pt x="0" y="31"/>
                    <a:pt x="1" y="34"/>
                    <a:pt x="3" y="37"/>
                  </a:cubicBezTo>
                  <a:cubicBezTo>
                    <a:pt x="3" y="37"/>
                    <a:pt x="4" y="38"/>
                    <a:pt x="4" y="39"/>
                  </a:cubicBezTo>
                  <a:cubicBezTo>
                    <a:pt x="5" y="39"/>
                    <a:pt x="5" y="40"/>
                    <a:pt x="6" y="41"/>
                  </a:cubicBezTo>
                  <a:cubicBezTo>
                    <a:pt x="6" y="41"/>
                    <a:pt x="6" y="41"/>
                    <a:pt x="6" y="41"/>
                  </a:cubicBezTo>
                  <a:cubicBezTo>
                    <a:pt x="6" y="41"/>
                    <a:pt x="6" y="41"/>
                    <a:pt x="6" y="41"/>
                  </a:cubicBezTo>
                  <a:cubicBezTo>
                    <a:pt x="12" y="45"/>
                    <a:pt x="19" y="47"/>
                    <a:pt x="27" y="47"/>
                  </a:cubicBezTo>
                  <a:cubicBezTo>
                    <a:pt x="27" y="47"/>
                    <a:pt x="27" y="47"/>
                    <a:pt x="27" y="47"/>
                  </a:cubicBezTo>
                  <a:cubicBezTo>
                    <a:pt x="27" y="47"/>
                    <a:pt x="27" y="47"/>
                    <a:pt x="28" y="47"/>
                  </a:cubicBezTo>
                  <a:cubicBezTo>
                    <a:pt x="35" y="47"/>
                    <a:pt x="42" y="45"/>
                    <a:pt x="48" y="41"/>
                  </a:cubicBezTo>
                  <a:cubicBezTo>
                    <a:pt x="48" y="41"/>
                    <a:pt x="48" y="41"/>
                    <a:pt x="48" y="41"/>
                  </a:cubicBezTo>
                  <a:cubicBezTo>
                    <a:pt x="48" y="41"/>
                    <a:pt x="48" y="41"/>
                    <a:pt x="48" y="41"/>
                  </a:cubicBezTo>
                  <a:cubicBezTo>
                    <a:pt x="49" y="40"/>
                    <a:pt x="50" y="39"/>
                    <a:pt x="50" y="39"/>
                  </a:cubicBezTo>
                  <a:cubicBezTo>
                    <a:pt x="51" y="38"/>
                    <a:pt x="51" y="37"/>
                    <a:pt x="51" y="37"/>
                  </a:cubicBezTo>
                  <a:cubicBezTo>
                    <a:pt x="53" y="34"/>
                    <a:pt x="54" y="31"/>
                    <a:pt x="54" y="26"/>
                  </a:cubicBezTo>
                  <a:cubicBezTo>
                    <a:pt x="54" y="12"/>
                    <a:pt x="42" y="0"/>
                    <a:pt x="27" y="0"/>
                  </a:cubicBezTo>
                  <a:cubicBezTo>
                    <a:pt x="12" y="0"/>
                    <a:pt x="0" y="12"/>
                    <a:pt x="0" y="2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55" name="Oval 12"/>
            <p:cNvSpPr>
              <a:spLocks noChangeArrowheads="1"/>
            </p:cNvSpPr>
            <p:nvPr/>
          </p:nvSpPr>
          <p:spPr bwMode="auto">
            <a:xfrm>
              <a:off x="4934553" y="4309472"/>
              <a:ext cx="185713" cy="18419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56" name="Rectangle 13"/>
            <p:cNvSpPr>
              <a:spLocks noChangeArrowheads="1"/>
            </p:cNvSpPr>
            <p:nvPr/>
          </p:nvSpPr>
          <p:spPr bwMode="auto">
            <a:xfrm>
              <a:off x="5017085" y="4261836"/>
              <a:ext cx="23809" cy="3334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57" name="Rectangle 14"/>
            <p:cNvSpPr>
              <a:spLocks noChangeArrowheads="1"/>
            </p:cNvSpPr>
            <p:nvPr/>
          </p:nvSpPr>
          <p:spPr bwMode="auto">
            <a:xfrm>
              <a:off x="5132965" y="4388873"/>
              <a:ext cx="34920" cy="2381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58" name="Rectangle 15"/>
            <p:cNvSpPr>
              <a:spLocks noChangeArrowheads="1"/>
            </p:cNvSpPr>
            <p:nvPr/>
          </p:nvSpPr>
          <p:spPr bwMode="auto">
            <a:xfrm>
              <a:off x="5017085" y="4507964"/>
              <a:ext cx="23809" cy="3334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59" name="Rectangle 16"/>
            <p:cNvSpPr>
              <a:spLocks noChangeArrowheads="1"/>
            </p:cNvSpPr>
            <p:nvPr/>
          </p:nvSpPr>
          <p:spPr bwMode="auto">
            <a:xfrm>
              <a:off x="4888514" y="4388873"/>
              <a:ext cx="33334" cy="2381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60" name="Freeform 17"/>
            <p:cNvSpPr/>
            <p:nvPr/>
          </p:nvSpPr>
          <p:spPr bwMode="auto">
            <a:xfrm>
              <a:off x="5094862" y="4293601"/>
              <a:ext cx="39683" cy="41285"/>
            </a:xfrm>
            <a:custGeom>
              <a:avLst/>
              <a:gdLst>
                <a:gd name="T0" fmla="*/ 39688 w 25"/>
                <a:gd name="T1" fmla="*/ 17463 h 26"/>
                <a:gd name="T2" fmla="*/ 15875 w 25"/>
                <a:gd name="T3" fmla="*/ 41275 h 26"/>
                <a:gd name="T4" fmla="*/ 0 w 25"/>
                <a:gd name="T5" fmla="*/ 23813 h 26"/>
                <a:gd name="T6" fmla="*/ 23813 w 25"/>
                <a:gd name="T7" fmla="*/ 0 h 26"/>
                <a:gd name="T8" fmla="*/ 39688 w 25"/>
                <a:gd name="T9" fmla="*/ 17463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6">
                  <a:moveTo>
                    <a:pt x="25" y="11"/>
                  </a:moveTo>
                  <a:lnTo>
                    <a:pt x="10" y="26"/>
                  </a:lnTo>
                  <a:lnTo>
                    <a:pt x="0" y="15"/>
                  </a:lnTo>
                  <a:lnTo>
                    <a:pt x="15" y="0"/>
                  </a:lnTo>
                  <a:lnTo>
                    <a:pt x="25" y="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1" name="Freeform 18"/>
            <p:cNvSpPr/>
            <p:nvPr/>
          </p:nvSpPr>
          <p:spPr bwMode="auto">
            <a:xfrm>
              <a:off x="5094862" y="4468267"/>
              <a:ext cx="39683" cy="41285"/>
            </a:xfrm>
            <a:custGeom>
              <a:avLst/>
              <a:gdLst>
                <a:gd name="T0" fmla="*/ 15875 w 25"/>
                <a:gd name="T1" fmla="*/ 0 h 26"/>
                <a:gd name="T2" fmla="*/ 39688 w 25"/>
                <a:gd name="T3" fmla="*/ 23813 h 26"/>
                <a:gd name="T4" fmla="*/ 23813 w 25"/>
                <a:gd name="T5" fmla="*/ 41275 h 26"/>
                <a:gd name="T6" fmla="*/ 0 w 25"/>
                <a:gd name="T7" fmla="*/ 17463 h 26"/>
                <a:gd name="T8" fmla="*/ 15875 w 25"/>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6">
                  <a:moveTo>
                    <a:pt x="10" y="0"/>
                  </a:moveTo>
                  <a:lnTo>
                    <a:pt x="25" y="15"/>
                  </a:lnTo>
                  <a:lnTo>
                    <a:pt x="15" y="26"/>
                  </a:lnTo>
                  <a:lnTo>
                    <a:pt x="0" y="11"/>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2" name="Freeform 19"/>
            <p:cNvSpPr/>
            <p:nvPr/>
          </p:nvSpPr>
          <p:spPr bwMode="auto">
            <a:xfrm>
              <a:off x="4920267" y="4468267"/>
              <a:ext cx="39683" cy="41285"/>
            </a:xfrm>
            <a:custGeom>
              <a:avLst/>
              <a:gdLst>
                <a:gd name="T0" fmla="*/ 23813 w 25"/>
                <a:gd name="T1" fmla="*/ 0 h 26"/>
                <a:gd name="T2" fmla="*/ 39688 w 25"/>
                <a:gd name="T3" fmla="*/ 17463 h 26"/>
                <a:gd name="T4" fmla="*/ 15875 w 25"/>
                <a:gd name="T5" fmla="*/ 41275 h 26"/>
                <a:gd name="T6" fmla="*/ 0 w 25"/>
                <a:gd name="T7" fmla="*/ 23813 h 26"/>
                <a:gd name="T8" fmla="*/ 23813 w 25"/>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6">
                  <a:moveTo>
                    <a:pt x="15" y="0"/>
                  </a:moveTo>
                  <a:lnTo>
                    <a:pt x="25" y="11"/>
                  </a:lnTo>
                  <a:lnTo>
                    <a:pt x="10" y="26"/>
                  </a:lnTo>
                  <a:lnTo>
                    <a:pt x="0" y="15"/>
                  </a:lnTo>
                  <a:lnTo>
                    <a:pt x="1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3" name="Freeform 20"/>
            <p:cNvSpPr/>
            <p:nvPr/>
          </p:nvSpPr>
          <p:spPr bwMode="auto">
            <a:xfrm>
              <a:off x="4920267" y="4293601"/>
              <a:ext cx="39683" cy="41285"/>
            </a:xfrm>
            <a:custGeom>
              <a:avLst/>
              <a:gdLst>
                <a:gd name="T0" fmla="*/ 39688 w 25"/>
                <a:gd name="T1" fmla="*/ 23813 h 26"/>
                <a:gd name="T2" fmla="*/ 23813 w 25"/>
                <a:gd name="T3" fmla="*/ 41275 h 26"/>
                <a:gd name="T4" fmla="*/ 0 w 25"/>
                <a:gd name="T5" fmla="*/ 17463 h 26"/>
                <a:gd name="T6" fmla="*/ 15875 w 25"/>
                <a:gd name="T7" fmla="*/ 0 h 26"/>
                <a:gd name="T8" fmla="*/ 39688 w 25"/>
                <a:gd name="T9" fmla="*/ 23813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6">
                  <a:moveTo>
                    <a:pt x="25" y="15"/>
                  </a:moveTo>
                  <a:lnTo>
                    <a:pt x="15" y="26"/>
                  </a:lnTo>
                  <a:lnTo>
                    <a:pt x="0" y="11"/>
                  </a:lnTo>
                  <a:lnTo>
                    <a:pt x="10" y="0"/>
                  </a:lnTo>
                  <a:lnTo>
                    <a:pt x="25" y="1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4" name="Freeform 21"/>
            <p:cNvSpPr/>
            <p:nvPr/>
          </p:nvSpPr>
          <p:spPr bwMode="auto">
            <a:xfrm>
              <a:off x="5056775" y="4268188"/>
              <a:ext cx="34920" cy="39697"/>
            </a:xfrm>
            <a:custGeom>
              <a:avLst/>
              <a:gdLst>
                <a:gd name="T0" fmla="*/ 34925 w 22"/>
                <a:gd name="T1" fmla="*/ 9525 h 25"/>
                <a:gd name="T2" fmla="*/ 22225 w 22"/>
                <a:gd name="T3" fmla="*/ 39688 h 25"/>
                <a:gd name="T4" fmla="*/ 0 w 22"/>
                <a:gd name="T5" fmla="*/ 31750 h 25"/>
                <a:gd name="T6" fmla="*/ 12700 w 22"/>
                <a:gd name="T7" fmla="*/ 0 h 25"/>
                <a:gd name="T8" fmla="*/ 34925 w 22"/>
                <a:gd name="T9" fmla="*/ 9525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25">
                  <a:moveTo>
                    <a:pt x="22" y="6"/>
                  </a:moveTo>
                  <a:lnTo>
                    <a:pt x="14" y="25"/>
                  </a:lnTo>
                  <a:lnTo>
                    <a:pt x="0" y="20"/>
                  </a:lnTo>
                  <a:lnTo>
                    <a:pt x="8" y="0"/>
                  </a:lnTo>
                  <a:lnTo>
                    <a:pt x="22" y="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5" name="Freeform 22"/>
            <p:cNvSpPr/>
            <p:nvPr/>
          </p:nvSpPr>
          <p:spPr bwMode="auto">
            <a:xfrm>
              <a:off x="5121854" y="4431746"/>
              <a:ext cx="38095" cy="33345"/>
            </a:xfrm>
            <a:custGeom>
              <a:avLst/>
              <a:gdLst>
                <a:gd name="T0" fmla="*/ 7938 w 24"/>
                <a:gd name="T1" fmla="*/ 0 h 21"/>
                <a:gd name="T2" fmla="*/ 38100 w 24"/>
                <a:gd name="T3" fmla="*/ 11112 h 21"/>
                <a:gd name="T4" fmla="*/ 30163 w 24"/>
                <a:gd name="T5" fmla="*/ 33337 h 21"/>
                <a:gd name="T6" fmla="*/ 0 w 24"/>
                <a:gd name="T7" fmla="*/ 22225 h 21"/>
                <a:gd name="T8" fmla="*/ 7938 w 24"/>
                <a:gd name="T9" fmla="*/ 0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1">
                  <a:moveTo>
                    <a:pt x="5" y="0"/>
                  </a:moveTo>
                  <a:lnTo>
                    <a:pt x="24" y="7"/>
                  </a:lnTo>
                  <a:lnTo>
                    <a:pt x="19" y="21"/>
                  </a:lnTo>
                  <a:lnTo>
                    <a:pt x="0" y="14"/>
                  </a:ln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6" name="Freeform 23"/>
            <p:cNvSpPr/>
            <p:nvPr/>
          </p:nvSpPr>
          <p:spPr bwMode="auto">
            <a:xfrm>
              <a:off x="4964704" y="4495254"/>
              <a:ext cx="33334" cy="39696"/>
            </a:xfrm>
            <a:custGeom>
              <a:avLst/>
              <a:gdLst>
                <a:gd name="T0" fmla="*/ 33338 w 21"/>
                <a:gd name="T1" fmla="*/ 9525 h 25"/>
                <a:gd name="T2" fmla="*/ 20638 w 21"/>
                <a:gd name="T3" fmla="*/ 39687 h 25"/>
                <a:gd name="T4" fmla="*/ 0 w 21"/>
                <a:gd name="T5" fmla="*/ 30162 h 25"/>
                <a:gd name="T6" fmla="*/ 11113 w 21"/>
                <a:gd name="T7" fmla="*/ 0 h 25"/>
                <a:gd name="T8" fmla="*/ 33338 w 21"/>
                <a:gd name="T9" fmla="*/ 9525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25">
                  <a:moveTo>
                    <a:pt x="21" y="6"/>
                  </a:moveTo>
                  <a:lnTo>
                    <a:pt x="13" y="25"/>
                  </a:lnTo>
                  <a:lnTo>
                    <a:pt x="0" y="19"/>
                  </a:lnTo>
                  <a:lnTo>
                    <a:pt x="7" y="0"/>
                  </a:lnTo>
                  <a:lnTo>
                    <a:pt x="21" y="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7" name="Freeform 24"/>
            <p:cNvSpPr/>
            <p:nvPr/>
          </p:nvSpPr>
          <p:spPr bwMode="auto">
            <a:xfrm>
              <a:off x="4894863" y="4338054"/>
              <a:ext cx="38095" cy="33346"/>
            </a:xfrm>
            <a:custGeom>
              <a:avLst/>
              <a:gdLst>
                <a:gd name="T0" fmla="*/ 30163 w 24"/>
                <a:gd name="T1" fmla="*/ 33338 h 21"/>
                <a:gd name="T2" fmla="*/ 0 w 24"/>
                <a:gd name="T3" fmla="*/ 22225 h 21"/>
                <a:gd name="T4" fmla="*/ 7938 w 24"/>
                <a:gd name="T5" fmla="*/ 0 h 21"/>
                <a:gd name="T6" fmla="*/ 38100 w 24"/>
                <a:gd name="T7" fmla="*/ 12700 h 21"/>
                <a:gd name="T8" fmla="*/ 30163 w 24"/>
                <a:gd name="T9" fmla="*/ 33338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1">
                  <a:moveTo>
                    <a:pt x="19" y="21"/>
                  </a:moveTo>
                  <a:lnTo>
                    <a:pt x="0" y="14"/>
                  </a:lnTo>
                  <a:lnTo>
                    <a:pt x="5" y="0"/>
                  </a:lnTo>
                  <a:lnTo>
                    <a:pt x="24" y="8"/>
                  </a:lnTo>
                  <a:lnTo>
                    <a:pt x="19" y="2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8" name="Freeform 25"/>
            <p:cNvSpPr/>
            <p:nvPr/>
          </p:nvSpPr>
          <p:spPr bwMode="auto">
            <a:xfrm>
              <a:off x="5121854" y="4336474"/>
              <a:ext cx="38095" cy="34933"/>
            </a:xfrm>
            <a:custGeom>
              <a:avLst/>
              <a:gdLst>
                <a:gd name="T0" fmla="*/ 0 w 24"/>
                <a:gd name="T1" fmla="*/ 14288 h 22"/>
                <a:gd name="T2" fmla="*/ 30163 w 24"/>
                <a:gd name="T3" fmla="*/ 0 h 22"/>
                <a:gd name="T4" fmla="*/ 38100 w 24"/>
                <a:gd name="T5" fmla="*/ 22225 h 22"/>
                <a:gd name="T6" fmla="*/ 7938 w 24"/>
                <a:gd name="T7" fmla="*/ 34925 h 22"/>
                <a:gd name="T8" fmla="*/ 0 w 24"/>
                <a:gd name="T9" fmla="*/ 14288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2">
                  <a:moveTo>
                    <a:pt x="0" y="9"/>
                  </a:moveTo>
                  <a:lnTo>
                    <a:pt x="19" y="0"/>
                  </a:lnTo>
                  <a:lnTo>
                    <a:pt x="24" y="14"/>
                  </a:lnTo>
                  <a:lnTo>
                    <a:pt x="5" y="22"/>
                  </a:lnTo>
                  <a:lnTo>
                    <a:pt x="0" y="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9" name="Freeform 26"/>
            <p:cNvSpPr/>
            <p:nvPr/>
          </p:nvSpPr>
          <p:spPr bwMode="auto">
            <a:xfrm>
              <a:off x="5056775" y="4495254"/>
              <a:ext cx="36508" cy="39696"/>
            </a:xfrm>
            <a:custGeom>
              <a:avLst/>
              <a:gdLst>
                <a:gd name="T0" fmla="*/ 36513 w 23"/>
                <a:gd name="T1" fmla="*/ 30162 h 25"/>
                <a:gd name="T2" fmla="*/ 14288 w 23"/>
                <a:gd name="T3" fmla="*/ 39687 h 25"/>
                <a:gd name="T4" fmla="*/ 0 w 23"/>
                <a:gd name="T5" fmla="*/ 9525 h 25"/>
                <a:gd name="T6" fmla="*/ 22225 w 23"/>
                <a:gd name="T7" fmla="*/ 0 h 25"/>
                <a:gd name="T8" fmla="*/ 36513 w 23"/>
                <a:gd name="T9" fmla="*/ 30162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5">
                  <a:moveTo>
                    <a:pt x="23" y="19"/>
                  </a:moveTo>
                  <a:lnTo>
                    <a:pt x="9" y="25"/>
                  </a:lnTo>
                  <a:lnTo>
                    <a:pt x="0" y="6"/>
                  </a:lnTo>
                  <a:lnTo>
                    <a:pt x="14" y="0"/>
                  </a:lnTo>
                  <a:lnTo>
                    <a:pt x="23" y="1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0" name="Freeform 27"/>
            <p:cNvSpPr/>
            <p:nvPr/>
          </p:nvSpPr>
          <p:spPr bwMode="auto">
            <a:xfrm>
              <a:off x="4894863" y="4431746"/>
              <a:ext cx="38095" cy="34933"/>
            </a:xfrm>
            <a:custGeom>
              <a:avLst/>
              <a:gdLst>
                <a:gd name="T0" fmla="*/ 38100 w 24"/>
                <a:gd name="T1" fmla="*/ 22225 h 22"/>
                <a:gd name="T2" fmla="*/ 7938 w 24"/>
                <a:gd name="T3" fmla="*/ 34925 h 22"/>
                <a:gd name="T4" fmla="*/ 0 w 24"/>
                <a:gd name="T5" fmla="*/ 12700 h 22"/>
                <a:gd name="T6" fmla="*/ 30163 w 24"/>
                <a:gd name="T7" fmla="*/ 0 h 22"/>
                <a:gd name="T8" fmla="*/ 38100 w 24"/>
                <a:gd name="T9" fmla="*/ 22225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2">
                  <a:moveTo>
                    <a:pt x="24" y="14"/>
                  </a:moveTo>
                  <a:lnTo>
                    <a:pt x="5" y="22"/>
                  </a:lnTo>
                  <a:lnTo>
                    <a:pt x="0" y="8"/>
                  </a:lnTo>
                  <a:lnTo>
                    <a:pt x="19" y="0"/>
                  </a:lnTo>
                  <a:lnTo>
                    <a:pt x="24" y="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1" name="Freeform 28"/>
            <p:cNvSpPr/>
            <p:nvPr/>
          </p:nvSpPr>
          <p:spPr bwMode="auto">
            <a:xfrm>
              <a:off x="4961530" y="4268188"/>
              <a:ext cx="36508" cy="39697"/>
            </a:xfrm>
            <a:custGeom>
              <a:avLst/>
              <a:gdLst>
                <a:gd name="T0" fmla="*/ 36513 w 23"/>
                <a:gd name="T1" fmla="*/ 31750 h 25"/>
                <a:gd name="T2" fmla="*/ 14288 w 23"/>
                <a:gd name="T3" fmla="*/ 39688 h 25"/>
                <a:gd name="T4" fmla="*/ 0 w 23"/>
                <a:gd name="T5" fmla="*/ 9525 h 25"/>
                <a:gd name="T6" fmla="*/ 22225 w 23"/>
                <a:gd name="T7" fmla="*/ 0 h 25"/>
                <a:gd name="T8" fmla="*/ 36513 w 23"/>
                <a:gd name="T9" fmla="*/ 3175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5">
                  <a:moveTo>
                    <a:pt x="23" y="20"/>
                  </a:moveTo>
                  <a:lnTo>
                    <a:pt x="9" y="25"/>
                  </a:lnTo>
                  <a:lnTo>
                    <a:pt x="0" y="6"/>
                  </a:lnTo>
                  <a:lnTo>
                    <a:pt x="14" y="0"/>
                  </a:lnTo>
                  <a:lnTo>
                    <a:pt x="23" y="2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2" name="Freeform 29"/>
            <p:cNvSpPr/>
            <p:nvPr/>
          </p:nvSpPr>
          <p:spPr bwMode="auto">
            <a:xfrm>
              <a:off x="5642487" y="4839828"/>
              <a:ext cx="90475" cy="80982"/>
            </a:xfrm>
            <a:custGeom>
              <a:avLst/>
              <a:gdLst>
                <a:gd name="T0" fmla="*/ 8537 w 53"/>
                <a:gd name="T1" fmla="*/ 8434 h 48"/>
                <a:gd name="T2" fmla="*/ 0 w 53"/>
                <a:gd name="T3" fmla="*/ 25301 h 48"/>
                <a:gd name="T4" fmla="*/ 0 w 53"/>
                <a:gd name="T5" fmla="*/ 28674 h 48"/>
                <a:gd name="T6" fmla="*/ 0 w 53"/>
                <a:gd name="T7" fmla="*/ 30361 h 48"/>
                <a:gd name="T8" fmla="*/ 0 w 53"/>
                <a:gd name="T9" fmla="*/ 35421 h 48"/>
                <a:gd name="T10" fmla="*/ 0 w 53"/>
                <a:gd name="T11" fmla="*/ 37108 h 48"/>
                <a:gd name="T12" fmla="*/ 3415 w 53"/>
                <a:gd name="T13" fmla="*/ 52289 h 48"/>
                <a:gd name="T14" fmla="*/ 13658 w 53"/>
                <a:gd name="T15" fmla="*/ 70843 h 48"/>
                <a:gd name="T16" fmla="*/ 13658 w 53"/>
                <a:gd name="T17" fmla="*/ 70843 h 48"/>
                <a:gd name="T18" fmla="*/ 18780 w 53"/>
                <a:gd name="T19" fmla="*/ 77590 h 48"/>
                <a:gd name="T20" fmla="*/ 20488 w 53"/>
                <a:gd name="T21" fmla="*/ 79276 h 48"/>
                <a:gd name="T22" fmla="*/ 30731 w 53"/>
                <a:gd name="T23" fmla="*/ 80963 h 48"/>
                <a:gd name="T24" fmla="*/ 32439 w 53"/>
                <a:gd name="T25" fmla="*/ 80963 h 48"/>
                <a:gd name="T26" fmla="*/ 35853 w 53"/>
                <a:gd name="T27" fmla="*/ 79276 h 48"/>
                <a:gd name="T28" fmla="*/ 39268 w 53"/>
                <a:gd name="T29" fmla="*/ 77590 h 48"/>
                <a:gd name="T30" fmla="*/ 46097 w 53"/>
                <a:gd name="T31" fmla="*/ 75903 h 48"/>
                <a:gd name="T32" fmla="*/ 46097 w 53"/>
                <a:gd name="T33" fmla="*/ 75903 h 48"/>
                <a:gd name="T34" fmla="*/ 51219 w 53"/>
                <a:gd name="T35" fmla="*/ 77590 h 48"/>
                <a:gd name="T36" fmla="*/ 54634 w 53"/>
                <a:gd name="T37" fmla="*/ 79276 h 48"/>
                <a:gd name="T38" fmla="*/ 59756 w 53"/>
                <a:gd name="T39" fmla="*/ 80963 h 48"/>
                <a:gd name="T40" fmla="*/ 59756 w 53"/>
                <a:gd name="T41" fmla="*/ 80963 h 48"/>
                <a:gd name="T42" fmla="*/ 69999 w 53"/>
                <a:gd name="T43" fmla="*/ 79276 h 48"/>
                <a:gd name="T44" fmla="*/ 71707 w 53"/>
                <a:gd name="T45" fmla="*/ 77590 h 48"/>
                <a:gd name="T46" fmla="*/ 76829 w 53"/>
                <a:gd name="T47" fmla="*/ 70843 h 48"/>
                <a:gd name="T48" fmla="*/ 76829 w 53"/>
                <a:gd name="T49" fmla="*/ 70843 h 48"/>
                <a:gd name="T50" fmla="*/ 87072 w 53"/>
                <a:gd name="T51" fmla="*/ 52289 h 48"/>
                <a:gd name="T52" fmla="*/ 90487 w 53"/>
                <a:gd name="T53" fmla="*/ 37108 h 48"/>
                <a:gd name="T54" fmla="*/ 90487 w 53"/>
                <a:gd name="T55" fmla="*/ 35421 h 48"/>
                <a:gd name="T56" fmla="*/ 90487 w 53"/>
                <a:gd name="T57" fmla="*/ 30361 h 48"/>
                <a:gd name="T58" fmla="*/ 90487 w 53"/>
                <a:gd name="T59" fmla="*/ 28674 h 48"/>
                <a:gd name="T60" fmla="*/ 90487 w 53"/>
                <a:gd name="T61" fmla="*/ 25301 h 48"/>
                <a:gd name="T62" fmla="*/ 81950 w 53"/>
                <a:gd name="T63" fmla="*/ 8434 h 48"/>
                <a:gd name="T64" fmla="*/ 80243 w 53"/>
                <a:gd name="T65" fmla="*/ 6747 h 48"/>
                <a:gd name="T66" fmla="*/ 66585 w 53"/>
                <a:gd name="T67" fmla="*/ 0 h 48"/>
                <a:gd name="T68" fmla="*/ 52926 w 53"/>
                <a:gd name="T69" fmla="*/ 1687 h 48"/>
                <a:gd name="T70" fmla="*/ 46097 w 53"/>
                <a:gd name="T71" fmla="*/ 5060 h 48"/>
                <a:gd name="T72" fmla="*/ 37561 w 53"/>
                <a:gd name="T73" fmla="*/ 1687 h 48"/>
                <a:gd name="T74" fmla="*/ 23902 w 53"/>
                <a:gd name="T75" fmla="*/ 0 h 48"/>
                <a:gd name="T76" fmla="*/ 10244 w 53"/>
                <a:gd name="T77" fmla="*/ 6747 h 48"/>
                <a:gd name="T78" fmla="*/ 8537 w 53"/>
                <a:gd name="T79" fmla="*/ 8434 h 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3" h="48">
                  <a:moveTo>
                    <a:pt x="5" y="5"/>
                  </a:moveTo>
                  <a:cubicBezTo>
                    <a:pt x="2" y="7"/>
                    <a:pt x="1" y="11"/>
                    <a:pt x="0" y="15"/>
                  </a:cubicBezTo>
                  <a:cubicBezTo>
                    <a:pt x="0" y="15"/>
                    <a:pt x="0" y="16"/>
                    <a:pt x="0" y="17"/>
                  </a:cubicBezTo>
                  <a:cubicBezTo>
                    <a:pt x="0" y="18"/>
                    <a:pt x="0" y="18"/>
                    <a:pt x="0" y="18"/>
                  </a:cubicBezTo>
                  <a:cubicBezTo>
                    <a:pt x="0" y="19"/>
                    <a:pt x="0" y="20"/>
                    <a:pt x="0" y="21"/>
                  </a:cubicBezTo>
                  <a:cubicBezTo>
                    <a:pt x="0" y="21"/>
                    <a:pt x="0" y="22"/>
                    <a:pt x="0" y="22"/>
                  </a:cubicBezTo>
                  <a:cubicBezTo>
                    <a:pt x="0" y="26"/>
                    <a:pt x="1" y="28"/>
                    <a:pt x="2" y="31"/>
                  </a:cubicBezTo>
                  <a:cubicBezTo>
                    <a:pt x="3" y="35"/>
                    <a:pt x="5" y="39"/>
                    <a:pt x="8" y="42"/>
                  </a:cubicBezTo>
                  <a:cubicBezTo>
                    <a:pt x="8" y="42"/>
                    <a:pt x="8" y="42"/>
                    <a:pt x="8" y="42"/>
                  </a:cubicBezTo>
                  <a:cubicBezTo>
                    <a:pt x="9" y="44"/>
                    <a:pt x="10" y="45"/>
                    <a:pt x="11" y="46"/>
                  </a:cubicBezTo>
                  <a:cubicBezTo>
                    <a:pt x="12" y="46"/>
                    <a:pt x="12" y="47"/>
                    <a:pt x="12" y="47"/>
                  </a:cubicBezTo>
                  <a:cubicBezTo>
                    <a:pt x="14" y="48"/>
                    <a:pt x="16" y="48"/>
                    <a:pt x="18" y="48"/>
                  </a:cubicBezTo>
                  <a:cubicBezTo>
                    <a:pt x="18" y="48"/>
                    <a:pt x="18" y="48"/>
                    <a:pt x="19" y="48"/>
                  </a:cubicBezTo>
                  <a:cubicBezTo>
                    <a:pt x="19" y="47"/>
                    <a:pt x="20" y="47"/>
                    <a:pt x="21" y="47"/>
                  </a:cubicBezTo>
                  <a:cubicBezTo>
                    <a:pt x="22" y="46"/>
                    <a:pt x="23" y="46"/>
                    <a:pt x="23" y="46"/>
                  </a:cubicBezTo>
                  <a:cubicBezTo>
                    <a:pt x="24" y="46"/>
                    <a:pt x="27" y="45"/>
                    <a:pt x="27" y="45"/>
                  </a:cubicBezTo>
                  <a:cubicBezTo>
                    <a:pt x="27" y="45"/>
                    <a:pt x="27" y="45"/>
                    <a:pt x="27" y="45"/>
                  </a:cubicBezTo>
                  <a:cubicBezTo>
                    <a:pt x="28" y="46"/>
                    <a:pt x="29" y="46"/>
                    <a:pt x="30" y="46"/>
                  </a:cubicBezTo>
                  <a:cubicBezTo>
                    <a:pt x="31" y="46"/>
                    <a:pt x="31" y="46"/>
                    <a:pt x="32" y="47"/>
                  </a:cubicBezTo>
                  <a:cubicBezTo>
                    <a:pt x="33" y="47"/>
                    <a:pt x="34" y="47"/>
                    <a:pt x="35" y="48"/>
                  </a:cubicBezTo>
                  <a:cubicBezTo>
                    <a:pt x="35" y="48"/>
                    <a:pt x="35" y="48"/>
                    <a:pt x="35" y="48"/>
                  </a:cubicBezTo>
                  <a:cubicBezTo>
                    <a:pt x="37" y="48"/>
                    <a:pt x="39" y="48"/>
                    <a:pt x="41" y="47"/>
                  </a:cubicBezTo>
                  <a:cubicBezTo>
                    <a:pt x="41" y="47"/>
                    <a:pt x="41" y="46"/>
                    <a:pt x="42" y="46"/>
                  </a:cubicBezTo>
                  <a:cubicBezTo>
                    <a:pt x="43" y="45"/>
                    <a:pt x="44" y="44"/>
                    <a:pt x="45" y="42"/>
                  </a:cubicBezTo>
                  <a:cubicBezTo>
                    <a:pt x="45" y="42"/>
                    <a:pt x="45" y="42"/>
                    <a:pt x="45" y="42"/>
                  </a:cubicBezTo>
                  <a:cubicBezTo>
                    <a:pt x="48" y="39"/>
                    <a:pt x="50" y="35"/>
                    <a:pt x="51" y="31"/>
                  </a:cubicBezTo>
                  <a:cubicBezTo>
                    <a:pt x="52" y="28"/>
                    <a:pt x="53" y="26"/>
                    <a:pt x="53" y="22"/>
                  </a:cubicBezTo>
                  <a:cubicBezTo>
                    <a:pt x="53" y="22"/>
                    <a:pt x="53" y="21"/>
                    <a:pt x="53" y="21"/>
                  </a:cubicBezTo>
                  <a:cubicBezTo>
                    <a:pt x="53" y="20"/>
                    <a:pt x="53" y="19"/>
                    <a:pt x="53" y="18"/>
                  </a:cubicBezTo>
                  <a:cubicBezTo>
                    <a:pt x="53" y="18"/>
                    <a:pt x="53" y="18"/>
                    <a:pt x="53" y="17"/>
                  </a:cubicBezTo>
                  <a:cubicBezTo>
                    <a:pt x="53" y="16"/>
                    <a:pt x="53" y="15"/>
                    <a:pt x="53" y="15"/>
                  </a:cubicBezTo>
                  <a:cubicBezTo>
                    <a:pt x="52" y="11"/>
                    <a:pt x="51" y="7"/>
                    <a:pt x="48" y="5"/>
                  </a:cubicBezTo>
                  <a:cubicBezTo>
                    <a:pt x="48" y="4"/>
                    <a:pt x="47" y="4"/>
                    <a:pt x="47" y="4"/>
                  </a:cubicBezTo>
                  <a:cubicBezTo>
                    <a:pt x="45" y="2"/>
                    <a:pt x="42" y="1"/>
                    <a:pt x="39" y="0"/>
                  </a:cubicBezTo>
                  <a:cubicBezTo>
                    <a:pt x="36" y="0"/>
                    <a:pt x="34" y="0"/>
                    <a:pt x="31" y="1"/>
                  </a:cubicBezTo>
                  <a:cubicBezTo>
                    <a:pt x="30" y="2"/>
                    <a:pt x="27" y="3"/>
                    <a:pt x="27" y="3"/>
                  </a:cubicBezTo>
                  <a:cubicBezTo>
                    <a:pt x="26" y="3"/>
                    <a:pt x="24" y="2"/>
                    <a:pt x="22" y="1"/>
                  </a:cubicBezTo>
                  <a:cubicBezTo>
                    <a:pt x="20" y="0"/>
                    <a:pt x="17" y="0"/>
                    <a:pt x="14" y="0"/>
                  </a:cubicBezTo>
                  <a:cubicBezTo>
                    <a:pt x="11" y="1"/>
                    <a:pt x="8" y="2"/>
                    <a:pt x="6" y="4"/>
                  </a:cubicBezTo>
                  <a:cubicBezTo>
                    <a:pt x="6" y="4"/>
                    <a:pt x="5" y="4"/>
                    <a:pt x="5"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3" name="Freeform 30"/>
            <p:cNvSpPr/>
            <p:nvPr/>
          </p:nvSpPr>
          <p:spPr bwMode="auto">
            <a:xfrm>
              <a:off x="5666288" y="4814414"/>
              <a:ext cx="22222" cy="25406"/>
            </a:xfrm>
            <a:custGeom>
              <a:avLst/>
              <a:gdLst>
                <a:gd name="T0" fmla="*/ 6838 w 13"/>
                <a:gd name="T1" fmla="*/ 18627 h 15"/>
                <a:gd name="T2" fmla="*/ 15387 w 13"/>
                <a:gd name="T3" fmla="*/ 23707 h 15"/>
                <a:gd name="T4" fmla="*/ 20515 w 13"/>
                <a:gd name="T5" fmla="*/ 23707 h 15"/>
                <a:gd name="T6" fmla="*/ 22225 w 13"/>
                <a:gd name="T7" fmla="*/ 23707 h 15"/>
                <a:gd name="T8" fmla="*/ 17096 w 13"/>
                <a:gd name="T9" fmla="*/ 10160 h 15"/>
                <a:gd name="T10" fmla="*/ 1710 w 13"/>
                <a:gd name="T11" fmla="*/ 0 h 15"/>
                <a:gd name="T12" fmla="*/ 0 w 13"/>
                <a:gd name="T13" fmla="*/ 0 h 15"/>
                <a:gd name="T14" fmla="*/ 0 w 13"/>
                <a:gd name="T15" fmla="*/ 0 h 15"/>
                <a:gd name="T16" fmla="*/ 0 w 13"/>
                <a:gd name="T17" fmla="*/ 6773 h 15"/>
                <a:gd name="T18" fmla="*/ 6838 w 13"/>
                <a:gd name="T19" fmla="*/ 1862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 h="15">
                  <a:moveTo>
                    <a:pt x="4" y="11"/>
                  </a:moveTo>
                  <a:cubicBezTo>
                    <a:pt x="5" y="12"/>
                    <a:pt x="7" y="14"/>
                    <a:pt x="9" y="14"/>
                  </a:cubicBezTo>
                  <a:cubicBezTo>
                    <a:pt x="10" y="14"/>
                    <a:pt x="11" y="15"/>
                    <a:pt x="12" y="14"/>
                  </a:cubicBezTo>
                  <a:cubicBezTo>
                    <a:pt x="12" y="14"/>
                    <a:pt x="13" y="14"/>
                    <a:pt x="13" y="14"/>
                  </a:cubicBezTo>
                  <a:cubicBezTo>
                    <a:pt x="13" y="11"/>
                    <a:pt x="12" y="8"/>
                    <a:pt x="10" y="6"/>
                  </a:cubicBezTo>
                  <a:cubicBezTo>
                    <a:pt x="8" y="3"/>
                    <a:pt x="4" y="1"/>
                    <a:pt x="1" y="0"/>
                  </a:cubicBezTo>
                  <a:cubicBezTo>
                    <a:pt x="1" y="0"/>
                    <a:pt x="0" y="0"/>
                    <a:pt x="0" y="0"/>
                  </a:cubicBezTo>
                  <a:cubicBezTo>
                    <a:pt x="0" y="0"/>
                    <a:pt x="0" y="0"/>
                    <a:pt x="0" y="0"/>
                  </a:cubicBezTo>
                  <a:cubicBezTo>
                    <a:pt x="0" y="1"/>
                    <a:pt x="0" y="2"/>
                    <a:pt x="0" y="4"/>
                  </a:cubicBezTo>
                  <a:cubicBezTo>
                    <a:pt x="1" y="6"/>
                    <a:pt x="2" y="9"/>
                    <a:pt x="4"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4" name="Freeform 31"/>
            <p:cNvSpPr/>
            <p:nvPr/>
          </p:nvSpPr>
          <p:spPr bwMode="auto">
            <a:xfrm>
              <a:off x="5098044" y="4012542"/>
              <a:ext cx="123809" cy="239768"/>
            </a:xfrm>
            <a:custGeom>
              <a:avLst/>
              <a:gdLst>
                <a:gd name="T0" fmla="*/ 123825 w 73"/>
                <a:gd name="T1" fmla="*/ 176809 h 141"/>
                <a:gd name="T2" fmla="*/ 123825 w 73"/>
                <a:gd name="T3" fmla="*/ 57803 h 141"/>
                <a:gd name="T4" fmla="*/ 72938 w 73"/>
                <a:gd name="T5" fmla="*/ 0 h 141"/>
                <a:gd name="T6" fmla="*/ 49191 w 73"/>
                <a:gd name="T7" fmla="*/ 0 h 141"/>
                <a:gd name="T8" fmla="*/ 0 w 73"/>
                <a:gd name="T9" fmla="*/ 57803 h 141"/>
                <a:gd name="T10" fmla="*/ 0 w 73"/>
                <a:gd name="T11" fmla="*/ 190410 h 141"/>
                <a:gd name="T12" fmla="*/ 47495 w 73"/>
                <a:gd name="T13" fmla="*/ 239712 h 141"/>
                <a:gd name="T14" fmla="*/ 47495 w 73"/>
                <a:gd name="T15" fmla="*/ 239712 h 141"/>
                <a:gd name="T16" fmla="*/ 96685 w 73"/>
                <a:gd name="T17" fmla="*/ 192110 h 141"/>
                <a:gd name="T18" fmla="*/ 96685 w 73"/>
                <a:gd name="T19" fmla="*/ 98605 h 141"/>
                <a:gd name="T20" fmla="*/ 62761 w 73"/>
                <a:gd name="T21" fmla="*/ 64603 h 141"/>
                <a:gd name="T22" fmla="*/ 59368 w 73"/>
                <a:gd name="T23" fmla="*/ 64603 h 141"/>
                <a:gd name="T24" fmla="*/ 27140 w 73"/>
                <a:gd name="T25" fmla="*/ 98605 h 141"/>
                <a:gd name="T26" fmla="*/ 27140 w 73"/>
                <a:gd name="T27" fmla="*/ 175109 h 141"/>
                <a:gd name="T28" fmla="*/ 45798 w 73"/>
                <a:gd name="T29" fmla="*/ 175109 h 141"/>
                <a:gd name="T30" fmla="*/ 45798 w 73"/>
                <a:gd name="T31" fmla="*/ 98605 h 141"/>
                <a:gd name="T32" fmla="*/ 59368 w 73"/>
                <a:gd name="T33" fmla="*/ 83304 h 141"/>
                <a:gd name="T34" fmla="*/ 62761 w 73"/>
                <a:gd name="T35" fmla="*/ 83304 h 141"/>
                <a:gd name="T36" fmla="*/ 78027 w 73"/>
                <a:gd name="T37" fmla="*/ 98605 h 141"/>
                <a:gd name="T38" fmla="*/ 78027 w 73"/>
                <a:gd name="T39" fmla="*/ 190410 h 141"/>
                <a:gd name="T40" fmla="*/ 47495 w 73"/>
                <a:gd name="T41" fmla="*/ 221011 h 141"/>
                <a:gd name="T42" fmla="*/ 25443 w 73"/>
                <a:gd name="T43" fmla="*/ 210811 h 141"/>
                <a:gd name="T44" fmla="*/ 16962 w 73"/>
                <a:gd name="T45" fmla="*/ 181909 h 141"/>
                <a:gd name="T46" fmla="*/ 16962 w 73"/>
                <a:gd name="T47" fmla="*/ 57803 h 141"/>
                <a:gd name="T48" fmla="*/ 49191 w 73"/>
                <a:gd name="T49" fmla="*/ 18701 h 141"/>
                <a:gd name="T50" fmla="*/ 72938 w 73"/>
                <a:gd name="T51" fmla="*/ 18701 h 141"/>
                <a:gd name="T52" fmla="*/ 105166 w 73"/>
                <a:gd name="T53" fmla="*/ 57803 h 141"/>
                <a:gd name="T54" fmla="*/ 105166 w 73"/>
                <a:gd name="T55" fmla="*/ 176809 h 141"/>
                <a:gd name="T56" fmla="*/ 123825 w 73"/>
                <a:gd name="T57" fmla="*/ 176809 h 1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3" h="141">
                  <a:moveTo>
                    <a:pt x="73" y="104"/>
                  </a:moveTo>
                  <a:cubicBezTo>
                    <a:pt x="73" y="34"/>
                    <a:pt x="73" y="34"/>
                    <a:pt x="73" y="34"/>
                  </a:cubicBezTo>
                  <a:cubicBezTo>
                    <a:pt x="73" y="14"/>
                    <a:pt x="61" y="0"/>
                    <a:pt x="43" y="0"/>
                  </a:cubicBezTo>
                  <a:cubicBezTo>
                    <a:pt x="29" y="0"/>
                    <a:pt x="29" y="0"/>
                    <a:pt x="29" y="0"/>
                  </a:cubicBezTo>
                  <a:cubicBezTo>
                    <a:pt x="11" y="0"/>
                    <a:pt x="0" y="14"/>
                    <a:pt x="0" y="34"/>
                  </a:cubicBezTo>
                  <a:cubicBezTo>
                    <a:pt x="0" y="34"/>
                    <a:pt x="0" y="112"/>
                    <a:pt x="0" y="112"/>
                  </a:cubicBezTo>
                  <a:cubicBezTo>
                    <a:pt x="0" y="127"/>
                    <a:pt x="12" y="141"/>
                    <a:pt x="28" y="141"/>
                  </a:cubicBezTo>
                  <a:cubicBezTo>
                    <a:pt x="28" y="141"/>
                    <a:pt x="28" y="141"/>
                    <a:pt x="28" y="141"/>
                  </a:cubicBezTo>
                  <a:cubicBezTo>
                    <a:pt x="44" y="141"/>
                    <a:pt x="56" y="128"/>
                    <a:pt x="57" y="113"/>
                  </a:cubicBezTo>
                  <a:cubicBezTo>
                    <a:pt x="57" y="58"/>
                    <a:pt x="57" y="58"/>
                    <a:pt x="57" y="58"/>
                  </a:cubicBezTo>
                  <a:cubicBezTo>
                    <a:pt x="57" y="47"/>
                    <a:pt x="48" y="38"/>
                    <a:pt x="37" y="38"/>
                  </a:cubicBezTo>
                  <a:cubicBezTo>
                    <a:pt x="35" y="38"/>
                    <a:pt x="35" y="38"/>
                    <a:pt x="35" y="38"/>
                  </a:cubicBezTo>
                  <a:cubicBezTo>
                    <a:pt x="24" y="38"/>
                    <a:pt x="16" y="47"/>
                    <a:pt x="16" y="58"/>
                  </a:cubicBezTo>
                  <a:cubicBezTo>
                    <a:pt x="16" y="103"/>
                    <a:pt x="16" y="103"/>
                    <a:pt x="16" y="103"/>
                  </a:cubicBezTo>
                  <a:cubicBezTo>
                    <a:pt x="27" y="103"/>
                    <a:pt x="27" y="103"/>
                    <a:pt x="27" y="103"/>
                  </a:cubicBezTo>
                  <a:cubicBezTo>
                    <a:pt x="27" y="58"/>
                    <a:pt x="27" y="58"/>
                    <a:pt x="27" y="58"/>
                  </a:cubicBezTo>
                  <a:cubicBezTo>
                    <a:pt x="27" y="53"/>
                    <a:pt x="29" y="49"/>
                    <a:pt x="35" y="49"/>
                  </a:cubicBezTo>
                  <a:cubicBezTo>
                    <a:pt x="37" y="49"/>
                    <a:pt x="37" y="49"/>
                    <a:pt x="37" y="49"/>
                  </a:cubicBezTo>
                  <a:cubicBezTo>
                    <a:pt x="42" y="49"/>
                    <a:pt x="46" y="53"/>
                    <a:pt x="46" y="58"/>
                  </a:cubicBezTo>
                  <a:cubicBezTo>
                    <a:pt x="46" y="112"/>
                    <a:pt x="46" y="112"/>
                    <a:pt x="46" y="112"/>
                  </a:cubicBezTo>
                  <a:cubicBezTo>
                    <a:pt x="46" y="122"/>
                    <a:pt x="38" y="130"/>
                    <a:pt x="28" y="130"/>
                  </a:cubicBezTo>
                  <a:cubicBezTo>
                    <a:pt x="23" y="130"/>
                    <a:pt x="18" y="128"/>
                    <a:pt x="15" y="124"/>
                  </a:cubicBezTo>
                  <a:cubicBezTo>
                    <a:pt x="12" y="120"/>
                    <a:pt x="10" y="115"/>
                    <a:pt x="10" y="107"/>
                  </a:cubicBezTo>
                  <a:cubicBezTo>
                    <a:pt x="10" y="34"/>
                    <a:pt x="10" y="34"/>
                    <a:pt x="10" y="34"/>
                  </a:cubicBezTo>
                  <a:cubicBezTo>
                    <a:pt x="10" y="17"/>
                    <a:pt x="20" y="11"/>
                    <a:pt x="29" y="11"/>
                  </a:cubicBezTo>
                  <a:cubicBezTo>
                    <a:pt x="43" y="11"/>
                    <a:pt x="43" y="11"/>
                    <a:pt x="43" y="11"/>
                  </a:cubicBezTo>
                  <a:cubicBezTo>
                    <a:pt x="56" y="11"/>
                    <a:pt x="62" y="23"/>
                    <a:pt x="62" y="34"/>
                  </a:cubicBezTo>
                  <a:cubicBezTo>
                    <a:pt x="62" y="104"/>
                    <a:pt x="62" y="104"/>
                    <a:pt x="62" y="104"/>
                  </a:cubicBezTo>
                  <a:lnTo>
                    <a:pt x="73" y="10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5" name="Freeform 32"/>
            <p:cNvSpPr/>
            <p:nvPr/>
          </p:nvSpPr>
          <p:spPr bwMode="auto">
            <a:xfrm>
              <a:off x="5180583" y="2500892"/>
              <a:ext cx="201587" cy="123854"/>
            </a:xfrm>
            <a:custGeom>
              <a:avLst/>
              <a:gdLst>
                <a:gd name="T0" fmla="*/ 22025 w 119"/>
                <a:gd name="T1" fmla="*/ 123825 h 73"/>
                <a:gd name="T2" fmla="*/ 72852 w 119"/>
                <a:gd name="T3" fmla="*/ 123825 h 73"/>
                <a:gd name="T4" fmla="*/ 142315 w 119"/>
                <a:gd name="T5" fmla="*/ 81419 h 73"/>
                <a:gd name="T6" fmla="*/ 196530 w 119"/>
                <a:gd name="T7" fmla="*/ 105166 h 73"/>
                <a:gd name="T8" fmla="*/ 198225 w 119"/>
                <a:gd name="T9" fmla="*/ 105166 h 73"/>
                <a:gd name="T10" fmla="*/ 201613 w 119"/>
                <a:gd name="T11" fmla="*/ 88204 h 73"/>
                <a:gd name="T12" fmla="*/ 166034 w 119"/>
                <a:gd name="T13" fmla="*/ 52583 h 73"/>
                <a:gd name="T14" fmla="*/ 144009 w 119"/>
                <a:gd name="T15" fmla="*/ 61064 h 73"/>
                <a:gd name="T16" fmla="*/ 81323 w 119"/>
                <a:gd name="T17" fmla="*/ 0 h 73"/>
                <a:gd name="T18" fmla="*/ 18636 w 119"/>
                <a:gd name="T19" fmla="*/ 62761 h 73"/>
                <a:gd name="T20" fmla="*/ 22025 w 119"/>
                <a:gd name="T21" fmla="*/ 79723 h 73"/>
                <a:gd name="T22" fmla="*/ 0 w 119"/>
                <a:gd name="T23" fmla="*/ 101774 h 73"/>
                <a:gd name="T24" fmla="*/ 22025 w 119"/>
                <a:gd name="T25" fmla="*/ 123825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9" h="73">
                  <a:moveTo>
                    <a:pt x="13" y="73"/>
                  </a:moveTo>
                  <a:cubicBezTo>
                    <a:pt x="43" y="73"/>
                    <a:pt x="43" y="73"/>
                    <a:pt x="43" y="73"/>
                  </a:cubicBezTo>
                  <a:cubicBezTo>
                    <a:pt x="51" y="58"/>
                    <a:pt x="66" y="48"/>
                    <a:pt x="84" y="48"/>
                  </a:cubicBezTo>
                  <a:cubicBezTo>
                    <a:pt x="96" y="48"/>
                    <a:pt x="107" y="53"/>
                    <a:pt x="116" y="62"/>
                  </a:cubicBezTo>
                  <a:cubicBezTo>
                    <a:pt x="116" y="62"/>
                    <a:pt x="116" y="62"/>
                    <a:pt x="117" y="62"/>
                  </a:cubicBezTo>
                  <a:cubicBezTo>
                    <a:pt x="118" y="59"/>
                    <a:pt x="119" y="56"/>
                    <a:pt x="119" y="52"/>
                  </a:cubicBezTo>
                  <a:cubicBezTo>
                    <a:pt x="119" y="40"/>
                    <a:pt x="110" y="31"/>
                    <a:pt x="98" y="31"/>
                  </a:cubicBezTo>
                  <a:cubicBezTo>
                    <a:pt x="93" y="31"/>
                    <a:pt x="88" y="33"/>
                    <a:pt x="85" y="36"/>
                  </a:cubicBezTo>
                  <a:cubicBezTo>
                    <a:pt x="84" y="16"/>
                    <a:pt x="68" y="0"/>
                    <a:pt x="48" y="0"/>
                  </a:cubicBezTo>
                  <a:cubicBezTo>
                    <a:pt x="28" y="0"/>
                    <a:pt x="11" y="16"/>
                    <a:pt x="11" y="37"/>
                  </a:cubicBezTo>
                  <a:cubicBezTo>
                    <a:pt x="11" y="40"/>
                    <a:pt x="12" y="44"/>
                    <a:pt x="13" y="47"/>
                  </a:cubicBezTo>
                  <a:cubicBezTo>
                    <a:pt x="6" y="47"/>
                    <a:pt x="0" y="53"/>
                    <a:pt x="0" y="60"/>
                  </a:cubicBezTo>
                  <a:cubicBezTo>
                    <a:pt x="0" y="67"/>
                    <a:pt x="6" y="73"/>
                    <a:pt x="13" y="7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6" name="Freeform 33"/>
            <p:cNvSpPr/>
            <p:nvPr/>
          </p:nvSpPr>
          <p:spPr bwMode="auto">
            <a:xfrm>
              <a:off x="5231370" y="2591400"/>
              <a:ext cx="228570" cy="139732"/>
            </a:xfrm>
            <a:custGeom>
              <a:avLst/>
              <a:gdLst>
                <a:gd name="T0" fmla="*/ 187960 w 135"/>
                <a:gd name="T1" fmla="*/ 58910 h 83"/>
                <a:gd name="T2" fmla="*/ 160867 w 135"/>
                <a:gd name="T3" fmla="*/ 67325 h 83"/>
                <a:gd name="T4" fmla="*/ 142240 w 135"/>
                <a:gd name="T5" fmla="*/ 21881 h 83"/>
                <a:gd name="T6" fmla="*/ 91440 w 135"/>
                <a:gd name="T7" fmla="*/ 0 h 83"/>
                <a:gd name="T8" fmla="*/ 30480 w 135"/>
                <a:gd name="T9" fmla="*/ 33663 h 83"/>
                <a:gd name="T10" fmla="*/ 20320 w 135"/>
                <a:gd name="T11" fmla="*/ 69008 h 83"/>
                <a:gd name="T12" fmla="*/ 23707 w 135"/>
                <a:gd name="T13" fmla="*/ 89206 h 83"/>
                <a:gd name="T14" fmla="*/ 0 w 135"/>
                <a:gd name="T15" fmla="*/ 114453 h 83"/>
                <a:gd name="T16" fmla="*/ 23707 w 135"/>
                <a:gd name="T17" fmla="*/ 139700 h 83"/>
                <a:gd name="T18" fmla="*/ 91440 w 135"/>
                <a:gd name="T19" fmla="*/ 139700 h 83"/>
                <a:gd name="T20" fmla="*/ 94827 w 135"/>
                <a:gd name="T21" fmla="*/ 139700 h 83"/>
                <a:gd name="T22" fmla="*/ 187960 w 135"/>
                <a:gd name="T23" fmla="*/ 139700 h 83"/>
                <a:gd name="T24" fmla="*/ 228600 w 135"/>
                <a:gd name="T25" fmla="*/ 99305 h 83"/>
                <a:gd name="T26" fmla="*/ 187960 w 135"/>
                <a:gd name="T27" fmla="*/ 58910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5" h="83">
                  <a:moveTo>
                    <a:pt x="111" y="35"/>
                  </a:moveTo>
                  <a:cubicBezTo>
                    <a:pt x="105" y="35"/>
                    <a:pt x="100" y="37"/>
                    <a:pt x="95" y="40"/>
                  </a:cubicBezTo>
                  <a:cubicBezTo>
                    <a:pt x="95" y="30"/>
                    <a:pt x="91" y="20"/>
                    <a:pt x="84" y="13"/>
                  </a:cubicBezTo>
                  <a:cubicBezTo>
                    <a:pt x="77" y="5"/>
                    <a:pt x="66" y="0"/>
                    <a:pt x="54" y="0"/>
                  </a:cubicBezTo>
                  <a:cubicBezTo>
                    <a:pt x="39" y="0"/>
                    <a:pt x="25" y="8"/>
                    <a:pt x="18" y="20"/>
                  </a:cubicBezTo>
                  <a:cubicBezTo>
                    <a:pt x="14" y="26"/>
                    <a:pt x="12" y="34"/>
                    <a:pt x="12" y="41"/>
                  </a:cubicBezTo>
                  <a:cubicBezTo>
                    <a:pt x="12" y="46"/>
                    <a:pt x="13" y="50"/>
                    <a:pt x="14" y="53"/>
                  </a:cubicBezTo>
                  <a:cubicBezTo>
                    <a:pt x="6" y="54"/>
                    <a:pt x="0" y="60"/>
                    <a:pt x="0" y="68"/>
                  </a:cubicBezTo>
                  <a:cubicBezTo>
                    <a:pt x="0" y="76"/>
                    <a:pt x="6" y="83"/>
                    <a:pt x="14" y="83"/>
                  </a:cubicBezTo>
                  <a:cubicBezTo>
                    <a:pt x="54" y="83"/>
                    <a:pt x="54" y="83"/>
                    <a:pt x="54" y="83"/>
                  </a:cubicBezTo>
                  <a:cubicBezTo>
                    <a:pt x="56" y="83"/>
                    <a:pt x="56" y="83"/>
                    <a:pt x="56" y="83"/>
                  </a:cubicBezTo>
                  <a:cubicBezTo>
                    <a:pt x="111" y="83"/>
                    <a:pt x="111" y="83"/>
                    <a:pt x="111" y="83"/>
                  </a:cubicBezTo>
                  <a:cubicBezTo>
                    <a:pt x="124" y="83"/>
                    <a:pt x="135" y="72"/>
                    <a:pt x="135" y="59"/>
                  </a:cubicBezTo>
                  <a:cubicBezTo>
                    <a:pt x="135" y="46"/>
                    <a:pt x="124" y="35"/>
                    <a:pt x="111" y="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7" name="Freeform 34"/>
            <p:cNvSpPr/>
            <p:nvPr/>
          </p:nvSpPr>
          <p:spPr bwMode="auto">
            <a:xfrm>
              <a:off x="5363115" y="4319008"/>
              <a:ext cx="44444" cy="53987"/>
            </a:xfrm>
            <a:custGeom>
              <a:avLst/>
              <a:gdLst>
                <a:gd name="T0" fmla="*/ 44450 w 28"/>
                <a:gd name="T1" fmla="*/ 0 h 34"/>
                <a:gd name="T2" fmla="*/ 0 w 28"/>
                <a:gd name="T3" fmla="*/ 0 h 34"/>
                <a:gd name="T4" fmla="*/ 0 w 28"/>
                <a:gd name="T5" fmla="*/ 19050 h 34"/>
                <a:gd name="T6" fmla="*/ 44450 w 28"/>
                <a:gd name="T7" fmla="*/ 53975 h 34"/>
                <a:gd name="T8" fmla="*/ 44450 w 28"/>
                <a:gd name="T9" fmla="*/ 0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34">
                  <a:moveTo>
                    <a:pt x="28" y="0"/>
                  </a:moveTo>
                  <a:lnTo>
                    <a:pt x="0" y="0"/>
                  </a:lnTo>
                  <a:lnTo>
                    <a:pt x="0" y="12"/>
                  </a:lnTo>
                  <a:lnTo>
                    <a:pt x="28" y="34"/>
                  </a:lnTo>
                  <a:lnTo>
                    <a:pt x="2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8" name="Freeform 35"/>
            <p:cNvSpPr/>
            <p:nvPr/>
          </p:nvSpPr>
          <p:spPr bwMode="auto">
            <a:xfrm>
              <a:off x="5228202" y="4365056"/>
              <a:ext cx="179365" cy="173077"/>
            </a:xfrm>
            <a:custGeom>
              <a:avLst/>
              <a:gdLst>
                <a:gd name="T0" fmla="*/ 179388 w 113"/>
                <a:gd name="T1" fmla="*/ 92075 h 109"/>
                <a:gd name="T2" fmla="*/ 179388 w 113"/>
                <a:gd name="T3" fmla="*/ 73025 h 109"/>
                <a:gd name="T4" fmla="*/ 134938 w 113"/>
                <a:gd name="T5" fmla="*/ 38100 h 109"/>
                <a:gd name="T6" fmla="*/ 88900 w 113"/>
                <a:gd name="T7" fmla="*/ 0 h 109"/>
                <a:gd name="T8" fmla="*/ 0 w 113"/>
                <a:gd name="T9" fmla="*/ 73025 h 109"/>
                <a:gd name="T10" fmla="*/ 0 w 113"/>
                <a:gd name="T11" fmla="*/ 173037 h 109"/>
                <a:gd name="T12" fmla="*/ 55563 w 113"/>
                <a:gd name="T13" fmla="*/ 173037 h 109"/>
                <a:gd name="T14" fmla="*/ 55563 w 113"/>
                <a:gd name="T15" fmla="*/ 74612 h 109"/>
                <a:gd name="T16" fmla="*/ 122238 w 113"/>
                <a:gd name="T17" fmla="*/ 74612 h 109"/>
                <a:gd name="T18" fmla="*/ 122238 w 113"/>
                <a:gd name="T19" fmla="*/ 173037 h 109"/>
                <a:gd name="T20" fmla="*/ 179388 w 113"/>
                <a:gd name="T21" fmla="*/ 173037 h 109"/>
                <a:gd name="T22" fmla="*/ 179388 w 113"/>
                <a:gd name="T23" fmla="*/ 92075 h 1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3" h="109">
                  <a:moveTo>
                    <a:pt x="113" y="58"/>
                  </a:moveTo>
                  <a:lnTo>
                    <a:pt x="113" y="46"/>
                  </a:lnTo>
                  <a:lnTo>
                    <a:pt x="85" y="24"/>
                  </a:lnTo>
                  <a:lnTo>
                    <a:pt x="56" y="0"/>
                  </a:lnTo>
                  <a:lnTo>
                    <a:pt x="0" y="46"/>
                  </a:lnTo>
                  <a:lnTo>
                    <a:pt x="0" y="109"/>
                  </a:lnTo>
                  <a:lnTo>
                    <a:pt x="35" y="109"/>
                  </a:lnTo>
                  <a:lnTo>
                    <a:pt x="35" y="47"/>
                  </a:lnTo>
                  <a:lnTo>
                    <a:pt x="77" y="47"/>
                  </a:lnTo>
                  <a:lnTo>
                    <a:pt x="77" y="109"/>
                  </a:lnTo>
                  <a:lnTo>
                    <a:pt x="113" y="109"/>
                  </a:lnTo>
                  <a:lnTo>
                    <a:pt x="113" y="5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9" name="Freeform 36"/>
            <p:cNvSpPr/>
            <p:nvPr/>
          </p:nvSpPr>
          <p:spPr bwMode="auto">
            <a:xfrm>
              <a:off x="5185346" y="4309480"/>
              <a:ext cx="265077" cy="134969"/>
            </a:xfrm>
            <a:custGeom>
              <a:avLst/>
              <a:gdLst>
                <a:gd name="T0" fmla="*/ 42862 w 167"/>
                <a:gd name="T1" fmla="*/ 120650 h 85"/>
                <a:gd name="T2" fmla="*/ 131762 w 167"/>
                <a:gd name="T3" fmla="*/ 47625 h 85"/>
                <a:gd name="T4" fmla="*/ 177800 w 167"/>
                <a:gd name="T5" fmla="*/ 84138 h 85"/>
                <a:gd name="T6" fmla="*/ 222250 w 167"/>
                <a:gd name="T7" fmla="*/ 120650 h 85"/>
                <a:gd name="T8" fmla="*/ 241300 w 167"/>
                <a:gd name="T9" fmla="*/ 134938 h 85"/>
                <a:gd name="T10" fmla="*/ 265112 w 167"/>
                <a:gd name="T11" fmla="*/ 107950 h 85"/>
                <a:gd name="T12" fmla="*/ 222250 w 167"/>
                <a:gd name="T13" fmla="*/ 73025 h 85"/>
                <a:gd name="T14" fmla="*/ 177800 w 167"/>
                <a:gd name="T15" fmla="*/ 36513 h 85"/>
                <a:gd name="T16" fmla="*/ 131762 w 167"/>
                <a:gd name="T17" fmla="*/ 0 h 85"/>
                <a:gd name="T18" fmla="*/ 0 w 167"/>
                <a:gd name="T19" fmla="*/ 107950 h 85"/>
                <a:gd name="T20" fmla="*/ 22225 w 167"/>
                <a:gd name="T21" fmla="*/ 134938 h 85"/>
                <a:gd name="T22" fmla="*/ 42862 w 167"/>
                <a:gd name="T23" fmla="*/ 120650 h 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7" h="85">
                  <a:moveTo>
                    <a:pt x="27" y="76"/>
                  </a:moveTo>
                  <a:lnTo>
                    <a:pt x="83" y="30"/>
                  </a:lnTo>
                  <a:lnTo>
                    <a:pt x="112" y="53"/>
                  </a:lnTo>
                  <a:lnTo>
                    <a:pt x="140" y="76"/>
                  </a:lnTo>
                  <a:lnTo>
                    <a:pt x="152" y="85"/>
                  </a:lnTo>
                  <a:lnTo>
                    <a:pt x="167" y="68"/>
                  </a:lnTo>
                  <a:lnTo>
                    <a:pt x="140" y="46"/>
                  </a:lnTo>
                  <a:lnTo>
                    <a:pt x="112" y="23"/>
                  </a:lnTo>
                  <a:lnTo>
                    <a:pt x="83" y="0"/>
                  </a:lnTo>
                  <a:lnTo>
                    <a:pt x="0" y="68"/>
                  </a:lnTo>
                  <a:lnTo>
                    <a:pt x="14" y="85"/>
                  </a:lnTo>
                  <a:lnTo>
                    <a:pt x="27"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80" name="Rectangle 37"/>
            <p:cNvSpPr>
              <a:spLocks noChangeArrowheads="1"/>
            </p:cNvSpPr>
            <p:nvPr/>
          </p:nvSpPr>
          <p:spPr bwMode="auto">
            <a:xfrm>
              <a:off x="4144074" y="3945859"/>
              <a:ext cx="61904" cy="476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81" name="Freeform 38"/>
            <p:cNvSpPr/>
            <p:nvPr/>
          </p:nvSpPr>
          <p:spPr bwMode="auto">
            <a:xfrm>
              <a:off x="4075827" y="4001434"/>
              <a:ext cx="60317" cy="28582"/>
            </a:xfrm>
            <a:custGeom>
              <a:avLst/>
              <a:gdLst>
                <a:gd name="T0" fmla="*/ 60325 w 38"/>
                <a:gd name="T1" fmla="*/ 28575 h 18"/>
                <a:gd name="T2" fmla="*/ 60325 w 38"/>
                <a:gd name="T3" fmla="*/ 0 h 18"/>
                <a:gd name="T4" fmla="*/ 0 w 38"/>
                <a:gd name="T5" fmla="*/ 0 h 18"/>
                <a:gd name="T6" fmla="*/ 7938 w 38"/>
                <a:gd name="T7" fmla="*/ 28575 h 18"/>
                <a:gd name="T8" fmla="*/ 60325 w 38"/>
                <a:gd name="T9" fmla="*/ 28575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18">
                  <a:moveTo>
                    <a:pt x="38" y="18"/>
                  </a:moveTo>
                  <a:lnTo>
                    <a:pt x="38" y="0"/>
                  </a:lnTo>
                  <a:lnTo>
                    <a:pt x="0" y="0"/>
                  </a:lnTo>
                  <a:lnTo>
                    <a:pt x="5" y="18"/>
                  </a:lnTo>
                  <a:lnTo>
                    <a:pt x="38" y="1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82" name="Rectangle 39"/>
            <p:cNvSpPr>
              <a:spLocks noChangeArrowheads="1"/>
            </p:cNvSpPr>
            <p:nvPr/>
          </p:nvSpPr>
          <p:spPr bwMode="auto">
            <a:xfrm>
              <a:off x="4144074" y="3906162"/>
              <a:ext cx="61904" cy="3017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83" name="Rectangle 40"/>
            <p:cNvSpPr>
              <a:spLocks noChangeArrowheads="1"/>
            </p:cNvSpPr>
            <p:nvPr/>
          </p:nvSpPr>
          <p:spPr bwMode="auto">
            <a:xfrm>
              <a:off x="4144074" y="4001434"/>
              <a:ext cx="61904" cy="2858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84" name="Freeform 41"/>
            <p:cNvSpPr/>
            <p:nvPr/>
          </p:nvSpPr>
          <p:spPr bwMode="auto">
            <a:xfrm>
              <a:off x="4212335" y="3945859"/>
              <a:ext cx="74603" cy="47636"/>
            </a:xfrm>
            <a:custGeom>
              <a:avLst/>
              <a:gdLst>
                <a:gd name="T0" fmla="*/ 74613 w 47"/>
                <a:gd name="T1" fmla="*/ 0 h 30"/>
                <a:gd name="T2" fmla="*/ 0 w 47"/>
                <a:gd name="T3" fmla="*/ 0 h 30"/>
                <a:gd name="T4" fmla="*/ 0 w 47"/>
                <a:gd name="T5" fmla="*/ 47625 h 30"/>
                <a:gd name="T6" fmla="*/ 61913 w 47"/>
                <a:gd name="T7" fmla="*/ 47625 h 30"/>
                <a:gd name="T8" fmla="*/ 74613 w 47"/>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30">
                  <a:moveTo>
                    <a:pt x="47" y="0"/>
                  </a:moveTo>
                  <a:lnTo>
                    <a:pt x="0" y="0"/>
                  </a:lnTo>
                  <a:lnTo>
                    <a:pt x="0" y="30"/>
                  </a:lnTo>
                  <a:lnTo>
                    <a:pt x="39" y="30"/>
                  </a:lnTo>
                  <a:lnTo>
                    <a:pt x="47"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85" name="Freeform 42"/>
            <p:cNvSpPr/>
            <p:nvPr/>
          </p:nvSpPr>
          <p:spPr bwMode="auto">
            <a:xfrm>
              <a:off x="4212335" y="4001434"/>
              <a:ext cx="60317" cy="28582"/>
            </a:xfrm>
            <a:custGeom>
              <a:avLst/>
              <a:gdLst>
                <a:gd name="T0" fmla="*/ 0 w 38"/>
                <a:gd name="T1" fmla="*/ 28575 h 18"/>
                <a:gd name="T2" fmla="*/ 52388 w 38"/>
                <a:gd name="T3" fmla="*/ 28575 h 18"/>
                <a:gd name="T4" fmla="*/ 60325 w 38"/>
                <a:gd name="T5" fmla="*/ 0 h 18"/>
                <a:gd name="T6" fmla="*/ 0 w 38"/>
                <a:gd name="T7" fmla="*/ 0 h 18"/>
                <a:gd name="T8" fmla="*/ 0 w 38"/>
                <a:gd name="T9" fmla="*/ 28575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18">
                  <a:moveTo>
                    <a:pt x="0" y="18"/>
                  </a:moveTo>
                  <a:lnTo>
                    <a:pt x="33" y="18"/>
                  </a:lnTo>
                  <a:lnTo>
                    <a:pt x="38" y="0"/>
                  </a:lnTo>
                  <a:lnTo>
                    <a:pt x="0" y="0"/>
                  </a:lnTo>
                  <a:lnTo>
                    <a:pt x="0" y="1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86" name="Freeform 43"/>
            <p:cNvSpPr/>
            <p:nvPr/>
          </p:nvSpPr>
          <p:spPr bwMode="auto">
            <a:xfrm>
              <a:off x="4059947" y="3945859"/>
              <a:ext cx="76190" cy="47636"/>
            </a:xfrm>
            <a:custGeom>
              <a:avLst/>
              <a:gdLst>
                <a:gd name="T0" fmla="*/ 76200 w 48"/>
                <a:gd name="T1" fmla="*/ 0 h 30"/>
                <a:gd name="T2" fmla="*/ 0 w 48"/>
                <a:gd name="T3" fmla="*/ 0 h 30"/>
                <a:gd name="T4" fmla="*/ 14288 w 48"/>
                <a:gd name="T5" fmla="*/ 47625 h 30"/>
                <a:gd name="T6" fmla="*/ 76200 w 48"/>
                <a:gd name="T7" fmla="*/ 47625 h 30"/>
                <a:gd name="T8" fmla="*/ 76200 w 48"/>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30">
                  <a:moveTo>
                    <a:pt x="48" y="0"/>
                  </a:moveTo>
                  <a:lnTo>
                    <a:pt x="0" y="0"/>
                  </a:lnTo>
                  <a:lnTo>
                    <a:pt x="9" y="30"/>
                  </a:lnTo>
                  <a:lnTo>
                    <a:pt x="48" y="30"/>
                  </a:lnTo>
                  <a:lnTo>
                    <a:pt x="4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87" name="Freeform 44"/>
            <p:cNvSpPr/>
            <p:nvPr/>
          </p:nvSpPr>
          <p:spPr bwMode="auto">
            <a:xfrm>
              <a:off x="4050423" y="3836296"/>
              <a:ext cx="96825" cy="100036"/>
            </a:xfrm>
            <a:custGeom>
              <a:avLst/>
              <a:gdLst>
                <a:gd name="T0" fmla="*/ 0 w 58"/>
                <a:gd name="T1" fmla="*/ 69501 h 59"/>
                <a:gd name="T2" fmla="*/ 8348 w 58"/>
                <a:gd name="T3" fmla="*/ 100013 h 59"/>
                <a:gd name="T4" fmla="*/ 85151 w 58"/>
                <a:gd name="T5" fmla="*/ 100013 h 59"/>
                <a:gd name="T6" fmla="*/ 85151 w 58"/>
                <a:gd name="T7" fmla="*/ 69501 h 59"/>
                <a:gd name="T8" fmla="*/ 55097 w 58"/>
                <a:gd name="T9" fmla="*/ 69501 h 59"/>
                <a:gd name="T10" fmla="*/ 96838 w 58"/>
                <a:gd name="T11" fmla="*/ 13561 h 59"/>
                <a:gd name="T12" fmla="*/ 78472 w 58"/>
                <a:gd name="T13" fmla="*/ 0 h 59"/>
                <a:gd name="T14" fmla="*/ 25044 w 58"/>
                <a:gd name="T15" fmla="*/ 69501 h 59"/>
                <a:gd name="T16" fmla="*/ 0 w 58"/>
                <a:gd name="T17" fmla="*/ 69501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8" h="59">
                  <a:moveTo>
                    <a:pt x="0" y="41"/>
                  </a:moveTo>
                  <a:cubicBezTo>
                    <a:pt x="5" y="59"/>
                    <a:pt x="5" y="59"/>
                    <a:pt x="5" y="59"/>
                  </a:cubicBezTo>
                  <a:cubicBezTo>
                    <a:pt x="51" y="59"/>
                    <a:pt x="51" y="59"/>
                    <a:pt x="51" y="59"/>
                  </a:cubicBezTo>
                  <a:cubicBezTo>
                    <a:pt x="51" y="41"/>
                    <a:pt x="51" y="41"/>
                    <a:pt x="51" y="41"/>
                  </a:cubicBezTo>
                  <a:cubicBezTo>
                    <a:pt x="33" y="41"/>
                    <a:pt x="33" y="41"/>
                    <a:pt x="33" y="41"/>
                  </a:cubicBezTo>
                  <a:cubicBezTo>
                    <a:pt x="58" y="8"/>
                    <a:pt x="58" y="8"/>
                    <a:pt x="58" y="8"/>
                  </a:cubicBezTo>
                  <a:cubicBezTo>
                    <a:pt x="53" y="7"/>
                    <a:pt x="49" y="4"/>
                    <a:pt x="47" y="0"/>
                  </a:cubicBezTo>
                  <a:cubicBezTo>
                    <a:pt x="15" y="41"/>
                    <a:pt x="15" y="41"/>
                    <a:pt x="15" y="41"/>
                  </a:cubicBezTo>
                  <a:lnTo>
                    <a:pt x="0" y="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88" name="Freeform 45"/>
            <p:cNvSpPr/>
            <p:nvPr/>
          </p:nvSpPr>
          <p:spPr bwMode="auto">
            <a:xfrm>
              <a:off x="4132963" y="3807714"/>
              <a:ext cx="36508" cy="36521"/>
            </a:xfrm>
            <a:custGeom>
              <a:avLst/>
              <a:gdLst>
                <a:gd name="T0" fmla="*/ 36513 w 22"/>
                <a:gd name="T1" fmla="*/ 13910 h 21"/>
                <a:gd name="T2" fmla="*/ 19916 w 22"/>
                <a:gd name="T3" fmla="*/ 0 h 21"/>
                <a:gd name="T4" fmla="*/ 14937 w 22"/>
                <a:gd name="T5" fmla="*/ 0 h 21"/>
                <a:gd name="T6" fmla="*/ 1660 w 22"/>
                <a:gd name="T7" fmla="*/ 20865 h 21"/>
                <a:gd name="T8" fmla="*/ 1660 w 22"/>
                <a:gd name="T9" fmla="*/ 22603 h 21"/>
                <a:gd name="T10" fmla="*/ 19916 w 22"/>
                <a:gd name="T11" fmla="*/ 36513 h 21"/>
                <a:gd name="T12" fmla="*/ 21576 w 22"/>
                <a:gd name="T13" fmla="*/ 36513 h 21"/>
                <a:gd name="T14" fmla="*/ 23236 w 22"/>
                <a:gd name="T15" fmla="*/ 34774 h 21"/>
                <a:gd name="T16" fmla="*/ 36513 w 22"/>
                <a:gd name="T17" fmla="*/ 17387 h 21"/>
                <a:gd name="T18" fmla="*/ 36513 w 22"/>
                <a:gd name="T19" fmla="*/ 17387 h 21"/>
                <a:gd name="T20" fmla="*/ 36513 w 22"/>
                <a:gd name="T21" fmla="*/ 1391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 h="21">
                  <a:moveTo>
                    <a:pt x="22" y="8"/>
                  </a:moveTo>
                  <a:cubicBezTo>
                    <a:pt x="21" y="3"/>
                    <a:pt x="16" y="0"/>
                    <a:pt x="12" y="0"/>
                  </a:cubicBezTo>
                  <a:cubicBezTo>
                    <a:pt x="11" y="0"/>
                    <a:pt x="10" y="0"/>
                    <a:pt x="9" y="0"/>
                  </a:cubicBezTo>
                  <a:cubicBezTo>
                    <a:pt x="4" y="1"/>
                    <a:pt x="0" y="7"/>
                    <a:pt x="1" y="12"/>
                  </a:cubicBezTo>
                  <a:cubicBezTo>
                    <a:pt x="1" y="12"/>
                    <a:pt x="1" y="12"/>
                    <a:pt x="1" y="13"/>
                  </a:cubicBezTo>
                  <a:cubicBezTo>
                    <a:pt x="3" y="17"/>
                    <a:pt x="7" y="21"/>
                    <a:pt x="12" y="21"/>
                  </a:cubicBezTo>
                  <a:cubicBezTo>
                    <a:pt x="12" y="21"/>
                    <a:pt x="12" y="21"/>
                    <a:pt x="13" y="21"/>
                  </a:cubicBezTo>
                  <a:cubicBezTo>
                    <a:pt x="13" y="21"/>
                    <a:pt x="14" y="20"/>
                    <a:pt x="14" y="20"/>
                  </a:cubicBezTo>
                  <a:cubicBezTo>
                    <a:pt x="19" y="19"/>
                    <a:pt x="22" y="15"/>
                    <a:pt x="22" y="10"/>
                  </a:cubicBezTo>
                  <a:cubicBezTo>
                    <a:pt x="22" y="10"/>
                    <a:pt x="22" y="10"/>
                    <a:pt x="22" y="10"/>
                  </a:cubicBezTo>
                  <a:cubicBezTo>
                    <a:pt x="22" y="9"/>
                    <a:pt x="22" y="9"/>
                    <a:pt x="22"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89" name="Freeform 46"/>
            <p:cNvSpPr/>
            <p:nvPr/>
          </p:nvSpPr>
          <p:spPr bwMode="auto">
            <a:xfrm>
              <a:off x="4198050" y="3836296"/>
              <a:ext cx="98412" cy="100036"/>
            </a:xfrm>
            <a:custGeom>
              <a:avLst/>
              <a:gdLst>
                <a:gd name="T0" fmla="*/ 20364 w 58"/>
                <a:gd name="T1" fmla="*/ 0 h 59"/>
                <a:gd name="T2" fmla="*/ 0 w 58"/>
                <a:gd name="T3" fmla="*/ 13561 h 59"/>
                <a:gd name="T4" fmla="*/ 42425 w 58"/>
                <a:gd name="T5" fmla="*/ 69501 h 59"/>
                <a:gd name="T6" fmla="*/ 13576 w 58"/>
                <a:gd name="T7" fmla="*/ 69501 h 59"/>
                <a:gd name="T8" fmla="*/ 13576 w 58"/>
                <a:gd name="T9" fmla="*/ 100013 h 59"/>
                <a:gd name="T10" fmla="*/ 89940 w 58"/>
                <a:gd name="T11" fmla="*/ 100013 h 59"/>
                <a:gd name="T12" fmla="*/ 98425 w 58"/>
                <a:gd name="T13" fmla="*/ 69501 h 59"/>
                <a:gd name="T14" fmla="*/ 72970 w 58"/>
                <a:gd name="T15" fmla="*/ 69501 h 59"/>
                <a:gd name="T16" fmla="*/ 20364 w 58"/>
                <a:gd name="T17" fmla="*/ 0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8" h="59">
                  <a:moveTo>
                    <a:pt x="12" y="0"/>
                  </a:moveTo>
                  <a:cubicBezTo>
                    <a:pt x="10" y="4"/>
                    <a:pt x="6" y="7"/>
                    <a:pt x="0" y="8"/>
                  </a:cubicBezTo>
                  <a:cubicBezTo>
                    <a:pt x="25" y="41"/>
                    <a:pt x="25" y="41"/>
                    <a:pt x="25" y="41"/>
                  </a:cubicBezTo>
                  <a:cubicBezTo>
                    <a:pt x="8" y="41"/>
                    <a:pt x="8" y="41"/>
                    <a:pt x="8" y="41"/>
                  </a:cubicBezTo>
                  <a:cubicBezTo>
                    <a:pt x="8" y="59"/>
                    <a:pt x="8" y="59"/>
                    <a:pt x="8" y="59"/>
                  </a:cubicBezTo>
                  <a:cubicBezTo>
                    <a:pt x="53" y="59"/>
                    <a:pt x="53" y="59"/>
                    <a:pt x="53" y="59"/>
                  </a:cubicBezTo>
                  <a:cubicBezTo>
                    <a:pt x="58" y="41"/>
                    <a:pt x="58" y="41"/>
                    <a:pt x="58" y="41"/>
                  </a:cubicBezTo>
                  <a:cubicBezTo>
                    <a:pt x="43" y="41"/>
                    <a:pt x="43" y="41"/>
                    <a:pt x="43" y="41"/>
                  </a:cubicBezTo>
                  <a:lnTo>
                    <a:pt x="1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90" name="Freeform 47"/>
            <p:cNvSpPr/>
            <p:nvPr/>
          </p:nvSpPr>
          <p:spPr bwMode="auto">
            <a:xfrm>
              <a:off x="4178995" y="3807714"/>
              <a:ext cx="34920" cy="36521"/>
            </a:xfrm>
            <a:custGeom>
              <a:avLst/>
              <a:gdLst>
                <a:gd name="T0" fmla="*/ 0 w 21"/>
                <a:gd name="T1" fmla="*/ 13910 h 21"/>
                <a:gd name="T2" fmla="*/ 0 w 21"/>
                <a:gd name="T3" fmla="*/ 17387 h 21"/>
                <a:gd name="T4" fmla="*/ 0 w 21"/>
                <a:gd name="T5" fmla="*/ 17387 h 21"/>
                <a:gd name="T6" fmla="*/ 13305 w 21"/>
                <a:gd name="T7" fmla="*/ 34774 h 21"/>
                <a:gd name="T8" fmla="*/ 14968 w 21"/>
                <a:gd name="T9" fmla="*/ 36513 h 21"/>
                <a:gd name="T10" fmla="*/ 16631 w 21"/>
                <a:gd name="T11" fmla="*/ 36513 h 21"/>
                <a:gd name="T12" fmla="*/ 33262 w 21"/>
                <a:gd name="T13" fmla="*/ 22603 h 21"/>
                <a:gd name="T14" fmla="*/ 33262 w 21"/>
                <a:gd name="T15" fmla="*/ 20865 h 21"/>
                <a:gd name="T16" fmla="*/ 19957 w 21"/>
                <a:gd name="T17" fmla="*/ 0 h 21"/>
                <a:gd name="T18" fmla="*/ 16631 w 21"/>
                <a:gd name="T19" fmla="*/ 0 h 21"/>
                <a:gd name="T20" fmla="*/ 0 w 21"/>
                <a:gd name="T21" fmla="*/ 1391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 h="21">
                  <a:moveTo>
                    <a:pt x="0" y="8"/>
                  </a:moveTo>
                  <a:cubicBezTo>
                    <a:pt x="0" y="9"/>
                    <a:pt x="0" y="9"/>
                    <a:pt x="0" y="10"/>
                  </a:cubicBezTo>
                  <a:cubicBezTo>
                    <a:pt x="0" y="10"/>
                    <a:pt x="0" y="10"/>
                    <a:pt x="0" y="10"/>
                  </a:cubicBezTo>
                  <a:cubicBezTo>
                    <a:pt x="0" y="15"/>
                    <a:pt x="3" y="19"/>
                    <a:pt x="8" y="20"/>
                  </a:cubicBezTo>
                  <a:cubicBezTo>
                    <a:pt x="8" y="20"/>
                    <a:pt x="9" y="21"/>
                    <a:pt x="9" y="21"/>
                  </a:cubicBezTo>
                  <a:cubicBezTo>
                    <a:pt x="9" y="21"/>
                    <a:pt x="10" y="21"/>
                    <a:pt x="10" y="21"/>
                  </a:cubicBezTo>
                  <a:cubicBezTo>
                    <a:pt x="15" y="21"/>
                    <a:pt x="19" y="17"/>
                    <a:pt x="20" y="13"/>
                  </a:cubicBezTo>
                  <a:cubicBezTo>
                    <a:pt x="20" y="12"/>
                    <a:pt x="20" y="12"/>
                    <a:pt x="20" y="12"/>
                  </a:cubicBezTo>
                  <a:cubicBezTo>
                    <a:pt x="21" y="7"/>
                    <a:pt x="18" y="1"/>
                    <a:pt x="12" y="0"/>
                  </a:cubicBezTo>
                  <a:cubicBezTo>
                    <a:pt x="12" y="0"/>
                    <a:pt x="11" y="0"/>
                    <a:pt x="10" y="0"/>
                  </a:cubicBezTo>
                  <a:cubicBezTo>
                    <a:pt x="5" y="0"/>
                    <a:pt x="1" y="3"/>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91" name="Oval 48"/>
            <p:cNvSpPr>
              <a:spLocks noChangeArrowheads="1"/>
            </p:cNvSpPr>
            <p:nvPr/>
          </p:nvSpPr>
          <p:spPr bwMode="auto">
            <a:xfrm>
              <a:off x="5256774" y="3855350"/>
              <a:ext cx="23810" cy="2381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92" name="Oval 49"/>
            <p:cNvSpPr>
              <a:spLocks noChangeArrowheads="1"/>
            </p:cNvSpPr>
            <p:nvPr/>
          </p:nvSpPr>
          <p:spPr bwMode="auto">
            <a:xfrm>
              <a:off x="5280584" y="3829937"/>
              <a:ext cx="20634" cy="1905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93" name="Oval 50"/>
            <p:cNvSpPr>
              <a:spLocks noChangeArrowheads="1"/>
            </p:cNvSpPr>
            <p:nvPr/>
          </p:nvSpPr>
          <p:spPr bwMode="auto">
            <a:xfrm>
              <a:off x="5261536" y="3798187"/>
              <a:ext cx="14285" cy="1111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94" name="Oval 51"/>
            <p:cNvSpPr>
              <a:spLocks noChangeArrowheads="1"/>
            </p:cNvSpPr>
            <p:nvPr/>
          </p:nvSpPr>
          <p:spPr bwMode="auto">
            <a:xfrm>
              <a:off x="5256774" y="3744199"/>
              <a:ext cx="23810" cy="2381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95" name="Freeform 52"/>
            <p:cNvSpPr>
              <a:spLocks noEditPoints="1"/>
            </p:cNvSpPr>
            <p:nvPr/>
          </p:nvSpPr>
          <p:spPr bwMode="auto">
            <a:xfrm>
              <a:off x="5223441" y="3633041"/>
              <a:ext cx="122221" cy="274702"/>
            </a:xfrm>
            <a:custGeom>
              <a:avLst/>
              <a:gdLst>
                <a:gd name="T0" fmla="*/ 66212 w 72"/>
                <a:gd name="T1" fmla="*/ 13562 h 162"/>
                <a:gd name="T2" fmla="*/ 62816 w 72"/>
                <a:gd name="T3" fmla="*/ 23734 h 162"/>
                <a:gd name="T4" fmla="*/ 62816 w 72"/>
                <a:gd name="T5" fmla="*/ 40687 h 162"/>
                <a:gd name="T6" fmla="*/ 57723 w 72"/>
                <a:gd name="T7" fmla="*/ 40687 h 162"/>
                <a:gd name="T8" fmla="*/ 57723 w 72"/>
                <a:gd name="T9" fmla="*/ 89851 h 162"/>
                <a:gd name="T10" fmla="*/ 62816 w 72"/>
                <a:gd name="T11" fmla="*/ 89851 h 162"/>
                <a:gd name="T12" fmla="*/ 62816 w 72"/>
                <a:gd name="T13" fmla="*/ 125452 h 162"/>
                <a:gd name="T14" fmla="*/ 62816 w 72"/>
                <a:gd name="T15" fmla="*/ 142405 h 162"/>
                <a:gd name="T16" fmla="*/ 74700 w 72"/>
                <a:gd name="T17" fmla="*/ 154272 h 162"/>
                <a:gd name="T18" fmla="*/ 76398 w 72"/>
                <a:gd name="T19" fmla="*/ 154272 h 162"/>
                <a:gd name="T20" fmla="*/ 84887 w 72"/>
                <a:gd name="T21" fmla="*/ 142405 h 162"/>
                <a:gd name="T22" fmla="*/ 84887 w 72"/>
                <a:gd name="T23" fmla="*/ 89851 h 162"/>
                <a:gd name="T24" fmla="*/ 91678 w 72"/>
                <a:gd name="T25" fmla="*/ 89851 h 162"/>
                <a:gd name="T26" fmla="*/ 91678 w 72"/>
                <a:gd name="T27" fmla="*/ 89851 h 162"/>
                <a:gd name="T28" fmla="*/ 91678 w 72"/>
                <a:gd name="T29" fmla="*/ 249209 h 162"/>
                <a:gd name="T30" fmla="*/ 57723 w 72"/>
                <a:gd name="T31" fmla="*/ 249209 h 162"/>
                <a:gd name="T32" fmla="*/ 57723 w 72"/>
                <a:gd name="T33" fmla="*/ 274638 h 162"/>
                <a:gd name="T34" fmla="*/ 115446 w 72"/>
                <a:gd name="T35" fmla="*/ 274638 h 162"/>
                <a:gd name="T36" fmla="*/ 115446 w 72"/>
                <a:gd name="T37" fmla="*/ 40687 h 162"/>
                <a:gd name="T38" fmla="*/ 84887 w 72"/>
                <a:gd name="T39" fmla="*/ 40687 h 162"/>
                <a:gd name="T40" fmla="*/ 84887 w 72"/>
                <a:gd name="T41" fmla="*/ 28820 h 162"/>
                <a:gd name="T42" fmla="*/ 113748 w 72"/>
                <a:gd name="T43" fmla="*/ 22039 h 162"/>
                <a:gd name="T44" fmla="*/ 120539 w 72"/>
                <a:gd name="T45" fmla="*/ 10172 h 162"/>
                <a:gd name="T46" fmla="*/ 108655 w 72"/>
                <a:gd name="T47" fmla="*/ 1695 h 162"/>
                <a:gd name="T48" fmla="*/ 73003 w 72"/>
                <a:gd name="T49" fmla="*/ 10172 h 162"/>
                <a:gd name="T50" fmla="*/ 66212 w 72"/>
                <a:gd name="T51" fmla="*/ 13562 h 162"/>
                <a:gd name="T52" fmla="*/ 57723 w 72"/>
                <a:gd name="T53" fmla="*/ 40687 h 162"/>
                <a:gd name="T54" fmla="*/ 0 w 72"/>
                <a:gd name="T55" fmla="*/ 40687 h 162"/>
                <a:gd name="T56" fmla="*/ 0 w 72"/>
                <a:gd name="T57" fmla="*/ 274638 h 162"/>
                <a:gd name="T58" fmla="*/ 57723 w 72"/>
                <a:gd name="T59" fmla="*/ 274638 h 162"/>
                <a:gd name="T60" fmla="*/ 57723 w 72"/>
                <a:gd name="T61" fmla="*/ 249209 h 162"/>
                <a:gd name="T62" fmla="*/ 23768 w 72"/>
                <a:gd name="T63" fmla="*/ 249209 h 162"/>
                <a:gd name="T64" fmla="*/ 23768 w 72"/>
                <a:gd name="T65" fmla="*/ 89851 h 162"/>
                <a:gd name="T66" fmla="*/ 57723 w 72"/>
                <a:gd name="T67" fmla="*/ 89851 h 162"/>
                <a:gd name="T68" fmla="*/ 57723 w 72"/>
                <a:gd name="T69" fmla="*/ 40687 h 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 h="162">
                  <a:moveTo>
                    <a:pt x="39" y="8"/>
                  </a:moveTo>
                  <a:cubicBezTo>
                    <a:pt x="37" y="10"/>
                    <a:pt x="37" y="12"/>
                    <a:pt x="37" y="14"/>
                  </a:cubicBezTo>
                  <a:cubicBezTo>
                    <a:pt x="37" y="14"/>
                    <a:pt x="37" y="18"/>
                    <a:pt x="37" y="24"/>
                  </a:cubicBezTo>
                  <a:cubicBezTo>
                    <a:pt x="34" y="24"/>
                    <a:pt x="34" y="24"/>
                    <a:pt x="34" y="24"/>
                  </a:cubicBezTo>
                  <a:cubicBezTo>
                    <a:pt x="34" y="53"/>
                    <a:pt x="34" y="53"/>
                    <a:pt x="34" y="53"/>
                  </a:cubicBezTo>
                  <a:cubicBezTo>
                    <a:pt x="37" y="53"/>
                    <a:pt x="37" y="53"/>
                    <a:pt x="37" y="53"/>
                  </a:cubicBezTo>
                  <a:cubicBezTo>
                    <a:pt x="37" y="64"/>
                    <a:pt x="37" y="73"/>
                    <a:pt x="37" y="74"/>
                  </a:cubicBezTo>
                  <a:cubicBezTo>
                    <a:pt x="37" y="76"/>
                    <a:pt x="37" y="84"/>
                    <a:pt x="37" y="84"/>
                  </a:cubicBezTo>
                  <a:cubicBezTo>
                    <a:pt x="37" y="88"/>
                    <a:pt x="40" y="91"/>
                    <a:pt x="44" y="91"/>
                  </a:cubicBezTo>
                  <a:cubicBezTo>
                    <a:pt x="44" y="91"/>
                    <a:pt x="45" y="91"/>
                    <a:pt x="45" y="91"/>
                  </a:cubicBezTo>
                  <a:cubicBezTo>
                    <a:pt x="48" y="90"/>
                    <a:pt x="50" y="87"/>
                    <a:pt x="50" y="84"/>
                  </a:cubicBezTo>
                  <a:cubicBezTo>
                    <a:pt x="50" y="53"/>
                    <a:pt x="50" y="53"/>
                    <a:pt x="50" y="53"/>
                  </a:cubicBezTo>
                  <a:cubicBezTo>
                    <a:pt x="54" y="53"/>
                    <a:pt x="54" y="53"/>
                    <a:pt x="54" y="53"/>
                  </a:cubicBezTo>
                  <a:cubicBezTo>
                    <a:pt x="54" y="53"/>
                    <a:pt x="54" y="53"/>
                    <a:pt x="54" y="53"/>
                  </a:cubicBezTo>
                  <a:cubicBezTo>
                    <a:pt x="54" y="147"/>
                    <a:pt x="54" y="147"/>
                    <a:pt x="54" y="147"/>
                  </a:cubicBezTo>
                  <a:cubicBezTo>
                    <a:pt x="34" y="147"/>
                    <a:pt x="34" y="147"/>
                    <a:pt x="34" y="147"/>
                  </a:cubicBezTo>
                  <a:cubicBezTo>
                    <a:pt x="34" y="162"/>
                    <a:pt x="34" y="162"/>
                    <a:pt x="34" y="162"/>
                  </a:cubicBezTo>
                  <a:cubicBezTo>
                    <a:pt x="68" y="162"/>
                    <a:pt x="68" y="162"/>
                    <a:pt x="68" y="162"/>
                  </a:cubicBezTo>
                  <a:cubicBezTo>
                    <a:pt x="68" y="24"/>
                    <a:pt x="68" y="24"/>
                    <a:pt x="68" y="24"/>
                  </a:cubicBezTo>
                  <a:cubicBezTo>
                    <a:pt x="50" y="24"/>
                    <a:pt x="50" y="24"/>
                    <a:pt x="50" y="24"/>
                  </a:cubicBezTo>
                  <a:cubicBezTo>
                    <a:pt x="50" y="17"/>
                    <a:pt x="50" y="17"/>
                    <a:pt x="50" y="17"/>
                  </a:cubicBezTo>
                  <a:cubicBezTo>
                    <a:pt x="67" y="13"/>
                    <a:pt x="67" y="13"/>
                    <a:pt x="67" y="13"/>
                  </a:cubicBezTo>
                  <a:cubicBezTo>
                    <a:pt x="70" y="13"/>
                    <a:pt x="72" y="9"/>
                    <a:pt x="71" y="6"/>
                  </a:cubicBezTo>
                  <a:cubicBezTo>
                    <a:pt x="71" y="2"/>
                    <a:pt x="67" y="0"/>
                    <a:pt x="64" y="1"/>
                  </a:cubicBezTo>
                  <a:cubicBezTo>
                    <a:pt x="62" y="1"/>
                    <a:pt x="46" y="5"/>
                    <a:pt x="43" y="6"/>
                  </a:cubicBezTo>
                  <a:cubicBezTo>
                    <a:pt x="42" y="6"/>
                    <a:pt x="40" y="7"/>
                    <a:pt x="39" y="8"/>
                  </a:cubicBezTo>
                  <a:close/>
                  <a:moveTo>
                    <a:pt x="34" y="24"/>
                  </a:moveTo>
                  <a:cubicBezTo>
                    <a:pt x="0" y="24"/>
                    <a:pt x="0" y="24"/>
                    <a:pt x="0" y="24"/>
                  </a:cubicBezTo>
                  <a:cubicBezTo>
                    <a:pt x="0" y="162"/>
                    <a:pt x="0" y="162"/>
                    <a:pt x="0" y="162"/>
                  </a:cubicBezTo>
                  <a:cubicBezTo>
                    <a:pt x="34" y="162"/>
                    <a:pt x="34" y="162"/>
                    <a:pt x="34" y="162"/>
                  </a:cubicBezTo>
                  <a:cubicBezTo>
                    <a:pt x="34" y="147"/>
                    <a:pt x="34" y="147"/>
                    <a:pt x="34" y="147"/>
                  </a:cubicBezTo>
                  <a:cubicBezTo>
                    <a:pt x="14" y="147"/>
                    <a:pt x="14" y="147"/>
                    <a:pt x="14" y="147"/>
                  </a:cubicBezTo>
                  <a:cubicBezTo>
                    <a:pt x="14" y="53"/>
                    <a:pt x="14" y="53"/>
                    <a:pt x="14" y="53"/>
                  </a:cubicBezTo>
                  <a:cubicBezTo>
                    <a:pt x="34" y="53"/>
                    <a:pt x="34" y="53"/>
                    <a:pt x="34" y="53"/>
                  </a:cubicBezTo>
                  <a:lnTo>
                    <a:pt x="34" y="2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96" name="Freeform 53"/>
            <p:cNvSpPr>
              <a:spLocks noEditPoints="1"/>
            </p:cNvSpPr>
            <p:nvPr/>
          </p:nvSpPr>
          <p:spPr bwMode="auto">
            <a:xfrm>
              <a:off x="4242486" y="3043950"/>
              <a:ext cx="107936" cy="242943"/>
            </a:xfrm>
            <a:custGeom>
              <a:avLst/>
              <a:gdLst>
                <a:gd name="T0" fmla="*/ 53975 w 64"/>
                <a:gd name="T1" fmla="*/ 210615 h 143"/>
                <a:gd name="T2" fmla="*/ 53975 w 64"/>
                <a:gd name="T3" fmla="*/ 210615 h 143"/>
                <a:gd name="T4" fmla="*/ 106263 w 64"/>
                <a:gd name="T5" fmla="*/ 236093 h 143"/>
                <a:gd name="T6" fmla="*/ 107950 w 64"/>
                <a:gd name="T7" fmla="*/ 236093 h 143"/>
                <a:gd name="T8" fmla="*/ 107950 w 64"/>
                <a:gd name="T9" fmla="*/ 64543 h 143"/>
                <a:gd name="T10" fmla="*/ 104577 w 64"/>
                <a:gd name="T11" fmla="*/ 39066 h 143"/>
                <a:gd name="T12" fmla="*/ 91083 w 64"/>
                <a:gd name="T13" fmla="*/ 22081 h 143"/>
                <a:gd name="T14" fmla="*/ 91083 w 64"/>
                <a:gd name="T15" fmla="*/ 6794 h 143"/>
                <a:gd name="T16" fmla="*/ 91083 w 64"/>
                <a:gd name="T17" fmla="*/ 0 h 143"/>
                <a:gd name="T18" fmla="*/ 84336 w 64"/>
                <a:gd name="T19" fmla="*/ 0 h 143"/>
                <a:gd name="T20" fmla="*/ 53975 w 64"/>
                <a:gd name="T21" fmla="*/ 0 h 143"/>
                <a:gd name="T22" fmla="*/ 53975 w 64"/>
                <a:gd name="T23" fmla="*/ 6794 h 143"/>
                <a:gd name="T24" fmla="*/ 84336 w 64"/>
                <a:gd name="T25" fmla="*/ 6794 h 143"/>
                <a:gd name="T26" fmla="*/ 84336 w 64"/>
                <a:gd name="T27" fmla="*/ 18684 h 143"/>
                <a:gd name="T28" fmla="*/ 84336 w 64"/>
                <a:gd name="T29" fmla="*/ 101911 h 143"/>
                <a:gd name="T30" fmla="*/ 53975 w 64"/>
                <a:gd name="T31" fmla="*/ 71337 h 143"/>
                <a:gd name="T32" fmla="*/ 53975 w 64"/>
                <a:gd name="T33" fmla="*/ 71337 h 143"/>
                <a:gd name="T34" fmla="*/ 53975 w 64"/>
                <a:gd name="T35" fmla="*/ 210615 h 143"/>
                <a:gd name="T36" fmla="*/ 1687 w 64"/>
                <a:gd name="T37" fmla="*/ 236093 h 143"/>
                <a:gd name="T38" fmla="*/ 53975 w 64"/>
                <a:gd name="T39" fmla="*/ 210615 h 143"/>
                <a:gd name="T40" fmla="*/ 53975 w 64"/>
                <a:gd name="T41" fmla="*/ 71337 h 143"/>
                <a:gd name="T42" fmla="*/ 23614 w 64"/>
                <a:gd name="T43" fmla="*/ 101911 h 143"/>
                <a:gd name="T44" fmla="*/ 23614 w 64"/>
                <a:gd name="T45" fmla="*/ 18684 h 143"/>
                <a:gd name="T46" fmla="*/ 23614 w 64"/>
                <a:gd name="T47" fmla="*/ 18684 h 143"/>
                <a:gd name="T48" fmla="*/ 23614 w 64"/>
                <a:gd name="T49" fmla="*/ 18684 h 143"/>
                <a:gd name="T50" fmla="*/ 23614 w 64"/>
                <a:gd name="T51" fmla="*/ 6794 h 143"/>
                <a:gd name="T52" fmla="*/ 53975 w 64"/>
                <a:gd name="T53" fmla="*/ 6794 h 143"/>
                <a:gd name="T54" fmla="*/ 53975 w 64"/>
                <a:gd name="T55" fmla="*/ 0 h 143"/>
                <a:gd name="T56" fmla="*/ 23614 w 64"/>
                <a:gd name="T57" fmla="*/ 0 h 143"/>
                <a:gd name="T58" fmla="*/ 16867 w 64"/>
                <a:gd name="T59" fmla="*/ 0 h 143"/>
                <a:gd name="T60" fmla="*/ 16867 w 64"/>
                <a:gd name="T61" fmla="*/ 6794 h 143"/>
                <a:gd name="T62" fmla="*/ 16867 w 64"/>
                <a:gd name="T63" fmla="*/ 22081 h 143"/>
                <a:gd name="T64" fmla="*/ 1687 w 64"/>
                <a:gd name="T65" fmla="*/ 39066 h 143"/>
                <a:gd name="T66" fmla="*/ 0 w 64"/>
                <a:gd name="T67" fmla="*/ 64543 h 143"/>
                <a:gd name="T68" fmla="*/ 0 w 64"/>
                <a:gd name="T69" fmla="*/ 236093 h 143"/>
                <a:gd name="T70" fmla="*/ 1687 w 64"/>
                <a:gd name="T71" fmla="*/ 236093 h 14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 h="143">
                  <a:moveTo>
                    <a:pt x="32" y="124"/>
                  </a:moveTo>
                  <a:cubicBezTo>
                    <a:pt x="32" y="124"/>
                    <a:pt x="32" y="124"/>
                    <a:pt x="32" y="124"/>
                  </a:cubicBezTo>
                  <a:cubicBezTo>
                    <a:pt x="47" y="124"/>
                    <a:pt x="59" y="128"/>
                    <a:pt x="63" y="139"/>
                  </a:cubicBezTo>
                  <a:cubicBezTo>
                    <a:pt x="64" y="143"/>
                    <a:pt x="64" y="143"/>
                    <a:pt x="64" y="139"/>
                  </a:cubicBezTo>
                  <a:cubicBezTo>
                    <a:pt x="64" y="118"/>
                    <a:pt x="64" y="59"/>
                    <a:pt x="64" y="38"/>
                  </a:cubicBezTo>
                  <a:cubicBezTo>
                    <a:pt x="64" y="34"/>
                    <a:pt x="64" y="27"/>
                    <a:pt x="62" y="23"/>
                  </a:cubicBezTo>
                  <a:cubicBezTo>
                    <a:pt x="61" y="18"/>
                    <a:pt x="58" y="15"/>
                    <a:pt x="54" y="13"/>
                  </a:cubicBezTo>
                  <a:cubicBezTo>
                    <a:pt x="54" y="4"/>
                    <a:pt x="54" y="4"/>
                    <a:pt x="54" y="4"/>
                  </a:cubicBezTo>
                  <a:cubicBezTo>
                    <a:pt x="54" y="0"/>
                    <a:pt x="54" y="0"/>
                    <a:pt x="54" y="0"/>
                  </a:cubicBezTo>
                  <a:cubicBezTo>
                    <a:pt x="50" y="0"/>
                    <a:pt x="50" y="0"/>
                    <a:pt x="50" y="0"/>
                  </a:cubicBezTo>
                  <a:cubicBezTo>
                    <a:pt x="32" y="0"/>
                    <a:pt x="32" y="0"/>
                    <a:pt x="32" y="0"/>
                  </a:cubicBezTo>
                  <a:cubicBezTo>
                    <a:pt x="32" y="4"/>
                    <a:pt x="32" y="4"/>
                    <a:pt x="32" y="4"/>
                  </a:cubicBezTo>
                  <a:cubicBezTo>
                    <a:pt x="50" y="4"/>
                    <a:pt x="50" y="4"/>
                    <a:pt x="50" y="4"/>
                  </a:cubicBezTo>
                  <a:cubicBezTo>
                    <a:pt x="50" y="11"/>
                    <a:pt x="50" y="11"/>
                    <a:pt x="50" y="11"/>
                  </a:cubicBezTo>
                  <a:cubicBezTo>
                    <a:pt x="50" y="60"/>
                    <a:pt x="50" y="60"/>
                    <a:pt x="50" y="60"/>
                  </a:cubicBezTo>
                  <a:cubicBezTo>
                    <a:pt x="32" y="42"/>
                    <a:pt x="32" y="42"/>
                    <a:pt x="32" y="42"/>
                  </a:cubicBezTo>
                  <a:cubicBezTo>
                    <a:pt x="32" y="42"/>
                    <a:pt x="32" y="42"/>
                    <a:pt x="32" y="42"/>
                  </a:cubicBezTo>
                  <a:lnTo>
                    <a:pt x="32" y="124"/>
                  </a:lnTo>
                  <a:close/>
                  <a:moveTo>
                    <a:pt x="1" y="139"/>
                  </a:moveTo>
                  <a:cubicBezTo>
                    <a:pt x="5" y="128"/>
                    <a:pt x="17" y="124"/>
                    <a:pt x="32" y="124"/>
                  </a:cubicBezTo>
                  <a:cubicBezTo>
                    <a:pt x="32" y="42"/>
                    <a:pt x="32" y="42"/>
                    <a:pt x="32" y="42"/>
                  </a:cubicBezTo>
                  <a:cubicBezTo>
                    <a:pt x="14" y="60"/>
                    <a:pt x="14" y="60"/>
                    <a:pt x="14" y="60"/>
                  </a:cubicBezTo>
                  <a:cubicBezTo>
                    <a:pt x="14" y="11"/>
                    <a:pt x="14" y="11"/>
                    <a:pt x="14" y="11"/>
                  </a:cubicBezTo>
                  <a:cubicBezTo>
                    <a:pt x="14" y="11"/>
                    <a:pt x="14" y="11"/>
                    <a:pt x="14" y="11"/>
                  </a:cubicBezTo>
                  <a:cubicBezTo>
                    <a:pt x="14" y="11"/>
                    <a:pt x="14" y="11"/>
                    <a:pt x="14" y="11"/>
                  </a:cubicBezTo>
                  <a:cubicBezTo>
                    <a:pt x="14" y="4"/>
                    <a:pt x="14" y="4"/>
                    <a:pt x="14" y="4"/>
                  </a:cubicBezTo>
                  <a:cubicBezTo>
                    <a:pt x="32" y="4"/>
                    <a:pt x="32" y="4"/>
                    <a:pt x="32" y="4"/>
                  </a:cubicBezTo>
                  <a:cubicBezTo>
                    <a:pt x="32" y="0"/>
                    <a:pt x="32" y="0"/>
                    <a:pt x="32" y="0"/>
                  </a:cubicBezTo>
                  <a:cubicBezTo>
                    <a:pt x="14" y="0"/>
                    <a:pt x="14" y="0"/>
                    <a:pt x="14" y="0"/>
                  </a:cubicBezTo>
                  <a:cubicBezTo>
                    <a:pt x="10" y="0"/>
                    <a:pt x="10" y="0"/>
                    <a:pt x="10" y="0"/>
                  </a:cubicBezTo>
                  <a:cubicBezTo>
                    <a:pt x="10" y="4"/>
                    <a:pt x="10" y="4"/>
                    <a:pt x="10" y="4"/>
                  </a:cubicBezTo>
                  <a:cubicBezTo>
                    <a:pt x="10" y="13"/>
                    <a:pt x="10" y="13"/>
                    <a:pt x="10" y="13"/>
                  </a:cubicBezTo>
                  <a:cubicBezTo>
                    <a:pt x="6" y="15"/>
                    <a:pt x="3" y="18"/>
                    <a:pt x="1" y="23"/>
                  </a:cubicBezTo>
                  <a:cubicBezTo>
                    <a:pt x="0" y="27"/>
                    <a:pt x="0" y="34"/>
                    <a:pt x="0" y="38"/>
                  </a:cubicBezTo>
                  <a:cubicBezTo>
                    <a:pt x="0" y="59"/>
                    <a:pt x="0" y="118"/>
                    <a:pt x="0" y="139"/>
                  </a:cubicBezTo>
                  <a:cubicBezTo>
                    <a:pt x="0" y="143"/>
                    <a:pt x="0" y="143"/>
                    <a:pt x="1" y="1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97" name="Freeform 54"/>
            <p:cNvSpPr/>
            <p:nvPr/>
          </p:nvSpPr>
          <p:spPr bwMode="auto">
            <a:xfrm>
              <a:off x="4358358" y="3059821"/>
              <a:ext cx="107936" cy="227065"/>
            </a:xfrm>
            <a:custGeom>
              <a:avLst/>
              <a:gdLst>
                <a:gd name="T0" fmla="*/ 1687 w 64"/>
                <a:gd name="T1" fmla="*/ 220236 h 134"/>
                <a:gd name="T2" fmla="*/ 53975 w 64"/>
                <a:gd name="T3" fmla="*/ 194824 h 134"/>
                <a:gd name="T4" fmla="*/ 106263 w 64"/>
                <a:gd name="T5" fmla="*/ 220236 h 134"/>
                <a:gd name="T6" fmla="*/ 107950 w 64"/>
                <a:gd name="T7" fmla="*/ 220236 h 134"/>
                <a:gd name="T8" fmla="*/ 107950 w 64"/>
                <a:gd name="T9" fmla="*/ 49129 h 134"/>
                <a:gd name="T10" fmla="*/ 106263 w 64"/>
                <a:gd name="T11" fmla="*/ 23718 h 134"/>
                <a:gd name="T12" fmla="*/ 53975 w 64"/>
                <a:gd name="T13" fmla="*/ 0 h 134"/>
                <a:gd name="T14" fmla="*/ 1687 w 64"/>
                <a:gd name="T15" fmla="*/ 23718 h 134"/>
                <a:gd name="T16" fmla="*/ 0 w 64"/>
                <a:gd name="T17" fmla="*/ 49129 h 134"/>
                <a:gd name="T18" fmla="*/ 0 w 64"/>
                <a:gd name="T19" fmla="*/ 220236 h 134"/>
                <a:gd name="T20" fmla="*/ 1687 w 64"/>
                <a:gd name="T21" fmla="*/ 220236 h 1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4" h="134">
                  <a:moveTo>
                    <a:pt x="1" y="130"/>
                  </a:moveTo>
                  <a:cubicBezTo>
                    <a:pt x="5" y="119"/>
                    <a:pt x="17" y="115"/>
                    <a:pt x="32" y="115"/>
                  </a:cubicBezTo>
                  <a:cubicBezTo>
                    <a:pt x="47" y="115"/>
                    <a:pt x="59" y="119"/>
                    <a:pt x="63" y="130"/>
                  </a:cubicBezTo>
                  <a:cubicBezTo>
                    <a:pt x="64" y="134"/>
                    <a:pt x="64" y="134"/>
                    <a:pt x="64" y="130"/>
                  </a:cubicBezTo>
                  <a:cubicBezTo>
                    <a:pt x="64" y="109"/>
                    <a:pt x="64" y="50"/>
                    <a:pt x="64" y="29"/>
                  </a:cubicBezTo>
                  <a:cubicBezTo>
                    <a:pt x="64" y="25"/>
                    <a:pt x="64" y="18"/>
                    <a:pt x="63" y="14"/>
                  </a:cubicBezTo>
                  <a:cubicBezTo>
                    <a:pt x="59" y="3"/>
                    <a:pt x="46" y="0"/>
                    <a:pt x="32" y="0"/>
                  </a:cubicBezTo>
                  <a:cubicBezTo>
                    <a:pt x="17" y="0"/>
                    <a:pt x="5" y="3"/>
                    <a:pt x="1" y="14"/>
                  </a:cubicBezTo>
                  <a:cubicBezTo>
                    <a:pt x="0" y="18"/>
                    <a:pt x="0" y="25"/>
                    <a:pt x="0" y="29"/>
                  </a:cubicBezTo>
                  <a:cubicBezTo>
                    <a:pt x="0" y="50"/>
                    <a:pt x="0" y="109"/>
                    <a:pt x="0" y="130"/>
                  </a:cubicBezTo>
                  <a:cubicBezTo>
                    <a:pt x="0" y="134"/>
                    <a:pt x="0" y="134"/>
                    <a:pt x="1" y="13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98" name="Freeform 55"/>
            <p:cNvSpPr/>
            <p:nvPr/>
          </p:nvSpPr>
          <p:spPr bwMode="auto">
            <a:xfrm>
              <a:off x="5167885" y="3161452"/>
              <a:ext cx="253967" cy="209599"/>
            </a:xfrm>
            <a:custGeom>
              <a:avLst/>
              <a:gdLst>
                <a:gd name="T0" fmla="*/ 207963 w 160"/>
                <a:gd name="T1" fmla="*/ 0 h 132"/>
                <a:gd name="T2" fmla="*/ 88900 w 160"/>
                <a:gd name="T3" fmla="*/ 119063 h 132"/>
                <a:gd name="T4" fmla="*/ 44450 w 160"/>
                <a:gd name="T5" fmla="*/ 73025 h 132"/>
                <a:gd name="T6" fmla="*/ 0 w 160"/>
                <a:gd name="T7" fmla="*/ 120650 h 132"/>
                <a:gd name="T8" fmla="*/ 42863 w 160"/>
                <a:gd name="T9" fmla="*/ 163513 h 132"/>
                <a:gd name="T10" fmla="*/ 88900 w 160"/>
                <a:gd name="T11" fmla="*/ 209550 h 132"/>
                <a:gd name="T12" fmla="*/ 136525 w 160"/>
                <a:gd name="T13" fmla="*/ 163513 h 132"/>
                <a:gd name="T14" fmla="*/ 254000 w 160"/>
                <a:gd name="T15" fmla="*/ 46038 h 132"/>
                <a:gd name="T16" fmla="*/ 207963 w 160"/>
                <a:gd name="T17" fmla="*/ 0 h 1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132">
                  <a:moveTo>
                    <a:pt x="131" y="0"/>
                  </a:moveTo>
                  <a:lnTo>
                    <a:pt x="56" y="75"/>
                  </a:lnTo>
                  <a:lnTo>
                    <a:pt x="28" y="46"/>
                  </a:lnTo>
                  <a:lnTo>
                    <a:pt x="0" y="76"/>
                  </a:lnTo>
                  <a:lnTo>
                    <a:pt x="27" y="103"/>
                  </a:lnTo>
                  <a:lnTo>
                    <a:pt x="56" y="132"/>
                  </a:lnTo>
                  <a:lnTo>
                    <a:pt x="86" y="103"/>
                  </a:lnTo>
                  <a:lnTo>
                    <a:pt x="160" y="29"/>
                  </a:lnTo>
                  <a:lnTo>
                    <a:pt x="13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99" name="Freeform 56"/>
            <p:cNvSpPr/>
            <p:nvPr/>
          </p:nvSpPr>
          <p:spPr bwMode="auto">
            <a:xfrm>
              <a:off x="4271057" y="2918500"/>
              <a:ext cx="239681" cy="58752"/>
            </a:xfrm>
            <a:custGeom>
              <a:avLst/>
              <a:gdLst>
                <a:gd name="T0" fmla="*/ 239712 w 151"/>
                <a:gd name="T1" fmla="*/ 0 h 37"/>
                <a:gd name="T2" fmla="*/ 217487 w 151"/>
                <a:gd name="T3" fmla="*/ 0 h 37"/>
                <a:gd name="T4" fmla="*/ 217487 w 151"/>
                <a:gd name="T5" fmla="*/ 36513 h 37"/>
                <a:gd name="T6" fmla="*/ 22225 w 151"/>
                <a:gd name="T7" fmla="*/ 36513 h 37"/>
                <a:gd name="T8" fmla="*/ 22225 w 151"/>
                <a:gd name="T9" fmla="*/ 1588 h 37"/>
                <a:gd name="T10" fmla="*/ 0 w 151"/>
                <a:gd name="T11" fmla="*/ 1588 h 37"/>
                <a:gd name="T12" fmla="*/ 0 w 151"/>
                <a:gd name="T13" fmla="*/ 58738 h 37"/>
                <a:gd name="T14" fmla="*/ 239712 w 151"/>
                <a:gd name="T15" fmla="*/ 58738 h 37"/>
                <a:gd name="T16" fmla="*/ 239712 w 151"/>
                <a:gd name="T17" fmla="*/ 0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1" h="37">
                  <a:moveTo>
                    <a:pt x="151" y="0"/>
                  </a:moveTo>
                  <a:lnTo>
                    <a:pt x="137" y="0"/>
                  </a:lnTo>
                  <a:lnTo>
                    <a:pt x="137" y="23"/>
                  </a:lnTo>
                  <a:lnTo>
                    <a:pt x="14" y="23"/>
                  </a:lnTo>
                  <a:lnTo>
                    <a:pt x="14" y="1"/>
                  </a:lnTo>
                  <a:lnTo>
                    <a:pt x="0" y="1"/>
                  </a:lnTo>
                  <a:lnTo>
                    <a:pt x="0" y="37"/>
                  </a:lnTo>
                  <a:lnTo>
                    <a:pt x="151" y="37"/>
                  </a:lnTo>
                  <a:lnTo>
                    <a:pt x="15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00" name="Freeform 57"/>
            <p:cNvSpPr/>
            <p:nvPr/>
          </p:nvSpPr>
          <p:spPr bwMode="auto">
            <a:xfrm>
              <a:off x="4305985" y="2750187"/>
              <a:ext cx="176189" cy="187368"/>
            </a:xfrm>
            <a:custGeom>
              <a:avLst/>
              <a:gdLst>
                <a:gd name="T0" fmla="*/ 30162 w 111"/>
                <a:gd name="T1" fmla="*/ 79375 h 118"/>
                <a:gd name="T2" fmla="*/ 0 w 111"/>
                <a:gd name="T3" fmla="*/ 79375 h 118"/>
                <a:gd name="T4" fmla="*/ 87312 w 111"/>
                <a:gd name="T5" fmla="*/ 187325 h 118"/>
                <a:gd name="T6" fmla="*/ 176212 w 111"/>
                <a:gd name="T7" fmla="*/ 79375 h 118"/>
                <a:gd name="T8" fmla="*/ 144462 w 111"/>
                <a:gd name="T9" fmla="*/ 79375 h 118"/>
                <a:gd name="T10" fmla="*/ 144462 w 111"/>
                <a:gd name="T11" fmla="*/ 0 h 118"/>
                <a:gd name="T12" fmla="*/ 30162 w 111"/>
                <a:gd name="T13" fmla="*/ 0 h 118"/>
                <a:gd name="T14" fmla="*/ 30162 w 111"/>
                <a:gd name="T15" fmla="*/ 79375 h 1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1" h="118">
                  <a:moveTo>
                    <a:pt x="19" y="50"/>
                  </a:moveTo>
                  <a:lnTo>
                    <a:pt x="0" y="50"/>
                  </a:lnTo>
                  <a:lnTo>
                    <a:pt x="55" y="118"/>
                  </a:lnTo>
                  <a:lnTo>
                    <a:pt x="111" y="50"/>
                  </a:lnTo>
                  <a:lnTo>
                    <a:pt x="91" y="50"/>
                  </a:lnTo>
                  <a:lnTo>
                    <a:pt x="91" y="0"/>
                  </a:lnTo>
                  <a:lnTo>
                    <a:pt x="19" y="0"/>
                  </a:lnTo>
                  <a:lnTo>
                    <a:pt x="19"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01" name="Rectangle 58"/>
            <p:cNvSpPr>
              <a:spLocks noChangeArrowheads="1"/>
            </p:cNvSpPr>
            <p:nvPr/>
          </p:nvSpPr>
          <p:spPr bwMode="auto">
            <a:xfrm>
              <a:off x="4786928" y="3232906"/>
              <a:ext cx="34920" cy="2334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02" name="Rectangle 59"/>
            <p:cNvSpPr>
              <a:spLocks noChangeArrowheads="1"/>
            </p:cNvSpPr>
            <p:nvPr/>
          </p:nvSpPr>
          <p:spPr bwMode="auto">
            <a:xfrm>
              <a:off x="4736134" y="3359928"/>
              <a:ext cx="33334" cy="1063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03" name="Rectangle 60"/>
            <p:cNvSpPr>
              <a:spLocks noChangeArrowheads="1"/>
            </p:cNvSpPr>
            <p:nvPr/>
          </p:nvSpPr>
          <p:spPr bwMode="auto">
            <a:xfrm>
              <a:off x="4683754" y="3267831"/>
              <a:ext cx="34920" cy="19848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04" name="Rectangle 61"/>
            <p:cNvSpPr>
              <a:spLocks noChangeArrowheads="1"/>
            </p:cNvSpPr>
            <p:nvPr/>
          </p:nvSpPr>
          <p:spPr bwMode="auto">
            <a:xfrm>
              <a:off x="4632961" y="3329766"/>
              <a:ext cx="34920" cy="13655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05" name="Rectangle 62"/>
            <p:cNvSpPr>
              <a:spLocks noChangeArrowheads="1"/>
            </p:cNvSpPr>
            <p:nvPr/>
          </p:nvSpPr>
          <p:spPr bwMode="auto">
            <a:xfrm>
              <a:off x="4582175" y="3307536"/>
              <a:ext cx="34920" cy="1587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06" name="Rectangle 63"/>
            <p:cNvSpPr>
              <a:spLocks noChangeArrowheads="1"/>
            </p:cNvSpPr>
            <p:nvPr/>
          </p:nvSpPr>
          <p:spPr bwMode="auto">
            <a:xfrm>
              <a:off x="4786928" y="3205913"/>
              <a:ext cx="34920" cy="158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07" name="Rectangle 64"/>
            <p:cNvSpPr>
              <a:spLocks noChangeArrowheads="1"/>
            </p:cNvSpPr>
            <p:nvPr/>
          </p:nvSpPr>
          <p:spPr bwMode="auto">
            <a:xfrm>
              <a:off x="4683754" y="3240838"/>
              <a:ext cx="34920" cy="174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08" name="Rectangle 65"/>
            <p:cNvSpPr>
              <a:spLocks noChangeArrowheads="1"/>
            </p:cNvSpPr>
            <p:nvPr/>
          </p:nvSpPr>
          <p:spPr bwMode="auto">
            <a:xfrm>
              <a:off x="4632961" y="3304360"/>
              <a:ext cx="34920" cy="158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09" name="Rectangle 66"/>
            <p:cNvSpPr>
              <a:spLocks noChangeArrowheads="1"/>
            </p:cNvSpPr>
            <p:nvPr/>
          </p:nvSpPr>
          <p:spPr bwMode="auto">
            <a:xfrm>
              <a:off x="4582175" y="3282130"/>
              <a:ext cx="34920" cy="158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10" name="Rectangle 67"/>
            <p:cNvSpPr>
              <a:spLocks noChangeArrowheads="1"/>
            </p:cNvSpPr>
            <p:nvPr/>
          </p:nvSpPr>
          <p:spPr bwMode="auto">
            <a:xfrm>
              <a:off x="4736134" y="3334529"/>
              <a:ext cx="33334" cy="158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11" name="Freeform 68"/>
            <p:cNvSpPr>
              <a:spLocks noEditPoints="1"/>
            </p:cNvSpPr>
            <p:nvPr/>
          </p:nvSpPr>
          <p:spPr bwMode="auto">
            <a:xfrm>
              <a:off x="3932971" y="3305940"/>
              <a:ext cx="136507" cy="82569"/>
            </a:xfrm>
            <a:custGeom>
              <a:avLst/>
              <a:gdLst>
                <a:gd name="T0" fmla="*/ 136525 w 86"/>
                <a:gd name="T1" fmla="*/ 14288 h 52"/>
                <a:gd name="T2" fmla="*/ 136525 w 86"/>
                <a:gd name="T3" fmla="*/ 0 h 52"/>
                <a:gd name="T4" fmla="*/ 68263 w 86"/>
                <a:gd name="T5" fmla="*/ 0 h 52"/>
                <a:gd name="T6" fmla="*/ 68263 w 86"/>
                <a:gd name="T7" fmla="*/ 12700 h 52"/>
                <a:gd name="T8" fmla="*/ 98425 w 86"/>
                <a:gd name="T9" fmla="*/ 12700 h 52"/>
                <a:gd name="T10" fmla="*/ 98425 w 86"/>
                <a:gd name="T11" fmla="*/ 19050 h 52"/>
                <a:gd name="T12" fmla="*/ 68263 w 86"/>
                <a:gd name="T13" fmla="*/ 19050 h 52"/>
                <a:gd name="T14" fmla="*/ 68263 w 86"/>
                <a:gd name="T15" fmla="*/ 30163 h 52"/>
                <a:gd name="T16" fmla="*/ 98425 w 86"/>
                <a:gd name="T17" fmla="*/ 30163 h 52"/>
                <a:gd name="T18" fmla="*/ 98425 w 86"/>
                <a:gd name="T19" fmla="*/ 36513 h 52"/>
                <a:gd name="T20" fmla="*/ 68263 w 86"/>
                <a:gd name="T21" fmla="*/ 36513 h 52"/>
                <a:gd name="T22" fmla="*/ 68263 w 86"/>
                <a:gd name="T23" fmla="*/ 82550 h 52"/>
                <a:gd name="T24" fmla="*/ 136525 w 86"/>
                <a:gd name="T25" fmla="*/ 14288 h 52"/>
                <a:gd name="T26" fmla="*/ 68263 w 86"/>
                <a:gd name="T27" fmla="*/ 0 h 52"/>
                <a:gd name="T28" fmla="*/ 0 w 86"/>
                <a:gd name="T29" fmla="*/ 0 h 52"/>
                <a:gd name="T30" fmla="*/ 0 w 86"/>
                <a:gd name="T31" fmla="*/ 14288 h 52"/>
                <a:gd name="T32" fmla="*/ 68263 w 86"/>
                <a:gd name="T33" fmla="*/ 82550 h 52"/>
                <a:gd name="T34" fmla="*/ 68263 w 86"/>
                <a:gd name="T35" fmla="*/ 36513 h 52"/>
                <a:gd name="T36" fmla="*/ 36513 w 86"/>
                <a:gd name="T37" fmla="*/ 36513 h 52"/>
                <a:gd name="T38" fmla="*/ 36513 w 86"/>
                <a:gd name="T39" fmla="*/ 30163 h 52"/>
                <a:gd name="T40" fmla="*/ 68263 w 86"/>
                <a:gd name="T41" fmla="*/ 30163 h 52"/>
                <a:gd name="T42" fmla="*/ 68263 w 86"/>
                <a:gd name="T43" fmla="*/ 19050 h 52"/>
                <a:gd name="T44" fmla="*/ 36513 w 86"/>
                <a:gd name="T45" fmla="*/ 19050 h 52"/>
                <a:gd name="T46" fmla="*/ 36513 w 86"/>
                <a:gd name="T47" fmla="*/ 12700 h 52"/>
                <a:gd name="T48" fmla="*/ 68263 w 86"/>
                <a:gd name="T49" fmla="*/ 12700 h 52"/>
                <a:gd name="T50" fmla="*/ 68263 w 86"/>
                <a:gd name="T51" fmla="*/ 0 h 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6" h="52">
                  <a:moveTo>
                    <a:pt x="86" y="9"/>
                  </a:moveTo>
                  <a:lnTo>
                    <a:pt x="86" y="0"/>
                  </a:lnTo>
                  <a:lnTo>
                    <a:pt x="43" y="0"/>
                  </a:lnTo>
                  <a:lnTo>
                    <a:pt x="43" y="8"/>
                  </a:lnTo>
                  <a:lnTo>
                    <a:pt x="62" y="8"/>
                  </a:lnTo>
                  <a:lnTo>
                    <a:pt x="62" y="12"/>
                  </a:lnTo>
                  <a:lnTo>
                    <a:pt x="43" y="12"/>
                  </a:lnTo>
                  <a:lnTo>
                    <a:pt x="43" y="19"/>
                  </a:lnTo>
                  <a:lnTo>
                    <a:pt x="62" y="19"/>
                  </a:lnTo>
                  <a:lnTo>
                    <a:pt x="62" y="23"/>
                  </a:lnTo>
                  <a:lnTo>
                    <a:pt x="43" y="23"/>
                  </a:lnTo>
                  <a:lnTo>
                    <a:pt x="43" y="52"/>
                  </a:lnTo>
                  <a:lnTo>
                    <a:pt x="86" y="9"/>
                  </a:lnTo>
                  <a:close/>
                  <a:moveTo>
                    <a:pt x="43" y="0"/>
                  </a:moveTo>
                  <a:lnTo>
                    <a:pt x="0" y="0"/>
                  </a:lnTo>
                  <a:lnTo>
                    <a:pt x="0" y="9"/>
                  </a:lnTo>
                  <a:lnTo>
                    <a:pt x="43" y="52"/>
                  </a:lnTo>
                  <a:lnTo>
                    <a:pt x="43" y="23"/>
                  </a:lnTo>
                  <a:lnTo>
                    <a:pt x="23" y="23"/>
                  </a:lnTo>
                  <a:lnTo>
                    <a:pt x="23" y="19"/>
                  </a:lnTo>
                  <a:lnTo>
                    <a:pt x="43" y="19"/>
                  </a:lnTo>
                  <a:lnTo>
                    <a:pt x="43" y="12"/>
                  </a:lnTo>
                  <a:lnTo>
                    <a:pt x="23" y="12"/>
                  </a:lnTo>
                  <a:lnTo>
                    <a:pt x="23" y="8"/>
                  </a:lnTo>
                  <a:lnTo>
                    <a:pt x="43" y="8"/>
                  </a:lnTo>
                  <a:lnTo>
                    <a:pt x="4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12" name="Freeform 69"/>
            <p:cNvSpPr>
              <a:spLocks noEditPoints="1"/>
            </p:cNvSpPr>
            <p:nvPr/>
          </p:nvSpPr>
          <p:spPr bwMode="auto">
            <a:xfrm>
              <a:off x="3886933" y="3185270"/>
              <a:ext cx="226982" cy="239769"/>
            </a:xfrm>
            <a:custGeom>
              <a:avLst/>
              <a:gdLst>
                <a:gd name="T0" fmla="*/ 114300 w 143"/>
                <a:gd name="T1" fmla="*/ 239713 h 151"/>
                <a:gd name="T2" fmla="*/ 227012 w 143"/>
                <a:gd name="T3" fmla="*/ 239713 h 151"/>
                <a:gd name="T4" fmla="*/ 227012 w 143"/>
                <a:gd name="T5" fmla="*/ 111125 h 151"/>
                <a:gd name="T6" fmla="*/ 114300 w 143"/>
                <a:gd name="T7" fmla="*/ 0 h 151"/>
                <a:gd name="T8" fmla="*/ 114300 w 143"/>
                <a:gd name="T9" fmla="*/ 112713 h 151"/>
                <a:gd name="T10" fmla="*/ 215900 w 143"/>
                <a:gd name="T11" fmla="*/ 112713 h 151"/>
                <a:gd name="T12" fmla="*/ 182562 w 143"/>
                <a:gd name="T13" fmla="*/ 144463 h 151"/>
                <a:gd name="T14" fmla="*/ 114300 w 143"/>
                <a:gd name="T15" fmla="*/ 212725 h 151"/>
                <a:gd name="T16" fmla="*/ 114300 w 143"/>
                <a:gd name="T17" fmla="*/ 239713 h 151"/>
                <a:gd name="T18" fmla="*/ 0 w 143"/>
                <a:gd name="T19" fmla="*/ 239713 h 151"/>
                <a:gd name="T20" fmla="*/ 114300 w 143"/>
                <a:gd name="T21" fmla="*/ 239713 h 151"/>
                <a:gd name="T22" fmla="*/ 114300 w 143"/>
                <a:gd name="T23" fmla="*/ 212725 h 151"/>
                <a:gd name="T24" fmla="*/ 46037 w 143"/>
                <a:gd name="T25" fmla="*/ 144463 h 151"/>
                <a:gd name="T26" fmla="*/ 14287 w 143"/>
                <a:gd name="T27" fmla="*/ 112713 h 151"/>
                <a:gd name="T28" fmla="*/ 114300 w 143"/>
                <a:gd name="T29" fmla="*/ 112713 h 151"/>
                <a:gd name="T30" fmla="*/ 114300 w 143"/>
                <a:gd name="T31" fmla="*/ 0 h 151"/>
                <a:gd name="T32" fmla="*/ 0 w 143"/>
                <a:gd name="T33" fmla="*/ 111125 h 151"/>
                <a:gd name="T34" fmla="*/ 0 w 143"/>
                <a:gd name="T35" fmla="*/ 239713 h 1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3" h="151">
                  <a:moveTo>
                    <a:pt x="72" y="151"/>
                  </a:moveTo>
                  <a:lnTo>
                    <a:pt x="143" y="151"/>
                  </a:lnTo>
                  <a:lnTo>
                    <a:pt x="143" y="70"/>
                  </a:lnTo>
                  <a:lnTo>
                    <a:pt x="72" y="0"/>
                  </a:lnTo>
                  <a:lnTo>
                    <a:pt x="72" y="71"/>
                  </a:lnTo>
                  <a:lnTo>
                    <a:pt x="136" y="71"/>
                  </a:lnTo>
                  <a:lnTo>
                    <a:pt x="115" y="91"/>
                  </a:lnTo>
                  <a:lnTo>
                    <a:pt x="72" y="134"/>
                  </a:lnTo>
                  <a:lnTo>
                    <a:pt x="72" y="151"/>
                  </a:lnTo>
                  <a:close/>
                  <a:moveTo>
                    <a:pt x="0" y="151"/>
                  </a:moveTo>
                  <a:lnTo>
                    <a:pt x="72" y="151"/>
                  </a:lnTo>
                  <a:lnTo>
                    <a:pt x="72" y="134"/>
                  </a:lnTo>
                  <a:lnTo>
                    <a:pt x="29" y="91"/>
                  </a:lnTo>
                  <a:lnTo>
                    <a:pt x="9" y="71"/>
                  </a:lnTo>
                  <a:lnTo>
                    <a:pt x="72" y="71"/>
                  </a:lnTo>
                  <a:lnTo>
                    <a:pt x="72" y="0"/>
                  </a:lnTo>
                  <a:lnTo>
                    <a:pt x="0" y="70"/>
                  </a:lnTo>
                  <a:lnTo>
                    <a:pt x="0" y="15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13" name="Freeform 70"/>
            <p:cNvSpPr>
              <a:spLocks noEditPoints="1"/>
            </p:cNvSpPr>
            <p:nvPr/>
          </p:nvSpPr>
          <p:spPr bwMode="auto">
            <a:xfrm>
              <a:off x="4547254" y="4209445"/>
              <a:ext cx="242855" cy="242943"/>
            </a:xfrm>
            <a:custGeom>
              <a:avLst/>
              <a:gdLst>
                <a:gd name="T0" fmla="*/ 122293 w 143"/>
                <a:gd name="T1" fmla="*/ 0 h 143"/>
                <a:gd name="T2" fmla="*/ 122293 w 143"/>
                <a:gd name="T3" fmla="*/ 0 h 143"/>
                <a:gd name="T4" fmla="*/ 122293 w 143"/>
                <a:gd name="T5" fmla="*/ 15287 h 143"/>
                <a:gd name="T6" fmla="*/ 130785 w 143"/>
                <a:gd name="T7" fmla="*/ 15287 h 143"/>
                <a:gd name="T8" fmla="*/ 130785 w 143"/>
                <a:gd name="T9" fmla="*/ 120594 h 143"/>
                <a:gd name="T10" fmla="*/ 122293 w 143"/>
                <a:gd name="T11" fmla="*/ 120594 h 143"/>
                <a:gd name="T12" fmla="*/ 122293 w 143"/>
                <a:gd name="T13" fmla="*/ 198726 h 143"/>
                <a:gd name="T14" fmla="*/ 122293 w 143"/>
                <a:gd name="T15" fmla="*/ 198726 h 143"/>
                <a:gd name="T16" fmla="*/ 198726 w 143"/>
                <a:gd name="T17" fmla="*/ 122293 h 143"/>
                <a:gd name="T18" fmla="*/ 156263 w 143"/>
                <a:gd name="T19" fmla="*/ 52654 h 143"/>
                <a:gd name="T20" fmla="*/ 164756 w 143"/>
                <a:gd name="T21" fmla="*/ 35669 h 143"/>
                <a:gd name="T22" fmla="*/ 219108 w 143"/>
                <a:gd name="T23" fmla="*/ 122293 h 143"/>
                <a:gd name="T24" fmla="*/ 122293 w 143"/>
                <a:gd name="T25" fmla="*/ 219108 h 143"/>
                <a:gd name="T26" fmla="*/ 122293 w 143"/>
                <a:gd name="T27" fmla="*/ 219108 h 143"/>
                <a:gd name="T28" fmla="*/ 122293 w 143"/>
                <a:gd name="T29" fmla="*/ 219108 h 143"/>
                <a:gd name="T30" fmla="*/ 122293 w 143"/>
                <a:gd name="T31" fmla="*/ 242887 h 143"/>
                <a:gd name="T32" fmla="*/ 122293 w 143"/>
                <a:gd name="T33" fmla="*/ 242887 h 143"/>
                <a:gd name="T34" fmla="*/ 242887 w 143"/>
                <a:gd name="T35" fmla="*/ 122293 h 143"/>
                <a:gd name="T36" fmla="*/ 122293 w 143"/>
                <a:gd name="T37" fmla="*/ 0 h 143"/>
                <a:gd name="T38" fmla="*/ 122293 w 143"/>
                <a:gd name="T39" fmla="*/ 0 h 143"/>
                <a:gd name="T40" fmla="*/ 0 w 143"/>
                <a:gd name="T41" fmla="*/ 122293 h 143"/>
                <a:gd name="T42" fmla="*/ 122293 w 143"/>
                <a:gd name="T43" fmla="*/ 242887 h 143"/>
                <a:gd name="T44" fmla="*/ 122293 w 143"/>
                <a:gd name="T45" fmla="*/ 219108 h 143"/>
                <a:gd name="T46" fmla="*/ 23779 w 143"/>
                <a:gd name="T47" fmla="*/ 122293 h 143"/>
                <a:gd name="T48" fmla="*/ 78131 w 143"/>
                <a:gd name="T49" fmla="*/ 35669 h 143"/>
                <a:gd name="T50" fmla="*/ 86624 w 143"/>
                <a:gd name="T51" fmla="*/ 52654 h 143"/>
                <a:gd name="T52" fmla="*/ 44161 w 143"/>
                <a:gd name="T53" fmla="*/ 122293 h 143"/>
                <a:gd name="T54" fmla="*/ 122293 w 143"/>
                <a:gd name="T55" fmla="*/ 198726 h 143"/>
                <a:gd name="T56" fmla="*/ 122293 w 143"/>
                <a:gd name="T57" fmla="*/ 120594 h 143"/>
                <a:gd name="T58" fmla="*/ 112102 w 143"/>
                <a:gd name="T59" fmla="*/ 120594 h 143"/>
                <a:gd name="T60" fmla="*/ 112102 w 143"/>
                <a:gd name="T61" fmla="*/ 15287 h 143"/>
                <a:gd name="T62" fmla="*/ 112102 w 143"/>
                <a:gd name="T63" fmla="*/ 15287 h 143"/>
                <a:gd name="T64" fmla="*/ 122293 w 143"/>
                <a:gd name="T65" fmla="*/ 15287 h 143"/>
                <a:gd name="T66" fmla="*/ 122293 w 143"/>
                <a:gd name="T67" fmla="*/ 0 h 14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43" h="143">
                  <a:moveTo>
                    <a:pt x="72" y="0"/>
                  </a:moveTo>
                  <a:cubicBezTo>
                    <a:pt x="72" y="0"/>
                    <a:pt x="72" y="0"/>
                    <a:pt x="72" y="0"/>
                  </a:cubicBezTo>
                  <a:cubicBezTo>
                    <a:pt x="72" y="9"/>
                    <a:pt x="72" y="9"/>
                    <a:pt x="72" y="9"/>
                  </a:cubicBezTo>
                  <a:cubicBezTo>
                    <a:pt x="77" y="9"/>
                    <a:pt x="77" y="9"/>
                    <a:pt x="77" y="9"/>
                  </a:cubicBezTo>
                  <a:cubicBezTo>
                    <a:pt x="77" y="71"/>
                    <a:pt x="77" y="71"/>
                    <a:pt x="77" y="71"/>
                  </a:cubicBezTo>
                  <a:cubicBezTo>
                    <a:pt x="72" y="71"/>
                    <a:pt x="72" y="71"/>
                    <a:pt x="72" y="71"/>
                  </a:cubicBezTo>
                  <a:cubicBezTo>
                    <a:pt x="72" y="117"/>
                    <a:pt x="72" y="117"/>
                    <a:pt x="72" y="117"/>
                  </a:cubicBezTo>
                  <a:cubicBezTo>
                    <a:pt x="72" y="117"/>
                    <a:pt x="72" y="117"/>
                    <a:pt x="72" y="117"/>
                  </a:cubicBezTo>
                  <a:cubicBezTo>
                    <a:pt x="97" y="117"/>
                    <a:pt x="117" y="97"/>
                    <a:pt x="117" y="72"/>
                  </a:cubicBezTo>
                  <a:cubicBezTo>
                    <a:pt x="117" y="54"/>
                    <a:pt x="107" y="39"/>
                    <a:pt x="92" y="31"/>
                  </a:cubicBezTo>
                  <a:cubicBezTo>
                    <a:pt x="97" y="21"/>
                    <a:pt x="97" y="21"/>
                    <a:pt x="97" y="21"/>
                  </a:cubicBezTo>
                  <a:cubicBezTo>
                    <a:pt x="117" y="30"/>
                    <a:pt x="129" y="50"/>
                    <a:pt x="129" y="72"/>
                  </a:cubicBezTo>
                  <a:cubicBezTo>
                    <a:pt x="129" y="103"/>
                    <a:pt x="103" y="129"/>
                    <a:pt x="72" y="129"/>
                  </a:cubicBezTo>
                  <a:cubicBezTo>
                    <a:pt x="72" y="129"/>
                    <a:pt x="72" y="129"/>
                    <a:pt x="72" y="129"/>
                  </a:cubicBezTo>
                  <a:cubicBezTo>
                    <a:pt x="72" y="129"/>
                    <a:pt x="72" y="129"/>
                    <a:pt x="72" y="129"/>
                  </a:cubicBezTo>
                  <a:cubicBezTo>
                    <a:pt x="72" y="143"/>
                    <a:pt x="72" y="143"/>
                    <a:pt x="72" y="143"/>
                  </a:cubicBezTo>
                  <a:cubicBezTo>
                    <a:pt x="72" y="143"/>
                    <a:pt x="72" y="143"/>
                    <a:pt x="72" y="143"/>
                  </a:cubicBezTo>
                  <a:cubicBezTo>
                    <a:pt x="111" y="143"/>
                    <a:pt x="143" y="111"/>
                    <a:pt x="143" y="72"/>
                  </a:cubicBezTo>
                  <a:cubicBezTo>
                    <a:pt x="143" y="32"/>
                    <a:pt x="111" y="0"/>
                    <a:pt x="72" y="0"/>
                  </a:cubicBezTo>
                  <a:close/>
                  <a:moveTo>
                    <a:pt x="72" y="0"/>
                  </a:moveTo>
                  <a:cubicBezTo>
                    <a:pt x="32" y="0"/>
                    <a:pt x="0" y="32"/>
                    <a:pt x="0" y="72"/>
                  </a:cubicBezTo>
                  <a:cubicBezTo>
                    <a:pt x="0" y="111"/>
                    <a:pt x="32" y="143"/>
                    <a:pt x="72" y="143"/>
                  </a:cubicBezTo>
                  <a:cubicBezTo>
                    <a:pt x="72" y="129"/>
                    <a:pt x="72" y="129"/>
                    <a:pt x="72" y="129"/>
                  </a:cubicBezTo>
                  <a:cubicBezTo>
                    <a:pt x="40" y="129"/>
                    <a:pt x="14" y="103"/>
                    <a:pt x="14" y="72"/>
                  </a:cubicBezTo>
                  <a:cubicBezTo>
                    <a:pt x="14" y="50"/>
                    <a:pt x="26" y="30"/>
                    <a:pt x="46" y="21"/>
                  </a:cubicBezTo>
                  <a:cubicBezTo>
                    <a:pt x="51" y="31"/>
                    <a:pt x="51" y="31"/>
                    <a:pt x="51" y="31"/>
                  </a:cubicBezTo>
                  <a:cubicBezTo>
                    <a:pt x="36" y="39"/>
                    <a:pt x="26" y="54"/>
                    <a:pt x="26" y="72"/>
                  </a:cubicBezTo>
                  <a:cubicBezTo>
                    <a:pt x="26" y="97"/>
                    <a:pt x="47" y="117"/>
                    <a:pt x="72" y="117"/>
                  </a:cubicBezTo>
                  <a:cubicBezTo>
                    <a:pt x="72" y="71"/>
                    <a:pt x="72" y="71"/>
                    <a:pt x="72" y="71"/>
                  </a:cubicBezTo>
                  <a:cubicBezTo>
                    <a:pt x="66" y="71"/>
                    <a:pt x="66" y="71"/>
                    <a:pt x="66" y="71"/>
                  </a:cubicBezTo>
                  <a:cubicBezTo>
                    <a:pt x="66" y="9"/>
                    <a:pt x="66" y="9"/>
                    <a:pt x="66" y="9"/>
                  </a:cubicBezTo>
                  <a:cubicBezTo>
                    <a:pt x="66" y="9"/>
                    <a:pt x="66" y="9"/>
                    <a:pt x="66" y="9"/>
                  </a:cubicBezTo>
                  <a:cubicBezTo>
                    <a:pt x="72" y="9"/>
                    <a:pt x="72" y="9"/>
                    <a:pt x="72" y="9"/>
                  </a:cubicBezTo>
                  <a:lnTo>
                    <a:pt x="7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14" name="Freeform 71"/>
            <p:cNvSpPr>
              <a:spLocks noEditPoints="1"/>
            </p:cNvSpPr>
            <p:nvPr/>
          </p:nvSpPr>
          <p:spPr bwMode="auto">
            <a:xfrm>
              <a:off x="4909157" y="3475850"/>
              <a:ext cx="242855" cy="244532"/>
            </a:xfrm>
            <a:custGeom>
              <a:avLst/>
              <a:gdLst>
                <a:gd name="T0" fmla="*/ 120594 w 143"/>
                <a:gd name="T1" fmla="*/ 244475 h 144"/>
                <a:gd name="T2" fmla="*/ 242887 w 143"/>
                <a:gd name="T3" fmla="*/ 244475 h 144"/>
                <a:gd name="T4" fmla="*/ 242887 w 143"/>
                <a:gd name="T5" fmla="*/ 0 h 144"/>
                <a:gd name="T6" fmla="*/ 120594 w 143"/>
                <a:gd name="T7" fmla="*/ 0 h 144"/>
                <a:gd name="T8" fmla="*/ 120594 w 143"/>
                <a:gd name="T9" fmla="*/ 20373 h 144"/>
                <a:gd name="T10" fmla="*/ 123991 w 143"/>
                <a:gd name="T11" fmla="*/ 20373 h 144"/>
                <a:gd name="T12" fmla="*/ 123991 w 143"/>
                <a:gd name="T13" fmla="*/ 20373 h 144"/>
                <a:gd name="T14" fmla="*/ 176645 w 143"/>
                <a:gd name="T15" fmla="*/ 71305 h 144"/>
                <a:gd name="T16" fmla="*/ 146072 w 143"/>
                <a:gd name="T17" fmla="*/ 122238 h 144"/>
                <a:gd name="T18" fmla="*/ 130785 w 143"/>
                <a:gd name="T19" fmla="*/ 154495 h 144"/>
                <a:gd name="T20" fmla="*/ 130785 w 143"/>
                <a:gd name="T21" fmla="*/ 157890 h 144"/>
                <a:gd name="T22" fmla="*/ 120594 w 143"/>
                <a:gd name="T23" fmla="*/ 157890 h 144"/>
                <a:gd name="T24" fmla="*/ 120594 w 143"/>
                <a:gd name="T25" fmla="*/ 185054 h 144"/>
                <a:gd name="T26" fmla="*/ 130785 w 143"/>
                <a:gd name="T27" fmla="*/ 185054 h 144"/>
                <a:gd name="T28" fmla="*/ 130785 w 143"/>
                <a:gd name="T29" fmla="*/ 205427 h 144"/>
                <a:gd name="T30" fmla="*/ 130785 w 143"/>
                <a:gd name="T31" fmla="*/ 205427 h 144"/>
                <a:gd name="T32" fmla="*/ 130785 w 143"/>
                <a:gd name="T33" fmla="*/ 205427 h 144"/>
                <a:gd name="T34" fmla="*/ 120594 w 143"/>
                <a:gd name="T35" fmla="*/ 205427 h 144"/>
                <a:gd name="T36" fmla="*/ 120594 w 143"/>
                <a:gd name="T37" fmla="*/ 244475 h 144"/>
                <a:gd name="T38" fmla="*/ 120594 w 143"/>
                <a:gd name="T39" fmla="*/ 118842 h 144"/>
                <a:gd name="T40" fmla="*/ 120594 w 143"/>
                <a:gd name="T41" fmla="*/ 40746 h 144"/>
                <a:gd name="T42" fmla="*/ 123991 w 143"/>
                <a:gd name="T43" fmla="*/ 39048 h 144"/>
                <a:gd name="T44" fmla="*/ 154564 w 143"/>
                <a:gd name="T45" fmla="*/ 73003 h 144"/>
                <a:gd name="T46" fmla="*/ 129087 w 143"/>
                <a:gd name="T47" fmla="*/ 112051 h 144"/>
                <a:gd name="T48" fmla="*/ 120594 w 143"/>
                <a:gd name="T49" fmla="*/ 118842 h 144"/>
                <a:gd name="T50" fmla="*/ 0 w 143"/>
                <a:gd name="T51" fmla="*/ 244475 h 144"/>
                <a:gd name="T52" fmla="*/ 120594 w 143"/>
                <a:gd name="T53" fmla="*/ 244475 h 144"/>
                <a:gd name="T54" fmla="*/ 120594 w 143"/>
                <a:gd name="T55" fmla="*/ 205427 h 144"/>
                <a:gd name="T56" fmla="*/ 110403 w 143"/>
                <a:gd name="T57" fmla="*/ 205427 h 144"/>
                <a:gd name="T58" fmla="*/ 110403 w 143"/>
                <a:gd name="T59" fmla="*/ 185054 h 144"/>
                <a:gd name="T60" fmla="*/ 120594 w 143"/>
                <a:gd name="T61" fmla="*/ 185054 h 144"/>
                <a:gd name="T62" fmla="*/ 120594 w 143"/>
                <a:gd name="T63" fmla="*/ 157890 h 144"/>
                <a:gd name="T64" fmla="*/ 110403 w 143"/>
                <a:gd name="T65" fmla="*/ 157890 h 144"/>
                <a:gd name="T66" fmla="*/ 110403 w 143"/>
                <a:gd name="T67" fmla="*/ 152797 h 144"/>
                <a:gd name="T68" fmla="*/ 120594 w 143"/>
                <a:gd name="T69" fmla="*/ 118842 h 144"/>
                <a:gd name="T70" fmla="*/ 120594 w 143"/>
                <a:gd name="T71" fmla="*/ 40746 h 144"/>
                <a:gd name="T72" fmla="*/ 86624 w 143"/>
                <a:gd name="T73" fmla="*/ 81492 h 144"/>
                <a:gd name="T74" fmla="*/ 66242 w 143"/>
                <a:gd name="T75" fmla="*/ 76398 h 144"/>
                <a:gd name="T76" fmla="*/ 120594 w 143"/>
                <a:gd name="T77" fmla="*/ 20373 h 144"/>
                <a:gd name="T78" fmla="*/ 120594 w 143"/>
                <a:gd name="T79" fmla="*/ 0 h 144"/>
                <a:gd name="T80" fmla="*/ 0 w 143"/>
                <a:gd name="T81" fmla="*/ 0 h 144"/>
                <a:gd name="T82" fmla="*/ 0 w 143"/>
                <a:gd name="T83" fmla="*/ 244475 h 14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3" h="144">
                  <a:moveTo>
                    <a:pt x="71" y="144"/>
                  </a:moveTo>
                  <a:cubicBezTo>
                    <a:pt x="143" y="144"/>
                    <a:pt x="143" y="144"/>
                    <a:pt x="143" y="144"/>
                  </a:cubicBezTo>
                  <a:cubicBezTo>
                    <a:pt x="143" y="0"/>
                    <a:pt x="143" y="0"/>
                    <a:pt x="143" y="0"/>
                  </a:cubicBezTo>
                  <a:cubicBezTo>
                    <a:pt x="71" y="0"/>
                    <a:pt x="71" y="0"/>
                    <a:pt x="71" y="0"/>
                  </a:cubicBezTo>
                  <a:cubicBezTo>
                    <a:pt x="71" y="12"/>
                    <a:pt x="71" y="12"/>
                    <a:pt x="71" y="12"/>
                  </a:cubicBezTo>
                  <a:cubicBezTo>
                    <a:pt x="72" y="12"/>
                    <a:pt x="72" y="12"/>
                    <a:pt x="73" y="12"/>
                  </a:cubicBezTo>
                  <a:cubicBezTo>
                    <a:pt x="73" y="12"/>
                    <a:pt x="73" y="12"/>
                    <a:pt x="73" y="12"/>
                  </a:cubicBezTo>
                  <a:cubicBezTo>
                    <a:pt x="91" y="12"/>
                    <a:pt x="104" y="24"/>
                    <a:pt x="104" y="42"/>
                  </a:cubicBezTo>
                  <a:cubicBezTo>
                    <a:pt x="104" y="56"/>
                    <a:pt x="96" y="64"/>
                    <a:pt x="86" y="72"/>
                  </a:cubicBezTo>
                  <a:cubicBezTo>
                    <a:pt x="79" y="79"/>
                    <a:pt x="77" y="80"/>
                    <a:pt x="77" y="91"/>
                  </a:cubicBezTo>
                  <a:cubicBezTo>
                    <a:pt x="77" y="93"/>
                    <a:pt x="77" y="93"/>
                    <a:pt x="77" y="93"/>
                  </a:cubicBezTo>
                  <a:cubicBezTo>
                    <a:pt x="71" y="93"/>
                    <a:pt x="71" y="93"/>
                    <a:pt x="71" y="93"/>
                  </a:cubicBezTo>
                  <a:cubicBezTo>
                    <a:pt x="71" y="109"/>
                    <a:pt x="71" y="109"/>
                    <a:pt x="71" y="109"/>
                  </a:cubicBezTo>
                  <a:cubicBezTo>
                    <a:pt x="77" y="109"/>
                    <a:pt x="77" y="109"/>
                    <a:pt x="77" y="109"/>
                  </a:cubicBezTo>
                  <a:cubicBezTo>
                    <a:pt x="77" y="121"/>
                    <a:pt x="77" y="121"/>
                    <a:pt x="77" y="121"/>
                  </a:cubicBezTo>
                  <a:cubicBezTo>
                    <a:pt x="77" y="121"/>
                    <a:pt x="77" y="121"/>
                    <a:pt x="77" y="121"/>
                  </a:cubicBezTo>
                  <a:cubicBezTo>
                    <a:pt x="77" y="121"/>
                    <a:pt x="77" y="121"/>
                    <a:pt x="77" y="121"/>
                  </a:cubicBezTo>
                  <a:cubicBezTo>
                    <a:pt x="71" y="121"/>
                    <a:pt x="71" y="121"/>
                    <a:pt x="71" y="121"/>
                  </a:cubicBezTo>
                  <a:cubicBezTo>
                    <a:pt x="71" y="144"/>
                    <a:pt x="71" y="144"/>
                    <a:pt x="71" y="144"/>
                  </a:cubicBezTo>
                  <a:close/>
                  <a:moveTo>
                    <a:pt x="71" y="70"/>
                  </a:moveTo>
                  <a:cubicBezTo>
                    <a:pt x="71" y="24"/>
                    <a:pt x="71" y="24"/>
                    <a:pt x="71" y="24"/>
                  </a:cubicBezTo>
                  <a:cubicBezTo>
                    <a:pt x="72" y="23"/>
                    <a:pt x="73" y="23"/>
                    <a:pt x="73" y="23"/>
                  </a:cubicBezTo>
                  <a:cubicBezTo>
                    <a:pt x="85" y="23"/>
                    <a:pt x="91" y="32"/>
                    <a:pt x="91" y="43"/>
                  </a:cubicBezTo>
                  <a:cubicBezTo>
                    <a:pt x="91" y="53"/>
                    <a:pt x="83" y="60"/>
                    <a:pt x="76" y="66"/>
                  </a:cubicBezTo>
                  <a:cubicBezTo>
                    <a:pt x="74" y="68"/>
                    <a:pt x="72" y="69"/>
                    <a:pt x="71" y="70"/>
                  </a:cubicBezTo>
                  <a:close/>
                  <a:moveTo>
                    <a:pt x="0" y="144"/>
                  </a:moveTo>
                  <a:cubicBezTo>
                    <a:pt x="71" y="144"/>
                    <a:pt x="71" y="144"/>
                    <a:pt x="71" y="144"/>
                  </a:cubicBezTo>
                  <a:cubicBezTo>
                    <a:pt x="71" y="121"/>
                    <a:pt x="71" y="121"/>
                    <a:pt x="71" y="121"/>
                  </a:cubicBezTo>
                  <a:cubicBezTo>
                    <a:pt x="65" y="121"/>
                    <a:pt x="65" y="121"/>
                    <a:pt x="65" y="121"/>
                  </a:cubicBezTo>
                  <a:cubicBezTo>
                    <a:pt x="65" y="109"/>
                    <a:pt x="65" y="109"/>
                    <a:pt x="65" y="109"/>
                  </a:cubicBezTo>
                  <a:cubicBezTo>
                    <a:pt x="71" y="109"/>
                    <a:pt x="71" y="109"/>
                    <a:pt x="71" y="109"/>
                  </a:cubicBezTo>
                  <a:cubicBezTo>
                    <a:pt x="71" y="93"/>
                    <a:pt x="71" y="93"/>
                    <a:pt x="71" y="93"/>
                  </a:cubicBezTo>
                  <a:cubicBezTo>
                    <a:pt x="65" y="93"/>
                    <a:pt x="65" y="93"/>
                    <a:pt x="65" y="93"/>
                  </a:cubicBezTo>
                  <a:cubicBezTo>
                    <a:pt x="65" y="90"/>
                    <a:pt x="65" y="90"/>
                    <a:pt x="65" y="90"/>
                  </a:cubicBezTo>
                  <a:cubicBezTo>
                    <a:pt x="65" y="80"/>
                    <a:pt x="65" y="76"/>
                    <a:pt x="71" y="70"/>
                  </a:cubicBezTo>
                  <a:cubicBezTo>
                    <a:pt x="71" y="24"/>
                    <a:pt x="71" y="24"/>
                    <a:pt x="71" y="24"/>
                  </a:cubicBezTo>
                  <a:cubicBezTo>
                    <a:pt x="59" y="25"/>
                    <a:pt x="53" y="36"/>
                    <a:pt x="51" y="48"/>
                  </a:cubicBezTo>
                  <a:cubicBezTo>
                    <a:pt x="39" y="45"/>
                    <a:pt x="39" y="45"/>
                    <a:pt x="39" y="45"/>
                  </a:cubicBezTo>
                  <a:cubicBezTo>
                    <a:pt x="43" y="27"/>
                    <a:pt x="52" y="13"/>
                    <a:pt x="71" y="12"/>
                  </a:cubicBezTo>
                  <a:cubicBezTo>
                    <a:pt x="71" y="0"/>
                    <a:pt x="71" y="0"/>
                    <a:pt x="71" y="0"/>
                  </a:cubicBezTo>
                  <a:cubicBezTo>
                    <a:pt x="0" y="0"/>
                    <a:pt x="0" y="0"/>
                    <a:pt x="0" y="0"/>
                  </a:cubicBezTo>
                  <a:lnTo>
                    <a:pt x="0" y="14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15" name="Freeform 72"/>
            <p:cNvSpPr/>
            <p:nvPr/>
          </p:nvSpPr>
          <p:spPr bwMode="auto">
            <a:xfrm>
              <a:off x="5858358" y="4482558"/>
              <a:ext cx="15873" cy="15879"/>
            </a:xfrm>
            <a:custGeom>
              <a:avLst/>
              <a:gdLst>
                <a:gd name="T0" fmla="*/ 0 w 10"/>
                <a:gd name="T1" fmla="*/ 7938 h 10"/>
                <a:gd name="T2" fmla="*/ 3175 w 10"/>
                <a:gd name="T3" fmla="*/ 9525 h 10"/>
                <a:gd name="T4" fmla="*/ 11113 w 10"/>
                <a:gd name="T5" fmla="*/ 15875 h 10"/>
                <a:gd name="T6" fmla="*/ 15875 w 10"/>
                <a:gd name="T7" fmla="*/ 6350 h 10"/>
                <a:gd name="T8" fmla="*/ 4763 w 10"/>
                <a:gd name="T9" fmla="*/ 0 h 10"/>
                <a:gd name="T10" fmla="*/ 0 w 10"/>
                <a:gd name="T11" fmla="*/ 7938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10">
                  <a:moveTo>
                    <a:pt x="0" y="5"/>
                  </a:moveTo>
                  <a:cubicBezTo>
                    <a:pt x="1" y="6"/>
                    <a:pt x="1" y="6"/>
                    <a:pt x="2" y="6"/>
                  </a:cubicBezTo>
                  <a:cubicBezTo>
                    <a:pt x="3" y="7"/>
                    <a:pt x="5" y="8"/>
                    <a:pt x="7" y="10"/>
                  </a:cubicBezTo>
                  <a:cubicBezTo>
                    <a:pt x="10" y="4"/>
                    <a:pt x="10" y="4"/>
                    <a:pt x="10" y="4"/>
                  </a:cubicBezTo>
                  <a:cubicBezTo>
                    <a:pt x="3" y="0"/>
                    <a:pt x="3" y="0"/>
                    <a:pt x="3" y="0"/>
                  </a:cubicBezTo>
                  <a:lnTo>
                    <a:pt x="0" y="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16" name="Freeform 73"/>
            <p:cNvSpPr/>
            <p:nvPr/>
          </p:nvSpPr>
          <p:spPr bwMode="auto">
            <a:xfrm>
              <a:off x="5742478" y="4571471"/>
              <a:ext cx="82539" cy="63515"/>
            </a:xfrm>
            <a:custGeom>
              <a:avLst/>
              <a:gdLst>
                <a:gd name="T0" fmla="*/ 20216 w 49"/>
                <a:gd name="T1" fmla="*/ 58351 h 37"/>
                <a:gd name="T2" fmla="*/ 35379 w 49"/>
                <a:gd name="T3" fmla="*/ 63500 h 37"/>
                <a:gd name="T4" fmla="*/ 45487 w 49"/>
                <a:gd name="T5" fmla="*/ 61784 h 37"/>
                <a:gd name="T6" fmla="*/ 64018 w 49"/>
                <a:gd name="T7" fmla="*/ 46338 h 37"/>
                <a:gd name="T8" fmla="*/ 82550 w 49"/>
                <a:gd name="T9" fmla="*/ 10297 h 37"/>
                <a:gd name="T10" fmla="*/ 75811 w 49"/>
                <a:gd name="T11" fmla="*/ 1716 h 37"/>
                <a:gd name="T12" fmla="*/ 72442 w 49"/>
                <a:gd name="T13" fmla="*/ 0 h 37"/>
                <a:gd name="T14" fmla="*/ 52226 w 49"/>
                <a:gd name="T15" fmla="*/ 39473 h 37"/>
                <a:gd name="T16" fmla="*/ 26955 w 49"/>
                <a:gd name="T17" fmla="*/ 46338 h 37"/>
                <a:gd name="T18" fmla="*/ 18532 w 49"/>
                <a:gd name="T19" fmla="*/ 22311 h 37"/>
                <a:gd name="T20" fmla="*/ 6739 w 49"/>
                <a:gd name="T21" fmla="*/ 15446 h 37"/>
                <a:gd name="T22" fmla="*/ 20216 w 49"/>
                <a:gd name="T23" fmla="*/ 58351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9" h="37">
                  <a:moveTo>
                    <a:pt x="12" y="34"/>
                  </a:moveTo>
                  <a:cubicBezTo>
                    <a:pt x="15" y="36"/>
                    <a:pt x="18" y="37"/>
                    <a:pt x="21" y="37"/>
                  </a:cubicBezTo>
                  <a:cubicBezTo>
                    <a:pt x="23" y="37"/>
                    <a:pt x="25" y="36"/>
                    <a:pt x="27" y="36"/>
                  </a:cubicBezTo>
                  <a:cubicBezTo>
                    <a:pt x="31" y="34"/>
                    <a:pt x="35" y="31"/>
                    <a:pt x="38" y="27"/>
                  </a:cubicBezTo>
                  <a:cubicBezTo>
                    <a:pt x="49" y="6"/>
                    <a:pt x="49" y="6"/>
                    <a:pt x="49" y="6"/>
                  </a:cubicBezTo>
                  <a:cubicBezTo>
                    <a:pt x="48" y="4"/>
                    <a:pt x="46" y="2"/>
                    <a:pt x="45" y="1"/>
                  </a:cubicBezTo>
                  <a:cubicBezTo>
                    <a:pt x="44" y="1"/>
                    <a:pt x="43" y="1"/>
                    <a:pt x="43" y="0"/>
                  </a:cubicBezTo>
                  <a:cubicBezTo>
                    <a:pt x="31" y="23"/>
                    <a:pt x="31" y="23"/>
                    <a:pt x="31" y="23"/>
                  </a:cubicBezTo>
                  <a:cubicBezTo>
                    <a:pt x="28" y="28"/>
                    <a:pt x="21" y="30"/>
                    <a:pt x="16" y="27"/>
                  </a:cubicBezTo>
                  <a:cubicBezTo>
                    <a:pt x="11" y="25"/>
                    <a:pt x="9" y="18"/>
                    <a:pt x="11" y="13"/>
                  </a:cubicBezTo>
                  <a:cubicBezTo>
                    <a:pt x="4" y="9"/>
                    <a:pt x="4" y="9"/>
                    <a:pt x="4" y="9"/>
                  </a:cubicBezTo>
                  <a:cubicBezTo>
                    <a:pt x="0" y="18"/>
                    <a:pt x="3" y="30"/>
                    <a:pt x="12" y="3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17" name="Freeform 74"/>
            <p:cNvSpPr/>
            <p:nvPr/>
          </p:nvSpPr>
          <p:spPr bwMode="auto">
            <a:xfrm>
              <a:off x="5758351" y="4488910"/>
              <a:ext cx="144444" cy="122265"/>
            </a:xfrm>
            <a:custGeom>
              <a:avLst/>
              <a:gdLst>
                <a:gd name="T0" fmla="*/ 107507 w 86"/>
                <a:gd name="T1" fmla="*/ 13582 h 72"/>
                <a:gd name="T2" fmla="*/ 100788 w 86"/>
                <a:gd name="T3" fmla="*/ 8489 h 72"/>
                <a:gd name="T4" fmla="*/ 97429 w 86"/>
                <a:gd name="T5" fmla="*/ 6791 h 72"/>
                <a:gd name="T6" fmla="*/ 68872 w 86"/>
                <a:gd name="T7" fmla="*/ 0 h 72"/>
                <a:gd name="T8" fmla="*/ 8399 w 86"/>
                <a:gd name="T9" fmla="*/ 37350 h 72"/>
                <a:gd name="T10" fmla="*/ 1680 w 86"/>
                <a:gd name="T11" fmla="*/ 61119 h 72"/>
                <a:gd name="T12" fmla="*/ 0 w 86"/>
                <a:gd name="T13" fmla="*/ 66212 h 72"/>
                <a:gd name="T14" fmla="*/ 1680 w 86"/>
                <a:gd name="T15" fmla="*/ 67909 h 72"/>
                <a:gd name="T16" fmla="*/ 3360 w 86"/>
                <a:gd name="T17" fmla="*/ 67909 h 72"/>
                <a:gd name="T18" fmla="*/ 6719 w 86"/>
                <a:gd name="T19" fmla="*/ 64514 h 72"/>
                <a:gd name="T20" fmla="*/ 18478 w 86"/>
                <a:gd name="T21" fmla="*/ 61119 h 72"/>
                <a:gd name="T22" fmla="*/ 26877 w 86"/>
                <a:gd name="T23" fmla="*/ 62816 h 72"/>
                <a:gd name="T24" fmla="*/ 36956 w 86"/>
                <a:gd name="T25" fmla="*/ 79794 h 72"/>
                <a:gd name="T26" fmla="*/ 36956 w 86"/>
                <a:gd name="T27" fmla="*/ 84887 h 72"/>
                <a:gd name="T28" fmla="*/ 40315 w 86"/>
                <a:gd name="T29" fmla="*/ 83189 h 72"/>
                <a:gd name="T30" fmla="*/ 52074 w 86"/>
                <a:gd name="T31" fmla="*/ 78096 h 72"/>
                <a:gd name="T32" fmla="*/ 58793 w 86"/>
                <a:gd name="T33" fmla="*/ 79794 h 72"/>
                <a:gd name="T34" fmla="*/ 62153 w 86"/>
                <a:gd name="T35" fmla="*/ 81491 h 72"/>
                <a:gd name="T36" fmla="*/ 68872 w 86"/>
                <a:gd name="T37" fmla="*/ 88282 h 72"/>
                <a:gd name="T38" fmla="*/ 72232 w 86"/>
                <a:gd name="T39" fmla="*/ 98469 h 72"/>
                <a:gd name="T40" fmla="*/ 72232 w 86"/>
                <a:gd name="T41" fmla="*/ 103562 h 72"/>
                <a:gd name="T42" fmla="*/ 75591 w 86"/>
                <a:gd name="T43" fmla="*/ 101864 h 72"/>
                <a:gd name="T44" fmla="*/ 87350 w 86"/>
                <a:gd name="T45" fmla="*/ 96771 h 72"/>
                <a:gd name="T46" fmla="*/ 95749 w 86"/>
                <a:gd name="T47" fmla="*/ 100166 h 72"/>
                <a:gd name="T48" fmla="*/ 107507 w 86"/>
                <a:gd name="T49" fmla="*/ 117144 h 72"/>
                <a:gd name="T50" fmla="*/ 109187 w 86"/>
                <a:gd name="T51" fmla="*/ 122237 h 72"/>
                <a:gd name="T52" fmla="*/ 110867 w 86"/>
                <a:gd name="T53" fmla="*/ 120539 h 72"/>
                <a:gd name="T54" fmla="*/ 127665 w 86"/>
                <a:gd name="T55" fmla="*/ 100166 h 72"/>
                <a:gd name="T56" fmla="*/ 107507 w 86"/>
                <a:gd name="T57" fmla="*/ 13582 h 7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6" h="72">
                  <a:moveTo>
                    <a:pt x="64" y="8"/>
                  </a:moveTo>
                  <a:cubicBezTo>
                    <a:pt x="63" y="7"/>
                    <a:pt x="61" y="6"/>
                    <a:pt x="60" y="5"/>
                  </a:cubicBezTo>
                  <a:cubicBezTo>
                    <a:pt x="59" y="4"/>
                    <a:pt x="58" y="4"/>
                    <a:pt x="58" y="4"/>
                  </a:cubicBezTo>
                  <a:cubicBezTo>
                    <a:pt x="52" y="1"/>
                    <a:pt x="46" y="0"/>
                    <a:pt x="41" y="0"/>
                  </a:cubicBezTo>
                  <a:cubicBezTo>
                    <a:pt x="26" y="0"/>
                    <a:pt x="12" y="8"/>
                    <a:pt x="5" y="22"/>
                  </a:cubicBezTo>
                  <a:cubicBezTo>
                    <a:pt x="3" y="26"/>
                    <a:pt x="1" y="31"/>
                    <a:pt x="1" y="36"/>
                  </a:cubicBezTo>
                  <a:cubicBezTo>
                    <a:pt x="0" y="37"/>
                    <a:pt x="0" y="38"/>
                    <a:pt x="0" y="39"/>
                  </a:cubicBezTo>
                  <a:cubicBezTo>
                    <a:pt x="0" y="40"/>
                    <a:pt x="1" y="40"/>
                    <a:pt x="1" y="40"/>
                  </a:cubicBezTo>
                  <a:cubicBezTo>
                    <a:pt x="1" y="40"/>
                    <a:pt x="1" y="40"/>
                    <a:pt x="2" y="40"/>
                  </a:cubicBezTo>
                  <a:cubicBezTo>
                    <a:pt x="2" y="39"/>
                    <a:pt x="3" y="38"/>
                    <a:pt x="4" y="38"/>
                  </a:cubicBezTo>
                  <a:cubicBezTo>
                    <a:pt x="6" y="36"/>
                    <a:pt x="8" y="36"/>
                    <a:pt x="11" y="36"/>
                  </a:cubicBezTo>
                  <a:cubicBezTo>
                    <a:pt x="13" y="36"/>
                    <a:pt x="14" y="36"/>
                    <a:pt x="16" y="37"/>
                  </a:cubicBezTo>
                  <a:cubicBezTo>
                    <a:pt x="20" y="39"/>
                    <a:pt x="22" y="43"/>
                    <a:pt x="22" y="47"/>
                  </a:cubicBezTo>
                  <a:cubicBezTo>
                    <a:pt x="22" y="49"/>
                    <a:pt x="22" y="50"/>
                    <a:pt x="22" y="50"/>
                  </a:cubicBezTo>
                  <a:cubicBezTo>
                    <a:pt x="23" y="50"/>
                    <a:pt x="23" y="49"/>
                    <a:pt x="24" y="49"/>
                  </a:cubicBezTo>
                  <a:cubicBezTo>
                    <a:pt x="26" y="47"/>
                    <a:pt x="29" y="46"/>
                    <a:pt x="31" y="46"/>
                  </a:cubicBezTo>
                  <a:cubicBezTo>
                    <a:pt x="32" y="46"/>
                    <a:pt x="34" y="47"/>
                    <a:pt x="35" y="47"/>
                  </a:cubicBezTo>
                  <a:cubicBezTo>
                    <a:pt x="35" y="47"/>
                    <a:pt x="36" y="47"/>
                    <a:pt x="37" y="48"/>
                  </a:cubicBezTo>
                  <a:cubicBezTo>
                    <a:pt x="39" y="49"/>
                    <a:pt x="40" y="50"/>
                    <a:pt x="41" y="52"/>
                  </a:cubicBezTo>
                  <a:cubicBezTo>
                    <a:pt x="42" y="54"/>
                    <a:pt x="43" y="56"/>
                    <a:pt x="43" y="58"/>
                  </a:cubicBezTo>
                  <a:cubicBezTo>
                    <a:pt x="43" y="60"/>
                    <a:pt x="43" y="61"/>
                    <a:pt x="43" y="61"/>
                  </a:cubicBezTo>
                  <a:cubicBezTo>
                    <a:pt x="43" y="61"/>
                    <a:pt x="44" y="60"/>
                    <a:pt x="45" y="60"/>
                  </a:cubicBezTo>
                  <a:cubicBezTo>
                    <a:pt x="47" y="58"/>
                    <a:pt x="49" y="57"/>
                    <a:pt x="52" y="57"/>
                  </a:cubicBezTo>
                  <a:cubicBezTo>
                    <a:pt x="54" y="57"/>
                    <a:pt x="56" y="58"/>
                    <a:pt x="57" y="59"/>
                  </a:cubicBezTo>
                  <a:cubicBezTo>
                    <a:pt x="61" y="61"/>
                    <a:pt x="64" y="65"/>
                    <a:pt x="64" y="69"/>
                  </a:cubicBezTo>
                  <a:cubicBezTo>
                    <a:pt x="63" y="71"/>
                    <a:pt x="64" y="72"/>
                    <a:pt x="65" y="72"/>
                  </a:cubicBezTo>
                  <a:cubicBezTo>
                    <a:pt x="65" y="72"/>
                    <a:pt x="66" y="72"/>
                    <a:pt x="66" y="71"/>
                  </a:cubicBezTo>
                  <a:cubicBezTo>
                    <a:pt x="70" y="68"/>
                    <a:pt x="74" y="64"/>
                    <a:pt x="76" y="59"/>
                  </a:cubicBezTo>
                  <a:cubicBezTo>
                    <a:pt x="86" y="41"/>
                    <a:pt x="80" y="20"/>
                    <a:pt x="64"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18" name="Freeform 75"/>
            <p:cNvSpPr>
              <a:spLocks noEditPoints="1"/>
            </p:cNvSpPr>
            <p:nvPr/>
          </p:nvSpPr>
          <p:spPr bwMode="auto">
            <a:xfrm>
              <a:off x="4164708" y="3580642"/>
              <a:ext cx="247618" cy="239768"/>
            </a:xfrm>
            <a:custGeom>
              <a:avLst/>
              <a:gdLst>
                <a:gd name="T0" fmla="*/ 101774 w 146"/>
                <a:gd name="T1" fmla="*/ 187009 h 141"/>
                <a:gd name="T2" fmla="*/ 150965 w 146"/>
                <a:gd name="T3" fmla="*/ 173409 h 141"/>
                <a:gd name="T4" fmla="*/ 218814 w 146"/>
                <a:gd name="T5" fmla="*/ 239712 h 141"/>
                <a:gd name="T6" fmla="*/ 247650 w 146"/>
                <a:gd name="T7" fmla="*/ 209110 h 141"/>
                <a:gd name="T8" fmla="*/ 181497 w 146"/>
                <a:gd name="T9" fmla="*/ 142807 h 141"/>
                <a:gd name="T10" fmla="*/ 167927 w 146"/>
                <a:gd name="T11" fmla="*/ 27201 h 141"/>
                <a:gd name="T12" fmla="*/ 101774 w 146"/>
                <a:gd name="T13" fmla="*/ 0 h 141"/>
                <a:gd name="T14" fmla="*/ 101774 w 146"/>
                <a:gd name="T15" fmla="*/ 37402 h 141"/>
                <a:gd name="T16" fmla="*/ 120433 w 146"/>
                <a:gd name="T17" fmla="*/ 37402 h 141"/>
                <a:gd name="T18" fmla="*/ 120433 w 146"/>
                <a:gd name="T19" fmla="*/ 76504 h 141"/>
                <a:gd name="T20" fmla="*/ 157750 w 146"/>
                <a:gd name="T21" fmla="*/ 76504 h 141"/>
                <a:gd name="T22" fmla="*/ 157750 w 146"/>
                <a:gd name="T23" fmla="*/ 112206 h 141"/>
                <a:gd name="T24" fmla="*/ 120433 w 146"/>
                <a:gd name="T25" fmla="*/ 112206 h 141"/>
                <a:gd name="T26" fmla="*/ 120433 w 146"/>
                <a:gd name="T27" fmla="*/ 149607 h 141"/>
                <a:gd name="T28" fmla="*/ 101774 w 146"/>
                <a:gd name="T29" fmla="*/ 149607 h 141"/>
                <a:gd name="T30" fmla="*/ 101774 w 146"/>
                <a:gd name="T31" fmla="*/ 187009 h 141"/>
                <a:gd name="T32" fmla="*/ 35621 w 146"/>
                <a:gd name="T33" fmla="*/ 159808 h 141"/>
                <a:gd name="T34" fmla="*/ 101774 w 146"/>
                <a:gd name="T35" fmla="*/ 187009 h 141"/>
                <a:gd name="T36" fmla="*/ 101774 w 146"/>
                <a:gd name="T37" fmla="*/ 149607 h 141"/>
                <a:gd name="T38" fmla="*/ 84812 w 146"/>
                <a:gd name="T39" fmla="*/ 149607 h 141"/>
                <a:gd name="T40" fmla="*/ 84812 w 146"/>
                <a:gd name="T41" fmla="*/ 112206 h 141"/>
                <a:gd name="T42" fmla="*/ 45798 w 146"/>
                <a:gd name="T43" fmla="*/ 112206 h 141"/>
                <a:gd name="T44" fmla="*/ 45798 w 146"/>
                <a:gd name="T45" fmla="*/ 76504 h 141"/>
                <a:gd name="T46" fmla="*/ 45798 w 146"/>
                <a:gd name="T47" fmla="*/ 76504 h 141"/>
                <a:gd name="T48" fmla="*/ 84812 w 146"/>
                <a:gd name="T49" fmla="*/ 76504 h 141"/>
                <a:gd name="T50" fmla="*/ 84812 w 146"/>
                <a:gd name="T51" fmla="*/ 37402 h 141"/>
                <a:gd name="T52" fmla="*/ 101774 w 146"/>
                <a:gd name="T53" fmla="*/ 37402 h 141"/>
                <a:gd name="T54" fmla="*/ 101774 w 146"/>
                <a:gd name="T55" fmla="*/ 0 h 141"/>
                <a:gd name="T56" fmla="*/ 35621 w 146"/>
                <a:gd name="T57" fmla="*/ 27201 h 141"/>
                <a:gd name="T58" fmla="*/ 35621 w 146"/>
                <a:gd name="T59" fmla="*/ 159808 h 14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46" h="141">
                  <a:moveTo>
                    <a:pt x="60" y="110"/>
                  </a:moveTo>
                  <a:cubicBezTo>
                    <a:pt x="70" y="110"/>
                    <a:pt x="80" y="108"/>
                    <a:pt x="89" y="102"/>
                  </a:cubicBezTo>
                  <a:cubicBezTo>
                    <a:pt x="129" y="141"/>
                    <a:pt x="129" y="141"/>
                    <a:pt x="129" y="141"/>
                  </a:cubicBezTo>
                  <a:cubicBezTo>
                    <a:pt x="146" y="123"/>
                    <a:pt x="146" y="123"/>
                    <a:pt x="146" y="123"/>
                  </a:cubicBezTo>
                  <a:cubicBezTo>
                    <a:pt x="107" y="84"/>
                    <a:pt x="107" y="84"/>
                    <a:pt x="107" y="84"/>
                  </a:cubicBezTo>
                  <a:cubicBezTo>
                    <a:pt x="120" y="63"/>
                    <a:pt x="118" y="35"/>
                    <a:pt x="99" y="16"/>
                  </a:cubicBezTo>
                  <a:cubicBezTo>
                    <a:pt x="88" y="5"/>
                    <a:pt x="74" y="0"/>
                    <a:pt x="60" y="0"/>
                  </a:cubicBezTo>
                  <a:cubicBezTo>
                    <a:pt x="60" y="22"/>
                    <a:pt x="60" y="22"/>
                    <a:pt x="60" y="22"/>
                  </a:cubicBezTo>
                  <a:cubicBezTo>
                    <a:pt x="71" y="22"/>
                    <a:pt x="71" y="22"/>
                    <a:pt x="71" y="22"/>
                  </a:cubicBezTo>
                  <a:cubicBezTo>
                    <a:pt x="71" y="45"/>
                    <a:pt x="71" y="45"/>
                    <a:pt x="71" y="45"/>
                  </a:cubicBezTo>
                  <a:cubicBezTo>
                    <a:pt x="93" y="45"/>
                    <a:pt x="93" y="45"/>
                    <a:pt x="93" y="45"/>
                  </a:cubicBezTo>
                  <a:cubicBezTo>
                    <a:pt x="93" y="66"/>
                    <a:pt x="93" y="66"/>
                    <a:pt x="93" y="66"/>
                  </a:cubicBezTo>
                  <a:cubicBezTo>
                    <a:pt x="71" y="66"/>
                    <a:pt x="71" y="66"/>
                    <a:pt x="71" y="66"/>
                  </a:cubicBezTo>
                  <a:cubicBezTo>
                    <a:pt x="71" y="88"/>
                    <a:pt x="71" y="88"/>
                    <a:pt x="71" y="88"/>
                  </a:cubicBezTo>
                  <a:cubicBezTo>
                    <a:pt x="60" y="88"/>
                    <a:pt x="60" y="88"/>
                    <a:pt x="60" y="88"/>
                  </a:cubicBezTo>
                  <a:lnTo>
                    <a:pt x="60" y="110"/>
                  </a:lnTo>
                  <a:close/>
                  <a:moveTo>
                    <a:pt x="21" y="94"/>
                  </a:moveTo>
                  <a:cubicBezTo>
                    <a:pt x="32" y="105"/>
                    <a:pt x="46" y="110"/>
                    <a:pt x="60" y="110"/>
                  </a:cubicBezTo>
                  <a:cubicBezTo>
                    <a:pt x="60" y="88"/>
                    <a:pt x="60" y="88"/>
                    <a:pt x="60" y="88"/>
                  </a:cubicBezTo>
                  <a:cubicBezTo>
                    <a:pt x="50" y="88"/>
                    <a:pt x="50" y="88"/>
                    <a:pt x="50" y="88"/>
                  </a:cubicBezTo>
                  <a:cubicBezTo>
                    <a:pt x="50" y="66"/>
                    <a:pt x="50" y="66"/>
                    <a:pt x="50" y="66"/>
                  </a:cubicBezTo>
                  <a:cubicBezTo>
                    <a:pt x="27" y="66"/>
                    <a:pt x="27" y="66"/>
                    <a:pt x="27" y="66"/>
                  </a:cubicBezTo>
                  <a:cubicBezTo>
                    <a:pt x="27" y="45"/>
                    <a:pt x="27" y="45"/>
                    <a:pt x="27" y="45"/>
                  </a:cubicBezTo>
                  <a:cubicBezTo>
                    <a:pt x="27" y="45"/>
                    <a:pt x="27" y="45"/>
                    <a:pt x="27" y="45"/>
                  </a:cubicBezTo>
                  <a:cubicBezTo>
                    <a:pt x="50" y="45"/>
                    <a:pt x="50" y="45"/>
                    <a:pt x="50" y="45"/>
                  </a:cubicBezTo>
                  <a:cubicBezTo>
                    <a:pt x="50" y="22"/>
                    <a:pt x="50" y="22"/>
                    <a:pt x="50" y="22"/>
                  </a:cubicBezTo>
                  <a:cubicBezTo>
                    <a:pt x="60" y="22"/>
                    <a:pt x="60" y="22"/>
                    <a:pt x="60" y="22"/>
                  </a:cubicBezTo>
                  <a:cubicBezTo>
                    <a:pt x="60" y="0"/>
                    <a:pt x="60" y="0"/>
                    <a:pt x="60" y="0"/>
                  </a:cubicBezTo>
                  <a:cubicBezTo>
                    <a:pt x="46" y="0"/>
                    <a:pt x="32" y="5"/>
                    <a:pt x="21" y="16"/>
                  </a:cubicBezTo>
                  <a:cubicBezTo>
                    <a:pt x="0" y="38"/>
                    <a:pt x="0" y="73"/>
                    <a:pt x="21" y="9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19" name="Freeform 76"/>
            <p:cNvSpPr/>
            <p:nvPr/>
          </p:nvSpPr>
          <p:spPr bwMode="auto">
            <a:xfrm>
              <a:off x="5410734" y="3309123"/>
              <a:ext cx="149206" cy="163551"/>
            </a:xfrm>
            <a:custGeom>
              <a:avLst/>
              <a:gdLst>
                <a:gd name="T0" fmla="*/ 0 w 88"/>
                <a:gd name="T1" fmla="*/ 48885 h 97"/>
                <a:gd name="T2" fmla="*/ 23740 w 88"/>
                <a:gd name="T3" fmla="*/ 163513 h 97"/>
                <a:gd name="T4" fmla="*/ 125485 w 88"/>
                <a:gd name="T5" fmla="*/ 163513 h 97"/>
                <a:gd name="T6" fmla="*/ 149225 w 88"/>
                <a:gd name="T7" fmla="*/ 48885 h 97"/>
                <a:gd name="T8" fmla="*/ 125485 w 88"/>
                <a:gd name="T9" fmla="*/ 0 h 97"/>
                <a:gd name="T10" fmla="*/ 110223 w 88"/>
                <a:gd name="T11" fmla="*/ 0 h 97"/>
                <a:gd name="T12" fmla="*/ 74613 w 88"/>
                <a:gd name="T13" fmla="*/ 40457 h 97"/>
                <a:gd name="T14" fmla="*/ 39002 w 88"/>
                <a:gd name="T15" fmla="*/ 0 h 97"/>
                <a:gd name="T16" fmla="*/ 23740 w 88"/>
                <a:gd name="T17" fmla="*/ 0 h 97"/>
                <a:gd name="T18" fmla="*/ 0 w 88"/>
                <a:gd name="T19" fmla="*/ 48885 h 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8" h="97">
                  <a:moveTo>
                    <a:pt x="0" y="29"/>
                  </a:moveTo>
                  <a:cubicBezTo>
                    <a:pt x="0" y="29"/>
                    <a:pt x="15" y="61"/>
                    <a:pt x="14" y="97"/>
                  </a:cubicBezTo>
                  <a:cubicBezTo>
                    <a:pt x="74" y="97"/>
                    <a:pt x="74" y="97"/>
                    <a:pt x="74" y="97"/>
                  </a:cubicBezTo>
                  <a:cubicBezTo>
                    <a:pt x="73" y="61"/>
                    <a:pt x="88" y="29"/>
                    <a:pt x="88" y="29"/>
                  </a:cubicBezTo>
                  <a:cubicBezTo>
                    <a:pt x="72" y="23"/>
                    <a:pt x="74" y="0"/>
                    <a:pt x="74" y="0"/>
                  </a:cubicBezTo>
                  <a:cubicBezTo>
                    <a:pt x="65" y="0"/>
                    <a:pt x="65" y="0"/>
                    <a:pt x="65" y="0"/>
                  </a:cubicBezTo>
                  <a:cubicBezTo>
                    <a:pt x="65" y="24"/>
                    <a:pt x="44" y="24"/>
                    <a:pt x="44" y="24"/>
                  </a:cubicBezTo>
                  <a:cubicBezTo>
                    <a:pt x="44" y="24"/>
                    <a:pt x="23" y="24"/>
                    <a:pt x="23" y="0"/>
                  </a:cubicBezTo>
                  <a:cubicBezTo>
                    <a:pt x="14" y="0"/>
                    <a:pt x="14" y="0"/>
                    <a:pt x="14" y="0"/>
                  </a:cubicBezTo>
                  <a:cubicBezTo>
                    <a:pt x="14" y="0"/>
                    <a:pt x="16" y="23"/>
                    <a:pt x="0" y="2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0" name="Freeform 77"/>
            <p:cNvSpPr/>
            <p:nvPr/>
          </p:nvSpPr>
          <p:spPr bwMode="auto">
            <a:xfrm>
              <a:off x="5367884" y="3496484"/>
              <a:ext cx="236507" cy="120678"/>
            </a:xfrm>
            <a:custGeom>
              <a:avLst/>
              <a:gdLst>
                <a:gd name="T0" fmla="*/ 170171 w 139"/>
                <a:gd name="T1" fmla="*/ 0 h 71"/>
                <a:gd name="T2" fmla="*/ 64665 w 139"/>
                <a:gd name="T3" fmla="*/ 0 h 71"/>
                <a:gd name="T4" fmla="*/ 39139 w 139"/>
                <a:gd name="T5" fmla="*/ 66273 h 71"/>
                <a:gd name="T6" fmla="*/ 45946 w 139"/>
                <a:gd name="T7" fmla="*/ 91762 h 71"/>
                <a:gd name="T8" fmla="*/ 69770 w 139"/>
                <a:gd name="T9" fmla="*/ 91762 h 71"/>
                <a:gd name="T10" fmla="*/ 93594 w 139"/>
                <a:gd name="T11" fmla="*/ 90063 h 71"/>
                <a:gd name="T12" fmla="*/ 117418 w 139"/>
                <a:gd name="T13" fmla="*/ 91762 h 71"/>
                <a:gd name="T14" fmla="*/ 141242 w 139"/>
                <a:gd name="T15" fmla="*/ 90063 h 71"/>
                <a:gd name="T16" fmla="*/ 165066 w 139"/>
                <a:gd name="T17" fmla="*/ 91762 h 71"/>
                <a:gd name="T18" fmla="*/ 188890 w 139"/>
                <a:gd name="T19" fmla="*/ 91762 h 71"/>
                <a:gd name="T20" fmla="*/ 195697 w 139"/>
                <a:gd name="T21" fmla="*/ 66273 h 71"/>
                <a:gd name="T22" fmla="*/ 170171 w 139"/>
                <a:gd name="T23" fmla="*/ 0 h 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39" h="71">
                  <a:moveTo>
                    <a:pt x="100" y="0"/>
                  </a:moveTo>
                  <a:cubicBezTo>
                    <a:pt x="38" y="0"/>
                    <a:pt x="38" y="0"/>
                    <a:pt x="38" y="0"/>
                  </a:cubicBezTo>
                  <a:cubicBezTo>
                    <a:pt x="35" y="15"/>
                    <a:pt x="29" y="32"/>
                    <a:pt x="23" y="39"/>
                  </a:cubicBezTo>
                  <a:cubicBezTo>
                    <a:pt x="0" y="71"/>
                    <a:pt x="27" y="54"/>
                    <a:pt x="27" y="54"/>
                  </a:cubicBezTo>
                  <a:cubicBezTo>
                    <a:pt x="27" y="54"/>
                    <a:pt x="33" y="65"/>
                    <a:pt x="41" y="54"/>
                  </a:cubicBezTo>
                  <a:cubicBezTo>
                    <a:pt x="41" y="54"/>
                    <a:pt x="49" y="65"/>
                    <a:pt x="55" y="53"/>
                  </a:cubicBezTo>
                  <a:cubicBezTo>
                    <a:pt x="55" y="53"/>
                    <a:pt x="62" y="64"/>
                    <a:pt x="69" y="54"/>
                  </a:cubicBezTo>
                  <a:cubicBezTo>
                    <a:pt x="76" y="64"/>
                    <a:pt x="83" y="53"/>
                    <a:pt x="83" y="53"/>
                  </a:cubicBezTo>
                  <a:cubicBezTo>
                    <a:pt x="89" y="65"/>
                    <a:pt x="97" y="54"/>
                    <a:pt x="97" y="54"/>
                  </a:cubicBezTo>
                  <a:cubicBezTo>
                    <a:pt x="105" y="65"/>
                    <a:pt x="111" y="54"/>
                    <a:pt x="111" y="54"/>
                  </a:cubicBezTo>
                  <a:cubicBezTo>
                    <a:pt x="111" y="54"/>
                    <a:pt x="139" y="71"/>
                    <a:pt x="115" y="39"/>
                  </a:cubicBezTo>
                  <a:cubicBezTo>
                    <a:pt x="110" y="32"/>
                    <a:pt x="103" y="15"/>
                    <a:pt x="10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1" name="Freeform 78"/>
            <p:cNvSpPr>
              <a:spLocks noEditPoints="1"/>
            </p:cNvSpPr>
            <p:nvPr/>
          </p:nvSpPr>
          <p:spPr bwMode="auto">
            <a:xfrm>
              <a:off x="5428194" y="3637812"/>
              <a:ext cx="249206" cy="304871"/>
            </a:xfrm>
            <a:custGeom>
              <a:avLst/>
              <a:gdLst>
                <a:gd name="T0" fmla="*/ 172941 w 147"/>
                <a:gd name="T1" fmla="*/ 281093 h 180"/>
                <a:gd name="T2" fmla="*/ 249238 w 147"/>
                <a:gd name="T3" fmla="*/ 304800 h 180"/>
                <a:gd name="T4" fmla="*/ 174636 w 147"/>
                <a:gd name="T5" fmla="*/ 172720 h 180"/>
                <a:gd name="T6" fmla="*/ 157681 w 147"/>
                <a:gd name="T7" fmla="*/ 147320 h 180"/>
                <a:gd name="T8" fmla="*/ 142422 w 147"/>
                <a:gd name="T9" fmla="*/ 209973 h 180"/>
                <a:gd name="T10" fmla="*/ 149204 w 147"/>
                <a:gd name="T11" fmla="*/ 230293 h 180"/>
                <a:gd name="T12" fmla="*/ 142422 w 147"/>
                <a:gd name="T13" fmla="*/ 223520 h 180"/>
                <a:gd name="T14" fmla="*/ 154290 w 147"/>
                <a:gd name="T15" fmla="*/ 257387 h 180"/>
                <a:gd name="T16" fmla="*/ 142422 w 147"/>
                <a:gd name="T17" fmla="*/ 281093 h 180"/>
                <a:gd name="T18" fmla="*/ 142422 w 147"/>
                <a:gd name="T19" fmla="*/ 281093 h 180"/>
                <a:gd name="T20" fmla="*/ 123771 w 147"/>
                <a:gd name="T21" fmla="*/ 257387 h 180"/>
                <a:gd name="T22" fmla="*/ 142422 w 147"/>
                <a:gd name="T23" fmla="*/ 79587 h 180"/>
                <a:gd name="T24" fmla="*/ 132249 w 147"/>
                <a:gd name="T25" fmla="*/ 44027 h 180"/>
                <a:gd name="T26" fmla="*/ 123771 w 147"/>
                <a:gd name="T27" fmla="*/ 89747 h 180"/>
                <a:gd name="T28" fmla="*/ 123771 w 147"/>
                <a:gd name="T29" fmla="*/ 147320 h 180"/>
                <a:gd name="T30" fmla="*/ 135640 w 147"/>
                <a:gd name="T31" fmla="*/ 172720 h 180"/>
                <a:gd name="T32" fmla="*/ 123771 w 147"/>
                <a:gd name="T33" fmla="*/ 206587 h 180"/>
                <a:gd name="T34" fmla="*/ 142422 w 147"/>
                <a:gd name="T35" fmla="*/ 247227 h 180"/>
                <a:gd name="T36" fmla="*/ 135640 w 147"/>
                <a:gd name="T37" fmla="*/ 216747 h 180"/>
                <a:gd name="T38" fmla="*/ 142422 w 147"/>
                <a:gd name="T39" fmla="*/ 79587 h 180"/>
                <a:gd name="T40" fmla="*/ 123771 w 147"/>
                <a:gd name="T41" fmla="*/ 281093 h 180"/>
                <a:gd name="T42" fmla="*/ 123771 w 147"/>
                <a:gd name="T43" fmla="*/ 257387 h 180"/>
                <a:gd name="T44" fmla="*/ 123771 w 147"/>
                <a:gd name="T45" fmla="*/ 257387 h 180"/>
                <a:gd name="T46" fmla="*/ 106816 w 147"/>
                <a:gd name="T47" fmla="*/ 281093 h 180"/>
                <a:gd name="T48" fmla="*/ 123771 w 147"/>
                <a:gd name="T49" fmla="*/ 0 h 180"/>
                <a:gd name="T50" fmla="*/ 111903 w 147"/>
                <a:gd name="T51" fmla="*/ 44027 h 180"/>
                <a:gd name="T52" fmla="*/ 106816 w 147"/>
                <a:gd name="T53" fmla="*/ 209973 h 180"/>
                <a:gd name="T54" fmla="*/ 106816 w 147"/>
                <a:gd name="T55" fmla="*/ 223520 h 180"/>
                <a:gd name="T56" fmla="*/ 123771 w 147"/>
                <a:gd name="T57" fmla="*/ 228600 h 180"/>
                <a:gd name="T58" fmla="*/ 123771 w 147"/>
                <a:gd name="T59" fmla="*/ 206587 h 180"/>
                <a:gd name="T60" fmla="*/ 110207 w 147"/>
                <a:gd name="T61" fmla="*/ 191347 h 180"/>
                <a:gd name="T62" fmla="*/ 123771 w 147"/>
                <a:gd name="T63" fmla="*/ 172720 h 180"/>
                <a:gd name="T64" fmla="*/ 123771 w 147"/>
                <a:gd name="T65" fmla="*/ 172720 h 180"/>
                <a:gd name="T66" fmla="*/ 123771 w 147"/>
                <a:gd name="T67" fmla="*/ 147320 h 180"/>
                <a:gd name="T68" fmla="*/ 123771 w 147"/>
                <a:gd name="T69" fmla="*/ 89747 h 180"/>
                <a:gd name="T70" fmla="*/ 123771 w 147"/>
                <a:gd name="T71" fmla="*/ 89747 h 180"/>
                <a:gd name="T72" fmla="*/ 0 w 147"/>
                <a:gd name="T73" fmla="*/ 304800 h 180"/>
                <a:gd name="T74" fmla="*/ 74602 w 147"/>
                <a:gd name="T75" fmla="*/ 281093 h 180"/>
                <a:gd name="T76" fmla="*/ 106816 w 147"/>
                <a:gd name="T77" fmla="*/ 257387 h 180"/>
                <a:gd name="T78" fmla="*/ 106816 w 147"/>
                <a:gd name="T79" fmla="*/ 247227 h 180"/>
                <a:gd name="T80" fmla="*/ 100034 w 147"/>
                <a:gd name="T81" fmla="*/ 230293 h 180"/>
                <a:gd name="T82" fmla="*/ 105121 w 147"/>
                <a:gd name="T83" fmla="*/ 209973 h 180"/>
                <a:gd name="T84" fmla="*/ 106816 w 147"/>
                <a:gd name="T85" fmla="*/ 79587 h 180"/>
                <a:gd name="T86" fmla="*/ 74602 w 147"/>
                <a:gd name="T87" fmla="*/ 147320 h 180"/>
                <a:gd name="T88" fmla="*/ 83079 w 147"/>
                <a:gd name="T89" fmla="*/ 172720 h 1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7" h="180">
                  <a:moveTo>
                    <a:pt x="84" y="166"/>
                  </a:moveTo>
                  <a:cubicBezTo>
                    <a:pt x="102" y="166"/>
                    <a:pt x="102" y="166"/>
                    <a:pt x="102" y="166"/>
                  </a:cubicBezTo>
                  <a:cubicBezTo>
                    <a:pt x="117" y="180"/>
                    <a:pt x="117" y="180"/>
                    <a:pt x="117" y="180"/>
                  </a:cubicBezTo>
                  <a:cubicBezTo>
                    <a:pt x="147" y="180"/>
                    <a:pt x="147" y="180"/>
                    <a:pt x="147" y="180"/>
                  </a:cubicBezTo>
                  <a:cubicBezTo>
                    <a:pt x="123" y="167"/>
                    <a:pt x="107" y="134"/>
                    <a:pt x="97" y="102"/>
                  </a:cubicBezTo>
                  <a:cubicBezTo>
                    <a:pt x="103" y="102"/>
                    <a:pt x="103" y="102"/>
                    <a:pt x="103" y="102"/>
                  </a:cubicBezTo>
                  <a:cubicBezTo>
                    <a:pt x="103" y="87"/>
                    <a:pt x="103" y="87"/>
                    <a:pt x="103" y="87"/>
                  </a:cubicBezTo>
                  <a:cubicBezTo>
                    <a:pt x="93" y="87"/>
                    <a:pt x="93" y="87"/>
                    <a:pt x="93" y="87"/>
                  </a:cubicBezTo>
                  <a:cubicBezTo>
                    <a:pt x="89" y="72"/>
                    <a:pt x="86" y="58"/>
                    <a:pt x="84" y="47"/>
                  </a:cubicBezTo>
                  <a:cubicBezTo>
                    <a:pt x="84" y="124"/>
                    <a:pt x="84" y="124"/>
                    <a:pt x="84" y="124"/>
                  </a:cubicBezTo>
                  <a:cubicBezTo>
                    <a:pt x="85" y="124"/>
                    <a:pt x="85" y="124"/>
                    <a:pt x="85" y="124"/>
                  </a:cubicBezTo>
                  <a:cubicBezTo>
                    <a:pt x="86" y="128"/>
                    <a:pt x="87" y="132"/>
                    <a:pt x="88" y="136"/>
                  </a:cubicBezTo>
                  <a:cubicBezTo>
                    <a:pt x="88" y="136"/>
                    <a:pt x="88" y="136"/>
                    <a:pt x="88" y="136"/>
                  </a:cubicBezTo>
                  <a:cubicBezTo>
                    <a:pt x="84" y="132"/>
                    <a:pt x="84" y="132"/>
                    <a:pt x="84" y="132"/>
                  </a:cubicBezTo>
                  <a:cubicBezTo>
                    <a:pt x="84" y="146"/>
                    <a:pt x="84" y="146"/>
                    <a:pt x="84" y="146"/>
                  </a:cubicBezTo>
                  <a:cubicBezTo>
                    <a:pt x="91" y="152"/>
                    <a:pt x="91" y="152"/>
                    <a:pt x="91" y="152"/>
                  </a:cubicBezTo>
                  <a:cubicBezTo>
                    <a:pt x="84" y="152"/>
                    <a:pt x="84" y="152"/>
                    <a:pt x="84" y="152"/>
                  </a:cubicBezTo>
                  <a:lnTo>
                    <a:pt x="84" y="166"/>
                  </a:lnTo>
                  <a:close/>
                  <a:moveTo>
                    <a:pt x="73" y="166"/>
                  </a:moveTo>
                  <a:cubicBezTo>
                    <a:pt x="84" y="166"/>
                    <a:pt x="84" y="166"/>
                    <a:pt x="84" y="166"/>
                  </a:cubicBezTo>
                  <a:cubicBezTo>
                    <a:pt x="84" y="152"/>
                    <a:pt x="84" y="152"/>
                    <a:pt x="84" y="152"/>
                  </a:cubicBezTo>
                  <a:cubicBezTo>
                    <a:pt x="73" y="152"/>
                    <a:pt x="73" y="152"/>
                    <a:pt x="73" y="152"/>
                  </a:cubicBezTo>
                  <a:cubicBezTo>
                    <a:pt x="73" y="166"/>
                    <a:pt x="73" y="166"/>
                    <a:pt x="73" y="166"/>
                  </a:cubicBezTo>
                  <a:close/>
                  <a:moveTo>
                    <a:pt x="84" y="47"/>
                  </a:moveTo>
                  <a:cubicBezTo>
                    <a:pt x="82" y="35"/>
                    <a:pt x="81" y="26"/>
                    <a:pt x="81" y="26"/>
                  </a:cubicBezTo>
                  <a:cubicBezTo>
                    <a:pt x="78" y="26"/>
                    <a:pt x="78" y="26"/>
                    <a:pt x="78" y="26"/>
                  </a:cubicBezTo>
                  <a:cubicBezTo>
                    <a:pt x="73" y="0"/>
                    <a:pt x="73" y="0"/>
                    <a:pt x="73" y="0"/>
                  </a:cubicBezTo>
                  <a:cubicBezTo>
                    <a:pt x="73" y="53"/>
                    <a:pt x="73" y="53"/>
                    <a:pt x="73" y="53"/>
                  </a:cubicBezTo>
                  <a:cubicBezTo>
                    <a:pt x="73" y="54"/>
                    <a:pt x="75" y="79"/>
                    <a:pt x="76" y="87"/>
                  </a:cubicBezTo>
                  <a:cubicBezTo>
                    <a:pt x="73" y="87"/>
                    <a:pt x="73" y="87"/>
                    <a:pt x="73" y="87"/>
                  </a:cubicBezTo>
                  <a:cubicBezTo>
                    <a:pt x="73" y="102"/>
                    <a:pt x="73" y="102"/>
                    <a:pt x="73" y="102"/>
                  </a:cubicBezTo>
                  <a:cubicBezTo>
                    <a:pt x="80" y="102"/>
                    <a:pt x="80" y="102"/>
                    <a:pt x="80" y="102"/>
                  </a:cubicBezTo>
                  <a:cubicBezTo>
                    <a:pt x="80" y="102"/>
                    <a:pt x="81" y="107"/>
                    <a:pt x="82" y="113"/>
                  </a:cubicBezTo>
                  <a:cubicBezTo>
                    <a:pt x="73" y="122"/>
                    <a:pt x="73" y="122"/>
                    <a:pt x="73" y="122"/>
                  </a:cubicBezTo>
                  <a:cubicBezTo>
                    <a:pt x="73" y="135"/>
                    <a:pt x="73" y="135"/>
                    <a:pt x="73" y="135"/>
                  </a:cubicBezTo>
                  <a:cubicBezTo>
                    <a:pt x="84" y="146"/>
                    <a:pt x="84" y="146"/>
                    <a:pt x="84" y="146"/>
                  </a:cubicBezTo>
                  <a:cubicBezTo>
                    <a:pt x="84" y="132"/>
                    <a:pt x="84" y="132"/>
                    <a:pt x="84" y="132"/>
                  </a:cubicBezTo>
                  <a:cubicBezTo>
                    <a:pt x="80" y="128"/>
                    <a:pt x="80" y="128"/>
                    <a:pt x="80" y="128"/>
                  </a:cubicBezTo>
                  <a:cubicBezTo>
                    <a:pt x="84" y="124"/>
                    <a:pt x="84" y="124"/>
                    <a:pt x="84" y="124"/>
                  </a:cubicBezTo>
                  <a:lnTo>
                    <a:pt x="84" y="47"/>
                  </a:lnTo>
                  <a:close/>
                  <a:moveTo>
                    <a:pt x="63" y="166"/>
                  </a:moveTo>
                  <a:cubicBezTo>
                    <a:pt x="73" y="166"/>
                    <a:pt x="73" y="166"/>
                    <a:pt x="73" y="166"/>
                  </a:cubicBezTo>
                  <a:cubicBezTo>
                    <a:pt x="73" y="166"/>
                    <a:pt x="73" y="166"/>
                    <a:pt x="73" y="166"/>
                  </a:cubicBezTo>
                  <a:cubicBezTo>
                    <a:pt x="73" y="152"/>
                    <a:pt x="73" y="152"/>
                    <a:pt x="73" y="152"/>
                  </a:cubicBezTo>
                  <a:cubicBezTo>
                    <a:pt x="73" y="152"/>
                    <a:pt x="73" y="152"/>
                    <a:pt x="73" y="152"/>
                  </a:cubicBezTo>
                  <a:cubicBezTo>
                    <a:pt x="73" y="152"/>
                    <a:pt x="73" y="152"/>
                    <a:pt x="73" y="152"/>
                  </a:cubicBezTo>
                  <a:cubicBezTo>
                    <a:pt x="63" y="152"/>
                    <a:pt x="63" y="152"/>
                    <a:pt x="63" y="152"/>
                  </a:cubicBezTo>
                  <a:cubicBezTo>
                    <a:pt x="63" y="166"/>
                    <a:pt x="63" y="166"/>
                    <a:pt x="63" y="166"/>
                  </a:cubicBezTo>
                  <a:close/>
                  <a:moveTo>
                    <a:pt x="73" y="0"/>
                  </a:moveTo>
                  <a:cubicBezTo>
                    <a:pt x="73" y="0"/>
                    <a:pt x="73" y="0"/>
                    <a:pt x="73" y="0"/>
                  </a:cubicBezTo>
                  <a:cubicBezTo>
                    <a:pt x="69" y="26"/>
                    <a:pt x="69" y="26"/>
                    <a:pt x="69" y="26"/>
                  </a:cubicBezTo>
                  <a:cubicBezTo>
                    <a:pt x="66" y="26"/>
                    <a:pt x="66" y="26"/>
                    <a:pt x="66" y="26"/>
                  </a:cubicBezTo>
                  <a:cubicBezTo>
                    <a:pt x="66" y="26"/>
                    <a:pt x="65" y="35"/>
                    <a:pt x="63" y="47"/>
                  </a:cubicBezTo>
                  <a:cubicBezTo>
                    <a:pt x="63" y="124"/>
                    <a:pt x="63" y="124"/>
                    <a:pt x="63" y="124"/>
                  </a:cubicBezTo>
                  <a:cubicBezTo>
                    <a:pt x="67" y="128"/>
                    <a:pt x="67" y="128"/>
                    <a:pt x="67" y="128"/>
                  </a:cubicBezTo>
                  <a:cubicBezTo>
                    <a:pt x="63" y="132"/>
                    <a:pt x="63" y="132"/>
                    <a:pt x="63" y="132"/>
                  </a:cubicBezTo>
                  <a:cubicBezTo>
                    <a:pt x="63" y="146"/>
                    <a:pt x="63" y="146"/>
                    <a:pt x="63" y="146"/>
                  </a:cubicBezTo>
                  <a:cubicBezTo>
                    <a:pt x="73" y="135"/>
                    <a:pt x="73" y="135"/>
                    <a:pt x="73" y="135"/>
                  </a:cubicBezTo>
                  <a:cubicBezTo>
                    <a:pt x="73" y="135"/>
                    <a:pt x="73" y="135"/>
                    <a:pt x="73" y="135"/>
                  </a:cubicBezTo>
                  <a:cubicBezTo>
                    <a:pt x="73" y="122"/>
                    <a:pt x="73" y="122"/>
                    <a:pt x="73" y="122"/>
                  </a:cubicBezTo>
                  <a:cubicBezTo>
                    <a:pt x="73" y="122"/>
                    <a:pt x="73" y="122"/>
                    <a:pt x="73" y="122"/>
                  </a:cubicBezTo>
                  <a:cubicBezTo>
                    <a:pt x="65" y="113"/>
                    <a:pt x="65" y="113"/>
                    <a:pt x="65" y="113"/>
                  </a:cubicBezTo>
                  <a:cubicBezTo>
                    <a:pt x="66" y="107"/>
                    <a:pt x="67" y="102"/>
                    <a:pt x="67" y="102"/>
                  </a:cubicBezTo>
                  <a:cubicBezTo>
                    <a:pt x="73" y="102"/>
                    <a:pt x="73" y="102"/>
                    <a:pt x="73" y="102"/>
                  </a:cubicBezTo>
                  <a:cubicBezTo>
                    <a:pt x="73" y="102"/>
                    <a:pt x="73" y="102"/>
                    <a:pt x="73" y="102"/>
                  </a:cubicBezTo>
                  <a:cubicBezTo>
                    <a:pt x="73" y="102"/>
                    <a:pt x="73" y="102"/>
                    <a:pt x="73" y="102"/>
                  </a:cubicBezTo>
                  <a:cubicBezTo>
                    <a:pt x="73" y="87"/>
                    <a:pt x="73" y="87"/>
                    <a:pt x="73" y="87"/>
                  </a:cubicBezTo>
                  <a:cubicBezTo>
                    <a:pt x="73" y="87"/>
                    <a:pt x="73" y="87"/>
                    <a:pt x="73" y="87"/>
                  </a:cubicBezTo>
                  <a:cubicBezTo>
                    <a:pt x="70" y="87"/>
                    <a:pt x="70" y="87"/>
                    <a:pt x="70" y="87"/>
                  </a:cubicBezTo>
                  <a:cubicBezTo>
                    <a:pt x="72" y="79"/>
                    <a:pt x="73" y="53"/>
                    <a:pt x="73" y="53"/>
                  </a:cubicBezTo>
                  <a:cubicBezTo>
                    <a:pt x="73" y="53"/>
                    <a:pt x="73" y="53"/>
                    <a:pt x="73" y="53"/>
                  </a:cubicBezTo>
                  <a:cubicBezTo>
                    <a:pt x="73" y="53"/>
                    <a:pt x="73" y="53"/>
                    <a:pt x="73" y="53"/>
                  </a:cubicBezTo>
                  <a:lnTo>
                    <a:pt x="73" y="0"/>
                  </a:lnTo>
                  <a:close/>
                  <a:moveTo>
                    <a:pt x="0" y="180"/>
                  </a:moveTo>
                  <a:cubicBezTo>
                    <a:pt x="29" y="180"/>
                    <a:pt x="29" y="180"/>
                    <a:pt x="29" y="180"/>
                  </a:cubicBezTo>
                  <a:cubicBezTo>
                    <a:pt x="44" y="166"/>
                    <a:pt x="44" y="166"/>
                    <a:pt x="44" y="166"/>
                  </a:cubicBezTo>
                  <a:cubicBezTo>
                    <a:pt x="63" y="166"/>
                    <a:pt x="63" y="166"/>
                    <a:pt x="63" y="166"/>
                  </a:cubicBezTo>
                  <a:cubicBezTo>
                    <a:pt x="63" y="152"/>
                    <a:pt x="63" y="152"/>
                    <a:pt x="63" y="152"/>
                  </a:cubicBezTo>
                  <a:cubicBezTo>
                    <a:pt x="56" y="152"/>
                    <a:pt x="56" y="152"/>
                    <a:pt x="56" y="152"/>
                  </a:cubicBezTo>
                  <a:cubicBezTo>
                    <a:pt x="63" y="146"/>
                    <a:pt x="63" y="146"/>
                    <a:pt x="63" y="146"/>
                  </a:cubicBezTo>
                  <a:cubicBezTo>
                    <a:pt x="63" y="132"/>
                    <a:pt x="63" y="132"/>
                    <a:pt x="63" y="132"/>
                  </a:cubicBezTo>
                  <a:cubicBezTo>
                    <a:pt x="59" y="136"/>
                    <a:pt x="59" y="136"/>
                    <a:pt x="59" y="136"/>
                  </a:cubicBezTo>
                  <a:cubicBezTo>
                    <a:pt x="60" y="132"/>
                    <a:pt x="61" y="128"/>
                    <a:pt x="62" y="124"/>
                  </a:cubicBezTo>
                  <a:cubicBezTo>
                    <a:pt x="62" y="124"/>
                    <a:pt x="62" y="124"/>
                    <a:pt x="62" y="124"/>
                  </a:cubicBezTo>
                  <a:cubicBezTo>
                    <a:pt x="63" y="124"/>
                    <a:pt x="63" y="124"/>
                    <a:pt x="63" y="124"/>
                  </a:cubicBezTo>
                  <a:cubicBezTo>
                    <a:pt x="63" y="47"/>
                    <a:pt x="63" y="47"/>
                    <a:pt x="63" y="47"/>
                  </a:cubicBezTo>
                  <a:cubicBezTo>
                    <a:pt x="61" y="58"/>
                    <a:pt x="58" y="72"/>
                    <a:pt x="54" y="87"/>
                  </a:cubicBezTo>
                  <a:cubicBezTo>
                    <a:pt x="44" y="87"/>
                    <a:pt x="44" y="87"/>
                    <a:pt x="44" y="87"/>
                  </a:cubicBezTo>
                  <a:cubicBezTo>
                    <a:pt x="44" y="102"/>
                    <a:pt x="44" y="102"/>
                    <a:pt x="44" y="102"/>
                  </a:cubicBezTo>
                  <a:cubicBezTo>
                    <a:pt x="49" y="102"/>
                    <a:pt x="49" y="102"/>
                    <a:pt x="49" y="102"/>
                  </a:cubicBezTo>
                  <a:cubicBezTo>
                    <a:pt x="39" y="134"/>
                    <a:pt x="24" y="167"/>
                    <a:pt x="0" y="18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2" name="Freeform 79"/>
            <p:cNvSpPr/>
            <p:nvPr/>
          </p:nvSpPr>
          <p:spPr bwMode="auto">
            <a:xfrm>
              <a:off x="5785343" y="4223735"/>
              <a:ext cx="242855" cy="228653"/>
            </a:xfrm>
            <a:custGeom>
              <a:avLst/>
              <a:gdLst>
                <a:gd name="T0" fmla="*/ 145058 w 144"/>
                <a:gd name="T1" fmla="*/ 113453 h 135"/>
                <a:gd name="T2" fmla="*/ 185539 w 144"/>
                <a:gd name="T3" fmla="*/ 81280 h 135"/>
                <a:gd name="T4" fmla="*/ 195659 w 144"/>
                <a:gd name="T5" fmla="*/ 81280 h 135"/>
                <a:gd name="T6" fmla="*/ 222646 w 144"/>
                <a:gd name="T7" fmla="*/ 101600 h 135"/>
                <a:gd name="T8" fmla="*/ 241200 w 144"/>
                <a:gd name="T9" fmla="*/ 94827 h 135"/>
                <a:gd name="T10" fmla="*/ 239514 w 144"/>
                <a:gd name="T11" fmla="*/ 57573 h 135"/>
                <a:gd name="T12" fmla="*/ 163611 w 144"/>
                <a:gd name="T13" fmla="*/ 8467 h 135"/>
                <a:gd name="T14" fmla="*/ 116383 w 144"/>
                <a:gd name="T15" fmla="*/ 52493 h 135"/>
                <a:gd name="T16" fmla="*/ 55662 w 144"/>
                <a:gd name="T17" fmla="*/ 32173 h 135"/>
                <a:gd name="T18" fmla="*/ 6747 w 144"/>
                <a:gd name="T19" fmla="*/ 108373 h 135"/>
                <a:gd name="T20" fmla="*/ 155178 w 144"/>
                <a:gd name="T21" fmla="*/ 228600 h 135"/>
                <a:gd name="T22" fmla="*/ 180479 w 144"/>
                <a:gd name="T23" fmla="*/ 206587 h 135"/>
                <a:gd name="T24" fmla="*/ 145058 w 144"/>
                <a:gd name="T25" fmla="*/ 113453 h 1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4" h="135">
                  <a:moveTo>
                    <a:pt x="86" y="67"/>
                  </a:moveTo>
                  <a:cubicBezTo>
                    <a:pt x="88" y="56"/>
                    <a:pt x="98" y="48"/>
                    <a:pt x="110" y="48"/>
                  </a:cubicBezTo>
                  <a:cubicBezTo>
                    <a:pt x="112" y="48"/>
                    <a:pt x="114" y="48"/>
                    <a:pt x="116" y="48"/>
                  </a:cubicBezTo>
                  <a:cubicBezTo>
                    <a:pt x="123" y="50"/>
                    <a:pt x="128" y="54"/>
                    <a:pt x="132" y="60"/>
                  </a:cubicBezTo>
                  <a:cubicBezTo>
                    <a:pt x="135" y="58"/>
                    <a:pt x="139" y="56"/>
                    <a:pt x="143" y="56"/>
                  </a:cubicBezTo>
                  <a:cubicBezTo>
                    <a:pt x="144" y="42"/>
                    <a:pt x="142" y="34"/>
                    <a:pt x="142" y="34"/>
                  </a:cubicBezTo>
                  <a:cubicBezTo>
                    <a:pt x="138" y="13"/>
                    <a:pt x="117" y="0"/>
                    <a:pt x="97" y="5"/>
                  </a:cubicBezTo>
                  <a:cubicBezTo>
                    <a:pt x="83" y="8"/>
                    <a:pt x="73" y="18"/>
                    <a:pt x="69" y="31"/>
                  </a:cubicBezTo>
                  <a:cubicBezTo>
                    <a:pt x="60" y="21"/>
                    <a:pt x="47" y="16"/>
                    <a:pt x="33" y="19"/>
                  </a:cubicBezTo>
                  <a:cubicBezTo>
                    <a:pt x="13" y="24"/>
                    <a:pt x="0" y="44"/>
                    <a:pt x="4" y="64"/>
                  </a:cubicBezTo>
                  <a:cubicBezTo>
                    <a:pt x="4" y="64"/>
                    <a:pt x="12" y="114"/>
                    <a:pt x="92" y="135"/>
                  </a:cubicBezTo>
                  <a:cubicBezTo>
                    <a:pt x="98" y="131"/>
                    <a:pt x="103" y="126"/>
                    <a:pt x="107" y="122"/>
                  </a:cubicBezTo>
                  <a:cubicBezTo>
                    <a:pt x="79" y="94"/>
                    <a:pt x="85" y="70"/>
                    <a:pt x="86" y="6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3" name="Freeform 80"/>
            <p:cNvSpPr/>
            <p:nvPr/>
          </p:nvSpPr>
          <p:spPr bwMode="auto">
            <a:xfrm>
              <a:off x="5925017" y="4311061"/>
              <a:ext cx="146031" cy="123854"/>
            </a:xfrm>
            <a:custGeom>
              <a:avLst/>
              <a:gdLst>
                <a:gd name="T0" fmla="*/ 113783 w 86"/>
                <a:gd name="T1" fmla="*/ 15266 h 73"/>
                <a:gd name="T2" fmla="*/ 106990 w 86"/>
                <a:gd name="T3" fmla="*/ 13570 h 73"/>
                <a:gd name="T4" fmla="*/ 100197 w 86"/>
                <a:gd name="T5" fmla="*/ 13570 h 73"/>
                <a:gd name="T6" fmla="*/ 79818 w 86"/>
                <a:gd name="T7" fmla="*/ 25443 h 73"/>
                <a:gd name="T8" fmla="*/ 54344 w 86"/>
                <a:gd name="T9" fmla="*/ 1696 h 73"/>
                <a:gd name="T10" fmla="*/ 45853 w 86"/>
                <a:gd name="T11" fmla="*/ 0 h 73"/>
                <a:gd name="T12" fmla="*/ 11888 w 86"/>
                <a:gd name="T13" fmla="*/ 27140 h 73"/>
                <a:gd name="T14" fmla="*/ 45853 w 86"/>
                <a:gd name="T15" fmla="*/ 113648 h 73"/>
                <a:gd name="T16" fmla="*/ 57741 w 86"/>
                <a:gd name="T17" fmla="*/ 123825 h 73"/>
                <a:gd name="T18" fmla="*/ 140955 w 86"/>
                <a:gd name="T19" fmla="*/ 57672 h 73"/>
                <a:gd name="T20" fmla="*/ 113783 w 86"/>
                <a:gd name="T21" fmla="*/ 15266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6" h="73">
                  <a:moveTo>
                    <a:pt x="67" y="9"/>
                  </a:moveTo>
                  <a:cubicBezTo>
                    <a:pt x="66" y="8"/>
                    <a:pt x="64" y="8"/>
                    <a:pt x="63" y="8"/>
                  </a:cubicBezTo>
                  <a:cubicBezTo>
                    <a:pt x="61" y="8"/>
                    <a:pt x="60" y="8"/>
                    <a:pt x="59" y="8"/>
                  </a:cubicBezTo>
                  <a:cubicBezTo>
                    <a:pt x="54" y="9"/>
                    <a:pt x="50" y="12"/>
                    <a:pt x="47" y="15"/>
                  </a:cubicBezTo>
                  <a:cubicBezTo>
                    <a:pt x="45" y="8"/>
                    <a:pt x="40" y="2"/>
                    <a:pt x="32" y="1"/>
                  </a:cubicBezTo>
                  <a:cubicBezTo>
                    <a:pt x="30" y="0"/>
                    <a:pt x="29" y="0"/>
                    <a:pt x="27" y="0"/>
                  </a:cubicBezTo>
                  <a:cubicBezTo>
                    <a:pt x="18" y="0"/>
                    <a:pt x="9" y="7"/>
                    <a:pt x="7" y="16"/>
                  </a:cubicBezTo>
                  <a:cubicBezTo>
                    <a:pt x="7" y="16"/>
                    <a:pt x="0" y="40"/>
                    <a:pt x="27" y="67"/>
                  </a:cubicBezTo>
                  <a:cubicBezTo>
                    <a:pt x="29" y="69"/>
                    <a:pt x="32" y="71"/>
                    <a:pt x="34" y="73"/>
                  </a:cubicBezTo>
                  <a:cubicBezTo>
                    <a:pt x="79" y="62"/>
                    <a:pt x="83" y="34"/>
                    <a:pt x="83" y="34"/>
                  </a:cubicBezTo>
                  <a:cubicBezTo>
                    <a:pt x="86" y="22"/>
                    <a:pt x="79" y="11"/>
                    <a:pt x="67" y="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4" name="Rectangle 81"/>
            <p:cNvSpPr>
              <a:spLocks noChangeArrowheads="1"/>
            </p:cNvSpPr>
            <p:nvPr/>
          </p:nvSpPr>
          <p:spPr bwMode="auto">
            <a:xfrm>
              <a:off x="4905975" y="3190026"/>
              <a:ext cx="20634" cy="50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25" name="Freeform 82"/>
            <p:cNvSpPr/>
            <p:nvPr/>
          </p:nvSpPr>
          <p:spPr bwMode="auto">
            <a:xfrm>
              <a:off x="4991696" y="3190026"/>
              <a:ext cx="80951" cy="50812"/>
            </a:xfrm>
            <a:custGeom>
              <a:avLst/>
              <a:gdLst>
                <a:gd name="T0" fmla="*/ 80962 w 51"/>
                <a:gd name="T1" fmla="*/ 50800 h 32"/>
                <a:gd name="T2" fmla="*/ 80962 w 51"/>
                <a:gd name="T3" fmla="*/ 0 h 32"/>
                <a:gd name="T4" fmla="*/ 49212 w 51"/>
                <a:gd name="T5" fmla="*/ 0 h 32"/>
                <a:gd name="T6" fmla="*/ 0 w 51"/>
                <a:gd name="T7" fmla="*/ 50800 h 32"/>
                <a:gd name="T8" fmla="*/ 80962 w 51"/>
                <a:gd name="T9" fmla="*/ 5080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32">
                  <a:moveTo>
                    <a:pt x="51" y="32"/>
                  </a:moveTo>
                  <a:lnTo>
                    <a:pt x="51" y="0"/>
                  </a:lnTo>
                  <a:lnTo>
                    <a:pt x="31" y="0"/>
                  </a:lnTo>
                  <a:lnTo>
                    <a:pt x="0" y="32"/>
                  </a:lnTo>
                  <a:lnTo>
                    <a:pt x="51" y="3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6" name="Freeform 83"/>
            <p:cNvSpPr/>
            <p:nvPr/>
          </p:nvSpPr>
          <p:spPr bwMode="auto">
            <a:xfrm>
              <a:off x="4934553" y="3190026"/>
              <a:ext cx="55555" cy="50812"/>
            </a:xfrm>
            <a:custGeom>
              <a:avLst/>
              <a:gdLst>
                <a:gd name="T0" fmla="*/ 55562 w 35"/>
                <a:gd name="T1" fmla="*/ 0 h 32"/>
                <a:gd name="T2" fmla="*/ 0 w 35"/>
                <a:gd name="T3" fmla="*/ 0 h 32"/>
                <a:gd name="T4" fmla="*/ 0 w 35"/>
                <a:gd name="T5" fmla="*/ 50800 h 32"/>
                <a:gd name="T6" fmla="*/ 4762 w 35"/>
                <a:gd name="T7" fmla="*/ 50800 h 32"/>
                <a:gd name="T8" fmla="*/ 55562 w 35"/>
                <a:gd name="T9" fmla="*/ 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32">
                  <a:moveTo>
                    <a:pt x="35" y="0"/>
                  </a:moveTo>
                  <a:lnTo>
                    <a:pt x="0" y="0"/>
                  </a:lnTo>
                  <a:lnTo>
                    <a:pt x="0" y="32"/>
                  </a:lnTo>
                  <a:lnTo>
                    <a:pt x="3" y="32"/>
                  </a:lnTo>
                  <a:lnTo>
                    <a:pt x="3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7" name="Freeform 84"/>
            <p:cNvSpPr>
              <a:spLocks noEditPoints="1"/>
            </p:cNvSpPr>
            <p:nvPr/>
          </p:nvSpPr>
          <p:spPr bwMode="auto">
            <a:xfrm>
              <a:off x="4858363" y="3085227"/>
              <a:ext cx="263491" cy="260410"/>
            </a:xfrm>
            <a:custGeom>
              <a:avLst/>
              <a:gdLst>
                <a:gd name="T0" fmla="*/ 151314 w 155"/>
                <a:gd name="T1" fmla="*/ 260350 h 154"/>
                <a:gd name="T2" fmla="*/ 263525 w 155"/>
                <a:gd name="T3" fmla="*/ 130175 h 154"/>
                <a:gd name="T4" fmla="*/ 151314 w 155"/>
                <a:gd name="T5" fmla="*/ 0 h 154"/>
                <a:gd name="T6" fmla="*/ 151314 w 155"/>
                <a:gd name="T7" fmla="*/ 23668 h 154"/>
                <a:gd name="T8" fmla="*/ 200619 w 155"/>
                <a:gd name="T9" fmla="*/ 45646 h 154"/>
                <a:gd name="T10" fmla="*/ 151314 w 155"/>
                <a:gd name="T11" fmla="*/ 94673 h 154"/>
                <a:gd name="T12" fmla="*/ 151314 w 155"/>
                <a:gd name="T13" fmla="*/ 125103 h 154"/>
                <a:gd name="T14" fmla="*/ 171716 w 155"/>
                <a:gd name="T15" fmla="*/ 104816 h 154"/>
                <a:gd name="T16" fmla="*/ 175117 w 155"/>
                <a:gd name="T17" fmla="*/ 101435 h 154"/>
                <a:gd name="T18" fmla="*/ 178517 w 155"/>
                <a:gd name="T19" fmla="*/ 98054 h 154"/>
                <a:gd name="T20" fmla="*/ 215920 w 155"/>
                <a:gd name="T21" fmla="*/ 60861 h 154"/>
                <a:gd name="T22" fmla="*/ 241423 w 155"/>
                <a:gd name="T23" fmla="*/ 130175 h 154"/>
                <a:gd name="T24" fmla="*/ 241423 w 155"/>
                <a:gd name="T25" fmla="*/ 130175 h 154"/>
                <a:gd name="T26" fmla="*/ 151314 w 155"/>
                <a:gd name="T27" fmla="*/ 236682 h 154"/>
                <a:gd name="T28" fmla="*/ 151314 w 155"/>
                <a:gd name="T29" fmla="*/ 260350 h 154"/>
                <a:gd name="T30" fmla="*/ 130912 w 155"/>
                <a:gd name="T31" fmla="*/ 260350 h 154"/>
                <a:gd name="T32" fmla="*/ 151314 w 155"/>
                <a:gd name="T33" fmla="*/ 260350 h 154"/>
                <a:gd name="T34" fmla="*/ 151314 w 155"/>
                <a:gd name="T35" fmla="*/ 236682 h 154"/>
                <a:gd name="T36" fmla="*/ 130912 w 155"/>
                <a:gd name="T37" fmla="*/ 240063 h 154"/>
                <a:gd name="T38" fmla="*/ 61206 w 155"/>
                <a:gd name="T39" fmla="*/ 214704 h 154"/>
                <a:gd name="T40" fmla="*/ 113911 w 155"/>
                <a:gd name="T41" fmla="*/ 162296 h 154"/>
                <a:gd name="T42" fmla="*/ 117311 w 155"/>
                <a:gd name="T43" fmla="*/ 158915 h 154"/>
                <a:gd name="T44" fmla="*/ 120711 w 155"/>
                <a:gd name="T45" fmla="*/ 155534 h 154"/>
                <a:gd name="T46" fmla="*/ 151314 w 155"/>
                <a:gd name="T47" fmla="*/ 125103 h 154"/>
                <a:gd name="T48" fmla="*/ 151314 w 155"/>
                <a:gd name="T49" fmla="*/ 94673 h 154"/>
                <a:gd name="T50" fmla="*/ 147914 w 155"/>
                <a:gd name="T51" fmla="*/ 98054 h 154"/>
                <a:gd name="T52" fmla="*/ 144514 w 155"/>
                <a:gd name="T53" fmla="*/ 101435 h 154"/>
                <a:gd name="T54" fmla="*/ 141113 w 155"/>
                <a:gd name="T55" fmla="*/ 104816 h 154"/>
                <a:gd name="T56" fmla="*/ 90109 w 155"/>
                <a:gd name="T57" fmla="*/ 155534 h 154"/>
                <a:gd name="T58" fmla="*/ 86708 w 155"/>
                <a:gd name="T59" fmla="*/ 158915 h 154"/>
                <a:gd name="T60" fmla="*/ 83308 w 155"/>
                <a:gd name="T61" fmla="*/ 162296 h 154"/>
                <a:gd name="T62" fmla="*/ 45904 w 155"/>
                <a:gd name="T63" fmla="*/ 199489 h 154"/>
                <a:gd name="T64" fmla="*/ 22102 w 155"/>
                <a:gd name="T65" fmla="*/ 130175 h 154"/>
                <a:gd name="T66" fmla="*/ 130912 w 155"/>
                <a:gd name="T67" fmla="*/ 20287 h 154"/>
                <a:gd name="T68" fmla="*/ 130912 w 155"/>
                <a:gd name="T69" fmla="*/ 20287 h 154"/>
                <a:gd name="T70" fmla="*/ 151314 w 155"/>
                <a:gd name="T71" fmla="*/ 23668 h 154"/>
                <a:gd name="T72" fmla="*/ 151314 w 155"/>
                <a:gd name="T73" fmla="*/ 0 h 154"/>
                <a:gd name="T74" fmla="*/ 130912 w 155"/>
                <a:gd name="T75" fmla="*/ 0 h 154"/>
                <a:gd name="T76" fmla="*/ 0 w 155"/>
                <a:gd name="T77" fmla="*/ 130175 h 154"/>
                <a:gd name="T78" fmla="*/ 130912 w 155"/>
                <a:gd name="T79" fmla="*/ 260350 h 1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55" h="154">
                  <a:moveTo>
                    <a:pt x="89" y="154"/>
                  </a:moveTo>
                  <a:cubicBezTo>
                    <a:pt x="126" y="148"/>
                    <a:pt x="155" y="116"/>
                    <a:pt x="155" y="77"/>
                  </a:cubicBezTo>
                  <a:cubicBezTo>
                    <a:pt x="155" y="38"/>
                    <a:pt x="126" y="6"/>
                    <a:pt x="89" y="0"/>
                  </a:cubicBezTo>
                  <a:cubicBezTo>
                    <a:pt x="89" y="14"/>
                    <a:pt x="89" y="14"/>
                    <a:pt x="89" y="14"/>
                  </a:cubicBezTo>
                  <a:cubicBezTo>
                    <a:pt x="100" y="16"/>
                    <a:pt x="110" y="20"/>
                    <a:pt x="118" y="27"/>
                  </a:cubicBezTo>
                  <a:cubicBezTo>
                    <a:pt x="89" y="56"/>
                    <a:pt x="89" y="56"/>
                    <a:pt x="89" y="56"/>
                  </a:cubicBezTo>
                  <a:cubicBezTo>
                    <a:pt x="89" y="74"/>
                    <a:pt x="89" y="74"/>
                    <a:pt x="89" y="74"/>
                  </a:cubicBezTo>
                  <a:cubicBezTo>
                    <a:pt x="101" y="62"/>
                    <a:pt x="101" y="62"/>
                    <a:pt x="101" y="62"/>
                  </a:cubicBezTo>
                  <a:cubicBezTo>
                    <a:pt x="103" y="60"/>
                    <a:pt x="103" y="60"/>
                    <a:pt x="103" y="60"/>
                  </a:cubicBezTo>
                  <a:cubicBezTo>
                    <a:pt x="105" y="58"/>
                    <a:pt x="105" y="58"/>
                    <a:pt x="105" y="58"/>
                  </a:cubicBezTo>
                  <a:cubicBezTo>
                    <a:pt x="127" y="36"/>
                    <a:pt x="127" y="36"/>
                    <a:pt x="127" y="36"/>
                  </a:cubicBezTo>
                  <a:cubicBezTo>
                    <a:pt x="136" y="47"/>
                    <a:pt x="142" y="62"/>
                    <a:pt x="142" y="77"/>
                  </a:cubicBezTo>
                  <a:cubicBezTo>
                    <a:pt x="142" y="77"/>
                    <a:pt x="142" y="77"/>
                    <a:pt x="142" y="77"/>
                  </a:cubicBezTo>
                  <a:cubicBezTo>
                    <a:pt x="142" y="109"/>
                    <a:pt x="119" y="135"/>
                    <a:pt x="89" y="140"/>
                  </a:cubicBezTo>
                  <a:lnTo>
                    <a:pt x="89" y="154"/>
                  </a:lnTo>
                  <a:close/>
                  <a:moveTo>
                    <a:pt x="77" y="154"/>
                  </a:moveTo>
                  <a:cubicBezTo>
                    <a:pt x="81" y="154"/>
                    <a:pt x="85" y="154"/>
                    <a:pt x="89" y="154"/>
                  </a:cubicBezTo>
                  <a:cubicBezTo>
                    <a:pt x="89" y="140"/>
                    <a:pt x="89" y="140"/>
                    <a:pt x="89" y="140"/>
                  </a:cubicBezTo>
                  <a:cubicBezTo>
                    <a:pt x="85" y="141"/>
                    <a:pt x="81" y="142"/>
                    <a:pt x="77" y="142"/>
                  </a:cubicBezTo>
                  <a:cubicBezTo>
                    <a:pt x="62" y="142"/>
                    <a:pt x="47" y="136"/>
                    <a:pt x="36" y="127"/>
                  </a:cubicBezTo>
                  <a:cubicBezTo>
                    <a:pt x="67" y="96"/>
                    <a:pt x="67" y="96"/>
                    <a:pt x="67" y="96"/>
                  </a:cubicBezTo>
                  <a:cubicBezTo>
                    <a:pt x="69" y="94"/>
                    <a:pt x="69" y="94"/>
                    <a:pt x="69" y="94"/>
                  </a:cubicBezTo>
                  <a:cubicBezTo>
                    <a:pt x="71" y="92"/>
                    <a:pt x="71" y="92"/>
                    <a:pt x="71" y="92"/>
                  </a:cubicBezTo>
                  <a:cubicBezTo>
                    <a:pt x="89" y="74"/>
                    <a:pt x="89" y="74"/>
                    <a:pt x="89" y="74"/>
                  </a:cubicBezTo>
                  <a:cubicBezTo>
                    <a:pt x="89" y="56"/>
                    <a:pt x="89" y="56"/>
                    <a:pt x="89" y="56"/>
                  </a:cubicBezTo>
                  <a:cubicBezTo>
                    <a:pt x="87" y="58"/>
                    <a:pt x="87" y="58"/>
                    <a:pt x="87" y="58"/>
                  </a:cubicBezTo>
                  <a:cubicBezTo>
                    <a:pt x="85" y="60"/>
                    <a:pt x="85" y="60"/>
                    <a:pt x="85" y="60"/>
                  </a:cubicBezTo>
                  <a:cubicBezTo>
                    <a:pt x="83" y="62"/>
                    <a:pt x="83" y="62"/>
                    <a:pt x="83" y="62"/>
                  </a:cubicBezTo>
                  <a:cubicBezTo>
                    <a:pt x="53" y="92"/>
                    <a:pt x="53" y="92"/>
                    <a:pt x="53" y="92"/>
                  </a:cubicBezTo>
                  <a:cubicBezTo>
                    <a:pt x="51" y="94"/>
                    <a:pt x="51" y="94"/>
                    <a:pt x="51" y="94"/>
                  </a:cubicBezTo>
                  <a:cubicBezTo>
                    <a:pt x="49" y="96"/>
                    <a:pt x="49" y="96"/>
                    <a:pt x="49" y="96"/>
                  </a:cubicBezTo>
                  <a:cubicBezTo>
                    <a:pt x="27" y="118"/>
                    <a:pt x="27" y="118"/>
                    <a:pt x="27" y="118"/>
                  </a:cubicBezTo>
                  <a:cubicBezTo>
                    <a:pt x="18" y="107"/>
                    <a:pt x="13" y="92"/>
                    <a:pt x="13" y="77"/>
                  </a:cubicBezTo>
                  <a:cubicBezTo>
                    <a:pt x="13" y="41"/>
                    <a:pt x="41" y="12"/>
                    <a:pt x="77" y="12"/>
                  </a:cubicBezTo>
                  <a:cubicBezTo>
                    <a:pt x="77" y="12"/>
                    <a:pt x="77" y="12"/>
                    <a:pt x="77" y="12"/>
                  </a:cubicBezTo>
                  <a:cubicBezTo>
                    <a:pt x="81" y="12"/>
                    <a:pt x="85" y="13"/>
                    <a:pt x="89" y="14"/>
                  </a:cubicBezTo>
                  <a:cubicBezTo>
                    <a:pt x="89" y="0"/>
                    <a:pt x="89" y="0"/>
                    <a:pt x="89" y="0"/>
                  </a:cubicBezTo>
                  <a:cubicBezTo>
                    <a:pt x="85" y="0"/>
                    <a:pt x="81" y="0"/>
                    <a:pt x="77" y="0"/>
                  </a:cubicBezTo>
                  <a:cubicBezTo>
                    <a:pt x="34" y="0"/>
                    <a:pt x="0" y="34"/>
                    <a:pt x="0" y="77"/>
                  </a:cubicBezTo>
                  <a:cubicBezTo>
                    <a:pt x="0" y="120"/>
                    <a:pt x="34" y="154"/>
                    <a:pt x="77" y="15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8" name="Freeform 85"/>
            <p:cNvSpPr/>
            <p:nvPr/>
          </p:nvSpPr>
          <p:spPr bwMode="auto">
            <a:xfrm>
              <a:off x="4613913" y="3097930"/>
              <a:ext cx="157142" cy="87332"/>
            </a:xfrm>
            <a:custGeom>
              <a:avLst/>
              <a:gdLst>
                <a:gd name="T0" fmla="*/ 40558 w 93"/>
                <a:gd name="T1" fmla="*/ 1712 h 51"/>
                <a:gd name="T2" fmla="*/ 0 w 93"/>
                <a:gd name="T3" fmla="*/ 58208 h 51"/>
                <a:gd name="T4" fmla="*/ 30418 w 93"/>
                <a:gd name="T5" fmla="*/ 56496 h 51"/>
                <a:gd name="T6" fmla="*/ 38868 w 93"/>
                <a:gd name="T7" fmla="*/ 87312 h 51"/>
                <a:gd name="T8" fmla="*/ 77736 w 93"/>
                <a:gd name="T9" fmla="*/ 32528 h 51"/>
                <a:gd name="T10" fmla="*/ 118294 w 93"/>
                <a:gd name="T11" fmla="*/ 87312 h 51"/>
                <a:gd name="T12" fmla="*/ 126744 w 93"/>
                <a:gd name="T13" fmla="*/ 56496 h 51"/>
                <a:gd name="T14" fmla="*/ 157162 w 93"/>
                <a:gd name="T15" fmla="*/ 58208 h 51"/>
                <a:gd name="T16" fmla="*/ 116604 w 93"/>
                <a:gd name="T17" fmla="*/ 0 h 51"/>
                <a:gd name="T18" fmla="*/ 106465 w 93"/>
                <a:gd name="T19" fmla="*/ 10272 h 51"/>
                <a:gd name="T20" fmla="*/ 87876 w 93"/>
                <a:gd name="T21" fmla="*/ 10272 h 51"/>
                <a:gd name="T22" fmla="*/ 69286 w 93"/>
                <a:gd name="T23" fmla="*/ 10272 h 51"/>
                <a:gd name="T24" fmla="*/ 50697 w 93"/>
                <a:gd name="T25" fmla="*/ 10272 h 51"/>
                <a:gd name="T26" fmla="*/ 40558 w 93"/>
                <a:gd name="T27" fmla="*/ 1712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3" h="51">
                  <a:moveTo>
                    <a:pt x="24" y="1"/>
                  </a:moveTo>
                  <a:cubicBezTo>
                    <a:pt x="0" y="34"/>
                    <a:pt x="0" y="34"/>
                    <a:pt x="0" y="34"/>
                  </a:cubicBezTo>
                  <a:cubicBezTo>
                    <a:pt x="18" y="33"/>
                    <a:pt x="18" y="33"/>
                    <a:pt x="18" y="33"/>
                  </a:cubicBezTo>
                  <a:cubicBezTo>
                    <a:pt x="23" y="51"/>
                    <a:pt x="23" y="51"/>
                    <a:pt x="23" y="51"/>
                  </a:cubicBezTo>
                  <a:cubicBezTo>
                    <a:pt x="46" y="19"/>
                    <a:pt x="46" y="19"/>
                    <a:pt x="46" y="19"/>
                  </a:cubicBezTo>
                  <a:cubicBezTo>
                    <a:pt x="70" y="51"/>
                    <a:pt x="70" y="51"/>
                    <a:pt x="70" y="51"/>
                  </a:cubicBezTo>
                  <a:cubicBezTo>
                    <a:pt x="75" y="33"/>
                    <a:pt x="75" y="33"/>
                    <a:pt x="75" y="33"/>
                  </a:cubicBezTo>
                  <a:cubicBezTo>
                    <a:pt x="93" y="34"/>
                    <a:pt x="93" y="34"/>
                    <a:pt x="93" y="34"/>
                  </a:cubicBezTo>
                  <a:cubicBezTo>
                    <a:pt x="69" y="0"/>
                    <a:pt x="69" y="0"/>
                    <a:pt x="69" y="0"/>
                  </a:cubicBezTo>
                  <a:cubicBezTo>
                    <a:pt x="68" y="3"/>
                    <a:pt x="66" y="6"/>
                    <a:pt x="63" y="6"/>
                  </a:cubicBezTo>
                  <a:cubicBezTo>
                    <a:pt x="52" y="6"/>
                    <a:pt x="52" y="6"/>
                    <a:pt x="52" y="6"/>
                  </a:cubicBezTo>
                  <a:cubicBezTo>
                    <a:pt x="41" y="6"/>
                    <a:pt x="41" y="6"/>
                    <a:pt x="41" y="6"/>
                  </a:cubicBezTo>
                  <a:cubicBezTo>
                    <a:pt x="30" y="6"/>
                    <a:pt x="30" y="6"/>
                    <a:pt x="30" y="6"/>
                  </a:cubicBezTo>
                  <a:cubicBezTo>
                    <a:pt x="27" y="6"/>
                    <a:pt x="24" y="3"/>
                    <a:pt x="24"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9" name="Freeform 86"/>
            <p:cNvSpPr/>
            <p:nvPr/>
          </p:nvSpPr>
          <p:spPr bwMode="auto">
            <a:xfrm>
              <a:off x="4552008" y="2993139"/>
              <a:ext cx="100000" cy="117502"/>
            </a:xfrm>
            <a:custGeom>
              <a:avLst/>
              <a:gdLst>
                <a:gd name="T0" fmla="*/ 100013 w 59"/>
                <a:gd name="T1" fmla="*/ 100450 h 69"/>
                <a:gd name="T2" fmla="*/ 100013 w 59"/>
                <a:gd name="T3" fmla="*/ 56184 h 69"/>
                <a:gd name="T4" fmla="*/ 0 w 59"/>
                <a:gd name="T5" fmla="*/ 35753 h 69"/>
                <a:gd name="T6" fmla="*/ 0 w 59"/>
                <a:gd name="T7" fmla="*/ 100450 h 69"/>
                <a:gd name="T8" fmla="*/ 5085 w 59"/>
                <a:gd name="T9" fmla="*/ 110665 h 69"/>
                <a:gd name="T10" fmla="*/ 28817 w 59"/>
                <a:gd name="T11" fmla="*/ 117475 h 69"/>
                <a:gd name="T12" fmla="*/ 100013 w 59"/>
                <a:gd name="T13" fmla="*/ 100450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 h="69">
                  <a:moveTo>
                    <a:pt x="59" y="59"/>
                  </a:moveTo>
                  <a:cubicBezTo>
                    <a:pt x="59" y="33"/>
                    <a:pt x="59" y="33"/>
                    <a:pt x="59" y="33"/>
                  </a:cubicBezTo>
                  <a:cubicBezTo>
                    <a:pt x="55" y="28"/>
                    <a:pt x="28" y="0"/>
                    <a:pt x="0" y="21"/>
                  </a:cubicBezTo>
                  <a:cubicBezTo>
                    <a:pt x="0" y="59"/>
                    <a:pt x="0" y="59"/>
                    <a:pt x="0" y="59"/>
                  </a:cubicBezTo>
                  <a:cubicBezTo>
                    <a:pt x="0" y="60"/>
                    <a:pt x="0" y="62"/>
                    <a:pt x="3" y="65"/>
                  </a:cubicBezTo>
                  <a:cubicBezTo>
                    <a:pt x="6" y="67"/>
                    <a:pt x="11" y="69"/>
                    <a:pt x="17" y="69"/>
                  </a:cubicBezTo>
                  <a:cubicBezTo>
                    <a:pt x="27" y="69"/>
                    <a:pt x="41" y="64"/>
                    <a:pt x="59" y="5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0" name="Freeform 87"/>
            <p:cNvSpPr/>
            <p:nvPr/>
          </p:nvSpPr>
          <p:spPr bwMode="auto">
            <a:xfrm>
              <a:off x="4729785" y="2994718"/>
              <a:ext cx="100000" cy="115915"/>
            </a:xfrm>
            <a:custGeom>
              <a:avLst/>
              <a:gdLst>
                <a:gd name="T0" fmla="*/ 98318 w 59"/>
                <a:gd name="T1" fmla="*/ 34085 h 68"/>
                <a:gd name="T2" fmla="*/ 0 w 59"/>
                <a:gd name="T3" fmla="*/ 54536 h 68"/>
                <a:gd name="T4" fmla="*/ 0 w 59"/>
                <a:gd name="T5" fmla="*/ 98846 h 68"/>
                <a:gd name="T6" fmla="*/ 69501 w 59"/>
                <a:gd name="T7" fmla="*/ 115888 h 68"/>
                <a:gd name="T8" fmla="*/ 94928 w 59"/>
                <a:gd name="T9" fmla="*/ 109071 h 68"/>
                <a:gd name="T10" fmla="*/ 98318 w 59"/>
                <a:gd name="T11" fmla="*/ 98846 h 68"/>
                <a:gd name="T12" fmla="*/ 98318 w 59"/>
                <a:gd name="T13" fmla="*/ 34085 h 6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 h="68">
                  <a:moveTo>
                    <a:pt x="58" y="20"/>
                  </a:moveTo>
                  <a:cubicBezTo>
                    <a:pt x="31" y="0"/>
                    <a:pt x="6" y="25"/>
                    <a:pt x="0" y="32"/>
                  </a:cubicBezTo>
                  <a:cubicBezTo>
                    <a:pt x="0" y="58"/>
                    <a:pt x="0" y="58"/>
                    <a:pt x="0" y="58"/>
                  </a:cubicBezTo>
                  <a:cubicBezTo>
                    <a:pt x="18" y="63"/>
                    <a:pt x="31" y="68"/>
                    <a:pt x="41" y="68"/>
                  </a:cubicBezTo>
                  <a:cubicBezTo>
                    <a:pt x="48" y="68"/>
                    <a:pt x="53" y="66"/>
                    <a:pt x="56" y="64"/>
                  </a:cubicBezTo>
                  <a:cubicBezTo>
                    <a:pt x="59" y="61"/>
                    <a:pt x="58" y="59"/>
                    <a:pt x="58" y="58"/>
                  </a:cubicBezTo>
                  <a:lnTo>
                    <a:pt x="58" y="2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1" name="Freeform 88"/>
            <p:cNvSpPr/>
            <p:nvPr/>
          </p:nvSpPr>
          <p:spPr bwMode="auto">
            <a:xfrm>
              <a:off x="4661539" y="3039186"/>
              <a:ext cx="60317" cy="61927"/>
            </a:xfrm>
            <a:custGeom>
              <a:avLst/>
              <a:gdLst>
                <a:gd name="T0" fmla="*/ 30163 w 36"/>
                <a:gd name="T1" fmla="*/ 61913 h 36"/>
                <a:gd name="T2" fmla="*/ 31838 w 36"/>
                <a:gd name="T3" fmla="*/ 61913 h 36"/>
                <a:gd name="T4" fmla="*/ 58649 w 36"/>
                <a:gd name="T5" fmla="*/ 61913 h 36"/>
                <a:gd name="T6" fmla="*/ 60325 w 36"/>
                <a:gd name="T7" fmla="*/ 58473 h 36"/>
                <a:gd name="T8" fmla="*/ 60325 w 36"/>
                <a:gd name="T9" fmla="*/ 49874 h 36"/>
                <a:gd name="T10" fmla="*/ 60325 w 36"/>
                <a:gd name="T11" fmla="*/ 1720 h 36"/>
                <a:gd name="T12" fmla="*/ 58649 w 36"/>
                <a:gd name="T13" fmla="*/ 0 h 36"/>
                <a:gd name="T14" fmla="*/ 3351 w 36"/>
                <a:gd name="T15" fmla="*/ 0 h 36"/>
                <a:gd name="T16" fmla="*/ 0 w 36"/>
                <a:gd name="T17" fmla="*/ 1720 h 36"/>
                <a:gd name="T18" fmla="*/ 0 w 36"/>
                <a:gd name="T19" fmla="*/ 51594 h 36"/>
                <a:gd name="T20" fmla="*/ 0 w 36"/>
                <a:gd name="T21" fmla="*/ 58473 h 36"/>
                <a:gd name="T22" fmla="*/ 3351 w 36"/>
                <a:gd name="T23" fmla="*/ 61913 h 36"/>
                <a:gd name="T24" fmla="*/ 30163 w 36"/>
                <a:gd name="T25" fmla="*/ 61913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 h="36">
                  <a:moveTo>
                    <a:pt x="18" y="36"/>
                  </a:moveTo>
                  <a:cubicBezTo>
                    <a:pt x="19" y="36"/>
                    <a:pt x="19" y="36"/>
                    <a:pt x="19" y="36"/>
                  </a:cubicBezTo>
                  <a:cubicBezTo>
                    <a:pt x="35" y="36"/>
                    <a:pt x="35" y="36"/>
                    <a:pt x="35" y="36"/>
                  </a:cubicBezTo>
                  <a:cubicBezTo>
                    <a:pt x="36" y="36"/>
                    <a:pt x="36" y="35"/>
                    <a:pt x="36" y="34"/>
                  </a:cubicBezTo>
                  <a:cubicBezTo>
                    <a:pt x="36" y="29"/>
                    <a:pt x="36" y="29"/>
                    <a:pt x="36" y="29"/>
                  </a:cubicBezTo>
                  <a:cubicBezTo>
                    <a:pt x="36" y="1"/>
                    <a:pt x="36" y="1"/>
                    <a:pt x="36" y="1"/>
                  </a:cubicBezTo>
                  <a:cubicBezTo>
                    <a:pt x="36" y="0"/>
                    <a:pt x="36" y="0"/>
                    <a:pt x="35" y="0"/>
                  </a:cubicBezTo>
                  <a:cubicBezTo>
                    <a:pt x="2" y="0"/>
                    <a:pt x="2" y="0"/>
                    <a:pt x="2" y="0"/>
                  </a:cubicBezTo>
                  <a:cubicBezTo>
                    <a:pt x="1" y="0"/>
                    <a:pt x="0" y="0"/>
                    <a:pt x="0" y="1"/>
                  </a:cubicBezTo>
                  <a:cubicBezTo>
                    <a:pt x="0" y="30"/>
                    <a:pt x="0" y="30"/>
                    <a:pt x="0" y="30"/>
                  </a:cubicBezTo>
                  <a:cubicBezTo>
                    <a:pt x="0" y="34"/>
                    <a:pt x="0" y="34"/>
                    <a:pt x="0" y="34"/>
                  </a:cubicBezTo>
                  <a:cubicBezTo>
                    <a:pt x="0" y="35"/>
                    <a:pt x="1" y="36"/>
                    <a:pt x="2" y="36"/>
                  </a:cubicBezTo>
                  <a:lnTo>
                    <a:pt x="18" y="3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2" name="Freeform 89"/>
            <p:cNvSpPr>
              <a:spLocks noEditPoints="1"/>
            </p:cNvSpPr>
            <p:nvPr/>
          </p:nvSpPr>
          <p:spPr bwMode="auto">
            <a:xfrm>
              <a:off x="4582174" y="2823229"/>
              <a:ext cx="209523" cy="52400"/>
            </a:xfrm>
            <a:custGeom>
              <a:avLst/>
              <a:gdLst>
                <a:gd name="T0" fmla="*/ 104775 w 132"/>
                <a:gd name="T1" fmla="*/ 42863 h 33"/>
                <a:gd name="T2" fmla="*/ 179388 w 132"/>
                <a:gd name="T3" fmla="*/ 42863 h 33"/>
                <a:gd name="T4" fmla="*/ 185738 w 132"/>
                <a:gd name="T5" fmla="*/ 52388 h 33"/>
                <a:gd name="T6" fmla="*/ 209550 w 132"/>
                <a:gd name="T7" fmla="*/ 52388 h 33"/>
                <a:gd name="T8" fmla="*/ 168275 w 132"/>
                <a:gd name="T9" fmla="*/ 0 h 33"/>
                <a:gd name="T10" fmla="*/ 144463 w 132"/>
                <a:gd name="T11" fmla="*/ 0 h 33"/>
                <a:gd name="T12" fmla="*/ 149225 w 132"/>
                <a:gd name="T13" fmla="*/ 6350 h 33"/>
                <a:gd name="T14" fmla="*/ 104775 w 132"/>
                <a:gd name="T15" fmla="*/ 6350 h 33"/>
                <a:gd name="T16" fmla="*/ 104775 w 132"/>
                <a:gd name="T17" fmla="*/ 19050 h 33"/>
                <a:gd name="T18" fmla="*/ 160338 w 132"/>
                <a:gd name="T19" fmla="*/ 19050 h 33"/>
                <a:gd name="T20" fmla="*/ 168275 w 132"/>
                <a:gd name="T21" fmla="*/ 30163 h 33"/>
                <a:gd name="T22" fmla="*/ 104775 w 132"/>
                <a:gd name="T23" fmla="*/ 30163 h 33"/>
                <a:gd name="T24" fmla="*/ 104775 w 132"/>
                <a:gd name="T25" fmla="*/ 42863 h 33"/>
                <a:gd name="T26" fmla="*/ 30163 w 132"/>
                <a:gd name="T27" fmla="*/ 42863 h 33"/>
                <a:gd name="T28" fmla="*/ 104775 w 132"/>
                <a:gd name="T29" fmla="*/ 42863 h 33"/>
                <a:gd name="T30" fmla="*/ 104775 w 132"/>
                <a:gd name="T31" fmla="*/ 30163 h 33"/>
                <a:gd name="T32" fmla="*/ 39688 w 132"/>
                <a:gd name="T33" fmla="*/ 30163 h 33"/>
                <a:gd name="T34" fmla="*/ 46038 w 132"/>
                <a:gd name="T35" fmla="*/ 19050 h 33"/>
                <a:gd name="T36" fmla="*/ 104775 w 132"/>
                <a:gd name="T37" fmla="*/ 19050 h 33"/>
                <a:gd name="T38" fmla="*/ 104775 w 132"/>
                <a:gd name="T39" fmla="*/ 6350 h 33"/>
                <a:gd name="T40" fmla="*/ 58738 w 132"/>
                <a:gd name="T41" fmla="*/ 6350 h 33"/>
                <a:gd name="T42" fmla="*/ 63500 w 132"/>
                <a:gd name="T43" fmla="*/ 0 h 33"/>
                <a:gd name="T44" fmla="*/ 38100 w 132"/>
                <a:gd name="T45" fmla="*/ 0 h 33"/>
                <a:gd name="T46" fmla="*/ 0 w 132"/>
                <a:gd name="T47" fmla="*/ 52388 h 33"/>
                <a:gd name="T48" fmla="*/ 22225 w 132"/>
                <a:gd name="T49" fmla="*/ 52388 h 33"/>
                <a:gd name="T50" fmla="*/ 30163 w 132"/>
                <a:gd name="T51" fmla="*/ 42863 h 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32" h="33">
                  <a:moveTo>
                    <a:pt x="66" y="27"/>
                  </a:moveTo>
                  <a:lnTo>
                    <a:pt x="113" y="27"/>
                  </a:lnTo>
                  <a:lnTo>
                    <a:pt x="117" y="33"/>
                  </a:lnTo>
                  <a:lnTo>
                    <a:pt x="132" y="33"/>
                  </a:lnTo>
                  <a:lnTo>
                    <a:pt x="106" y="0"/>
                  </a:lnTo>
                  <a:lnTo>
                    <a:pt x="91" y="0"/>
                  </a:lnTo>
                  <a:lnTo>
                    <a:pt x="94" y="4"/>
                  </a:lnTo>
                  <a:lnTo>
                    <a:pt x="66" y="4"/>
                  </a:lnTo>
                  <a:lnTo>
                    <a:pt x="66" y="12"/>
                  </a:lnTo>
                  <a:lnTo>
                    <a:pt x="101" y="12"/>
                  </a:lnTo>
                  <a:lnTo>
                    <a:pt x="106" y="19"/>
                  </a:lnTo>
                  <a:lnTo>
                    <a:pt x="66" y="19"/>
                  </a:lnTo>
                  <a:lnTo>
                    <a:pt x="66" y="27"/>
                  </a:lnTo>
                  <a:close/>
                  <a:moveTo>
                    <a:pt x="19" y="27"/>
                  </a:moveTo>
                  <a:lnTo>
                    <a:pt x="66" y="27"/>
                  </a:lnTo>
                  <a:lnTo>
                    <a:pt x="66" y="19"/>
                  </a:lnTo>
                  <a:lnTo>
                    <a:pt x="25" y="19"/>
                  </a:lnTo>
                  <a:lnTo>
                    <a:pt x="29" y="12"/>
                  </a:lnTo>
                  <a:lnTo>
                    <a:pt x="66" y="12"/>
                  </a:lnTo>
                  <a:lnTo>
                    <a:pt x="66" y="4"/>
                  </a:lnTo>
                  <a:lnTo>
                    <a:pt x="37" y="4"/>
                  </a:lnTo>
                  <a:lnTo>
                    <a:pt x="40" y="0"/>
                  </a:lnTo>
                  <a:lnTo>
                    <a:pt x="24" y="0"/>
                  </a:lnTo>
                  <a:lnTo>
                    <a:pt x="0" y="33"/>
                  </a:lnTo>
                  <a:lnTo>
                    <a:pt x="14" y="33"/>
                  </a:lnTo>
                  <a:lnTo>
                    <a:pt x="19" y="2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3" name="Freeform 90"/>
            <p:cNvSpPr>
              <a:spLocks noEditPoints="1"/>
            </p:cNvSpPr>
            <p:nvPr/>
          </p:nvSpPr>
          <p:spPr bwMode="auto">
            <a:xfrm>
              <a:off x="4593285" y="2619982"/>
              <a:ext cx="192063" cy="195308"/>
            </a:xfrm>
            <a:custGeom>
              <a:avLst/>
              <a:gdLst>
                <a:gd name="T0" fmla="*/ 192088 w 121"/>
                <a:gd name="T1" fmla="*/ 0 h 123"/>
                <a:gd name="T2" fmla="*/ 158750 w 121"/>
                <a:gd name="T3" fmla="*/ 0 h 123"/>
                <a:gd name="T4" fmla="*/ 158750 w 121"/>
                <a:gd name="T5" fmla="*/ 41275 h 123"/>
                <a:gd name="T6" fmla="*/ 176213 w 121"/>
                <a:gd name="T7" fmla="*/ 41275 h 123"/>
                <a:gd name="T8" fmla="*/ 176213 w 121"/>
                <a:gd name="T9" fmla="*/ 136525 h 123"/>
                <a:gd name="T10" fmla="*/ 158750 w 121"/>
                <a:gd name="T11" fmla="*/ 136525 h 123"/>
                <a:gd name="T12" fmla="*/ 158750 w 121"/>
                <a:gd name="T13" fmla="*/ 155575 h 123"/>
                <a:gd name="T14" fmla="*/ 176213 w 121"/>
                <a:gd name="T15" fmla="*/ 155575 h 123"/>
                <a:gd name="T16" fmla="*/ 176213 w 121"/>
                <a:gd name="T17" fmla="*/ 174625 h 123"/>
                <a:gd name="T18" fmla="*/ 158750 w 121"/>
                <a:gd name="T19" fmla="*/ 174625 h 123"/>
                <a:gd name="T20" fmla="*/ 158750 w 121"/>
                <a:gd name="T21" fmla="*/ 195263 h 123"/>
                <a:gd name="T22" fmla="*/ 192088 w 121"/>
                <a:gd name="T23" fmla="*/ 195263 h 123"/>
                <a:gd name="T24" fmla="*/ 192088 w 121"/>
                <a:gd name="T25" fmla="*/ 0 h 123"/>
                <a:gd name="T26" fmla="*/ 158750 w 121"/>
                <a:gd name="T27" fmla="*/ 0 h 123"/>
                <a:gd name="T28" fmla="*/ 95250 w 121"/>
                <a:gd name="T29" fmla="*/ 0 h 123"/>
                <a:gd name="T30" fmla="*/ 95250 w 121"/>
                <a:gd name="T31" fmla="*/ 12700 h 123"/>
                <a:gd name="T32" fmla="*/ 150813 w 121"/>
                <a:gd name="T33" fmla="*/ 12700 h 123"/>
                <a:gd name="T34" fmla="*/ 150813 w 121"/>
                <a:gd name="T35" fmla="*/ 25400 h 123"/>
                <a:gd name="T36" fmla="*/ 95250 w 121"/>
                <a:gd name="T37" fmla="*/ 25400 h 123"/>
                <a:gd name="T38" fmla="*/ 95250 w 121"/>
                <a:gd name="T39" fmla="*/ 41275 h 123"/>
                <a:gd name="T40" fmla="*/ 158750 w 121"/>
                <a:gd name="T41" fmla="*/ 41275 h 123"/>
                <a:gd name="T42" fmla="*/ 158750 w 121"/>
                <a:gd name="T43" fmla="*/ 0 h 123"/>
                <a:gd name="T44" fmla="*/ 95250 w 121"/>
                <a:gd name="T45" fmla="*/ 195263 h 123"/>
                <a:gd name="T46" fmla="*/ 158750 w 121"/>
                <a:gd name="T47" fmla="*/ 195263 h 123"/>
                <a:gd name="T48" fmla="*/ 158750 w 121"/>
                <a:gd name="T49" fmla="*/ 174625 h 123"/>
                <a:gd name="T50" fmla="*/ 142875 w 121"/>
                <a:gd name="T51" fmla="*/ 174625 h 123"/>
                <a:gd name="T52" fmla="*/ 142875 w 121"/>
                <a:gd name="T53" fmla="*/ 155575 h 123"/>
                <a:gd name="T54" fmla="*/ 158750 w 121"/>
                <a:gd name="T55" fmla="*/ 155575 h 123"/>
                <a:gd name="T56" fmla="*/ 158750 w 121"/>
                <a:gd name="T57" fmla="*/ 136525 h 123"/>
                <a:gd name="T58" fmla="*/ 95250 w 121"/>
                <a:gd name="T59" fmla="*/ 136525 h 123"/>
                <a:gd name="T60" fmla="*/ 95250 w 121"/>
                <a:gd name="T61" fmla="*/ 195263 h 123"/>
                <a:gd name="T62" fmla="*/ 95250 w 121"/>
                <a:gd name="T63" fmla="*/ 0 h 123"/>
                <a:gd name="T64" fmla="*/ 31750 w 121"/>
                <a:gd name="T65" fmla="*/ 0 h 123"/>
                <a:gd name="T66" fmla="*/ 31750 w 121"/>
                <a:gd name="T67" fmla="*/ 41275 h 123"/>
                <a:gd name="T68" fmla="*/ 95250 w 121"/>
                <a:gd name="T69" fmla="*/ 41275 h 123"/>
                <a:gd name="T70" fmla="*/ 95250 w 121"/>
                <a:gd name="T71" fmla="*/ 25400 h 123"/>
                <a:gd name="T72" fmla="*/ 39688 w 121"/>
                <a:gd name="T73" fmla="*/ 25400 h 123"/>
                <a:gd name="T74" fmla="*/ 39688 w 121"/>
                <a:gd name="T75" fmla="*/ 12700 h 123"/>
                <a:gd name="T76" fmla="*/ 95250 w 121"/>
                <a:gd name="T77" fmla="*/ 12700 h 123"/>
                <a:gd name="T78" fmla="*/ 95250 w 121"/>
                <a:gd name="T79" fmla="*/ 0 h 123"/>
                <a:gd name="T80" fmla="*/ 31750 w 121"/>
                <a:gd name="T81" fmla="*/ 195263 h 123"/>
                <a:gd name="T82" fmla="*/ 95250 w 121"/>
                <a:gd name="T83" fmla="*/ 195263 h 123"/>
                <a:gd name="T84" fmla="*/ 95250 w 121"/>
                <a:gd name="T85" fmla="*/ 136525 h 123"/>
                <a:gd name="T86" fmla="*/ 31750 w 121"/>
                <a:gd name="T87" fmla="*/ 136525 h 123"/>
                <a:gd name="T88" fmla="*/ 31750 w 121"/>
                <a:gd name="T89" fmla="*/ 155575 h 123"/>
                <a:gd name="T90" fmla="*/ 47625 w 121"/>
                <a:gd name="T91" fmla="*/ 155575 h 123"/>
                <a:gd name="T92" fmla="*/ 47625 w 121"/>
                <a:gd name="T93" fmla="*/ 174625 h 123"/>
                <a:gd name="T94" fmla="*/ 31750 w 121"/>
                <a:gd name="T95" fmla="*/ 174625 h 123"/>
                <a:gd name="T96" fmla="*/ 31750 w 121"/>
                <a:gd name="T97" fmla="*/ 195263 h 123"/>
                <a:gd name="T98" fmla="*/ 31750 w 121"/>
                <a:gd name="T99" fmla="*/ 0 h 123"/>
                <a:gd name="T100" fmla="*/ 0 w 121"/>
                <a:gd name="T101" fmla="*/ 0 h 123"/>
                <a:gd name="T102" fmla="*/ 0 w 121"/>
                <a:gd name="T103" fmla="*/ 195263 h 123"/>
                <a:gd name="T104" fmla="*/ 31750 w 121"/>
                <a:gd name="T105" fmla="*/ 195263 h 123"/>
                <a:gd name="T106" fmla="*/ 31750 w 121"/>
                <a:gd name="T107" fmla="*/ 174625 h 123"/>
                <a:gd name="T108" fmla="*/ 15875 w 121"/>
                <a:gd name="T109" fmla="*/ 174625 h 123"/>
                <a:gd name="T110" fmla="*/ 15875 w 121"/>
                <a:gd name="T111" fmla="*/ 155575 h 123"/>
                <a:gd name="T112" fmla="*/ 31750 w 121"/>
                <a:gd name="T113" fmla="*/ 155575 h 123"/>
                <a:gd name="T114" fmla="*/ 31750 w 121"/>
                <a:gd name="T115" fmla="*/ 136525 h 123"/>
                <a:gd name="T116" fmla="*/ 15875 w 121"/>
                <a:gd name="T117" fmla="*/ 136525 h 123"/>
                <a:gd name="T118" fmla="*/ 15875 w 121"/>
                <a:gd name="T119" fmla="*/ 41275 h 123"/>
                <a:gd name="T120" fmla="*/ 31750 w 121"/>
                <a:gd name="T121" fmla="*/ 41275 h 123"/>
                <a:gd name="T122" fmla="*/ 31750 w 121"/>
                <a:gd name="T123" fmla="*/ 0 h 12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1" h="123">
                  <a:moveTo>
                    <a:pt x="121" y="0"/>
                  </a:moveTo>
                  <a:lnTo>
                    <a:pt x="100" y="0"/>
                  </a:lnTo>
                  <a:lnTo>
                    <a:pt x="100" y="26"/>
                  </a:lnTo>
                  <a:lnTo>
                    <a:pt x="111" y="26"/>
                  </a:lnTo>
                  <a:lnTo>
                    <a:pt x="111" y="86"/>
                  </a:lnTo>
                  <a:lnTo>
                    <a:pt x="100" y="86"/>
                  </a:lnTo>
                  <a:lnTo>
                    <a:pt x="100" y="98"/>
                  </a:lnTo>
                  <a:lnTo>
                    <a:pt x="111" y="98"/>
                  </a:lnTo>
                  <a:lnTo>
                    <a:pt x="111" y="110"/>
                  </a:lnTo>
                  <a:lnTo>
                    <a:pt x="100" y="110"/>
                  </a:lnTo>
                  <a:lnTo>
                    <a:pt x="100" y="123"/>
                  </a:lnTo>
                  <a:lnTo>
                    <a:pt x="121" y="123"/>
                  </a:lnTo>
                  <a:lnTo>
                    <a:pt x="121" y="0"/>
                  </a:lnTo>
                  <a:close/>
                  <a:moveTo>
                    <a:pt x="100" y="0"/>
                  </a:moveTo>
                  <a:lnTo>
                    <a:pt x="60" y="0"/>
                  </a:lnTo>
                  <a:lnTo>
                    <a:pt x="60" y="8"/>
                  </a:lnTo>
                  <a:lnTo>
                    <a:pt x="95" y="8"/>
                  </a:lnTo>
                  <a:lnTo>
                    <a:pt x="95" y="16"/>
                  </a:lnTo>
                  <a:lnTo>
                    <a:pt x="60" y="16"/>
                  </a:lnTo>
                  <a:lnTo>
                    <a:pt x="60" y="26"/>
                  </a:lnTo>
                  <a:lnTo>
                    <a:pt x="100" y="26"/>
                  </a:lnTo>
                  <a:lnTo>
                    <a:pt x="100" y="0"/>
                  </a:lnTo>
                  <a:close/>
                  <a:moveTo>
                    <a:pt x="60" y="123"/>
                  </a:moveTo>
                  <a:lnTo>
                    <a:pt x="100" y="123"/>
                  </a:lnTo>
                  <a:lnTo>
                    <a:pt x="100" y="110"/>
                  </a:lnTo>
                  <a:lnTo>
                    <a:pt x="90" y="110"/>
                  </a:lnTo>
                  <a:lnTo>
                    <a:pt x="90" y="98"/>
                  </a:lnTo>
                  <a:lnTo>
                    <a:pt x="100" y="98"/>
                  </a:lnTo>
                  <a:lnTo>
                    <a:pt x="100" y="86"/>
                  </a:lnTo>
                  <a:lnTo>
                    <a:pt x="60" y="86"/>
                  </a:lnTo>
                  <a:lnTo>
                    <a:pt x="60" y="123"/>
                  </a:lnTo>
                  <a:close/>
                  <a:moveTo>
                    <a:pt x="60" y="0"/>
                  </a:moveTo>
                  <a:lnTo>
                    <a:pt x="20" y="0"/>
                  </a:lnTo>
                  <a:lnTo>
                    <a:pt x="20" y="26"/>
                  </a:lnTo>
                  <a:lnTo>
                    <a:pt x="60" y="26"/>
                  </a:lnTo>
                  <a:lnTo>
                    <a:pt x="60" y="16"/>
                  </a:lnTo>
                  <a:lnTo>
                    <a:pt x="25" y="16"/>
                  </a:lnTo>
                  <a:lnTo>
                    <a:pt x="25" y="8"/>
                  </a:lnTo>
                  <a:lnTo>
                    <a:pt x="60" y="8"/>
                  </a:lnTo>
                  <a:lnTo>
                    <a:pt x="60" y="0"/>
                  </a:lnTo>
                  <a:close/>
                  <a:moveTo>
                    <a:pt x="20" y="123"/>
                  </a:moveTo>
                  <a:lnTo>
                    <a:pt x="60" y="123"/>
                  </a:lnTo>
                  <a:lnTo>
                    <a:pt x="60" y="86"/>
                  </a:lnTo>
                  <a:lnTo>
                    <a:pt x="20" y="86"/>
                  </a:lnTo>
                  <a:lnTo>
                    <a:pt x="20" y="98"/>
                  </a:lnTo>
                  <a:lnTo>
                    <a:pt x="30" y="98"/>
                  </a:lnTo>
                  <a:lnTo>
                    <a:pt x="30" y="110"/>
                  </a:lnTo>
                  <a:lnTo>
                    <a:pt x="20" y="110"/>
                  </a:lnTo>
                  <a:lnTo>
                    <a:pt x="20" y="123"/>
                  </a:lnTo>
                  <a:close/>
                  <a:moveTo>
                    <a:pt x="20" y="0"/>
                  </a:moveTo>
                  <a:lnTo>
                    <a:pt x="0" y="0"/>
                  </a:lnTo>
                  <a:lnTo>
                    <a:pt x="0" y="123"/>
                  </a:lnTo>
                  <a:lnTo>
                    <a:pt x="20" y="123"/>
                  </a:lnTo>
                  <a:lnTo>
                    <a:pt x="20" y="110"/>
                  </a:lnTo>
                  <a:lnTo>
                    <a:pt x="10" y="110"/>
                  </a:lnTo>
                  <a:lnTo>
                    <a:pt x="10" y="98"/>
                  </a:lnTo>
                  <a:lnTo>
                    <a:pt x="20" y="98"/>
                  </a:lnTo>
                  <a:lnTo>
                    <a:pt x="20" y="86"/>
                  </a:lnTo>
                  <a:lnTo>
                    <a:pt x="10" y="86"/>
                  </a:lnTo>
                  <a:lnTo>
                    <a:pt x="10" y="26"/>
                  </a:lnTo>
                  <a:lnTo>
                    <a:pt x="20" y="26"/>
                  </a:lnTo>
                  <a:lnTo>
                    <a:pt x="2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4" name="Rectangle 91"/>
            <p:cNvSpPr>
              <a:spLocks noChangeArrowheads="1"/>
            </p:cNvSpPr>
            <p:nvPr/>
          </p:nvSpPr>
          <p:spPr bwMode="auto">
            <a:xfrm>
              <a:off x="4859943" y="2524717"/>
              <a:ext cx="239682" cy="2858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35" name="Freeform 92"/>
            <p:cNvSpPr>
              <a:spLocks noEditPoints="1"/>
            </p:cNvSpPr>
            <p:nvPr/>
          </p:nvSpPr>
          <p:spPr bwMode="auto">
            <a:xfrm>
              <a:off x="4859943" y="2580293"/>
              <a:ext cx="239682" cy="98448"/>
            </a:xfrm>
            <a:custGeom>
              <a:avLst/>
              <a:gdLst>
                <a:gd name="T0" fmla="*/ 201613 w 151"/>
                <a:gd name="T1" fmla="*/ 98425 h 62"/>
                <a:gd name="T2" fmla="*/ 239713 w 151"/>
                <a:gd name="T3" fmla="*/ 98425 h 62"/>
                <a:gd name="T4" fmla="*/ 239713 w 151"/>
                <a:gd name="T5" fmla="*/ 0 h 62"/>
                <a:gd name="T6" fmla="*/ 201613 w 151"/>
                <a:gd name="T7" fmla="*/ 0 h 62"/>
                <a:gd name="T8" fmla="*/ 201613 w 151"/>
                <a:gd name="T9" fmla="*/ 47625 h 62"/>
                <a:gd name="T10" fmla="*/ 220663 w 151"/>
                <a:gd name="T11" fmla="*/ 66675 h 62"/>
                <a:gd name="T12" fmla="*/ 201613 w 151"/>
                <a:gd name="T13" fmla="*/ 82550 h 62"/>
                <a:gd name="T14" fmla="*/ 201613 w 151"/>
                <a:gd name="T15" fmla="*/ 98425 h 62"/>
                <a:gd name="T16" fmla="*/ 0 w 151"/>
                <a:gd name="T17" fmla="*/ 98425 h 62"/>
                <a:gd name="T18" fmla="*/ 201613 w 151"/>
                <a:gd name="T19" fmla="*/ 98425 h 62"/>
                <a:gd name="T20" fmla="*/ 201613 w 151"/>
                <a:gd name="T21" fmla="*/ 82550 h 62"/>
                <a:gd name="T22" fmla="*/ 185738 w 151"/>
                <a:gd name="T23" fmla="*/ 66675 h 62"/>
                <a:gd name="T24" fmla="*/ 201613 w 151"/>
                <a:gd name="T25" fmla="*/ 47625 h 62"/>
                <a:gd name="T26" fmla="*/ 201613 w 151"/>
                <a:gd name="T27" fmla="*/ 0 h 62"/>
                <a:gd name="T28" fmla="*/ 0 w 151"/>
                <a:gd name="T29" fmla="*/ 0 h 62"/>
                <a:gd name="T30" fmla="*/ 0 w 151"/>
                <a:gd name="T31" fmla="*/ 98425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51" h="62">
                  <a:moveTo>
                    <a:pt x="127" y="62"/>
                  </a:moveTo>
                  <a:lnTo>
                    <a:pt x="151" y="62"/>
                  </a:lnTo>
                  <a:lnTo>
                    <a:pt x="151" y="0"/>
                  </a:lnTo>
                  <a:lnTo>
                    <a:pt x="127" y="0"/>
                  </a:lnTo>
                  <a:lnTo>
                    <a:pt x="127" y="30"/>
                  </a:lnTo>
                  <a:lnTo>
                    <a:pt x="139" y="42"/>
                  </a:lnTo>
                  <a:lnTo>
                    <a:pt x="127" y="52"/>
                  </a:lnTo>
                  <a:lnTo>
                    <a:pt x="127" y="62"/>
                  </a:lnTo>
                  <a:close/>
                  <a:moveTo>
                    <a:pt x="0" y="62"/>
                  </a:moveTo>
                  <a:lnTo>
                    <a:pt x="127" y="62"/>
                  </a:lnTo>
                  <a:lnTo>
                    <a:pt x="127" y="52"/>
                  </a:lnTo>
                  <a:lnTo>
                    <a:pt x="117" y="42"/>
                  </a:lnTo>
                  <a:lnTo>
                    <a:pt x="127" y="30"/>
                  </a:lnTo>
                  <a:lnTo>
                    <a:pt x="127" y="0"/>
                  </a:lnTo>
                  <a:lnTo>
                    <a:pt x="0" y="0"/>
                  </a:lnTo>
                  <a:lnTo>
                    <a:pt x="0"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6" name="Freeform 93"/>
            <p:cNvSpPr/>
            <p:nvPr/>
          </p:nvSpPr>
          <p:spPr bwMode="auto">
            <a:xfrm>
              <a:off x="4496461" y="3837884"/>
              <a:ext cx="166665" cy="149260"/>
            </a:xfrm>
            <a:custGeom>
              <a:avLst/>
              <a:gdLst>
                <a:gd name="T0" fmla="*/ 0 w 105"/>
                <a:gd name="T1" fmla="*/ 60325 h 94"/>
                <a:gd name="T2" fmla="*/ 0 w 105"/>
                <a:gd name="T3" fmla="*/ 127000 h 94"/>
                <a:gd name="T4" fmla="*/ 3175 w 105"/>
                <a:gd name="T5" fmla="*/ 127000 h 94"/>
                <a:gd name="T6" fmla="*/ 26987 w 105"/>
                <a:gd name="T7" fmla="*/ 127000 h 94"/>
                <a:gd name="T8" fmla="*/ 34925 w 105"/>
                <a:gd name="T9" fmla="*/ 127000 h 94"/>
                <a:gd name="T10" fmla="*/ 34925 w 105"/>
                <a:gd name="T11" fmla="*/ 134938 h 94"/>
                <a:gd name="T12" fmla="*/ 34925 w 105"/>
                <a:gd name="T13" fmla="*/ 149225 h 94"/>
                <a:gd name="T14" fmla="*/ 42862 w 105"/>
                <a:gd name="T15" fmla="*/ 149225 h 94"/>
                <a:gd name="T16" fmla="*/ 42862 w 105"/>
                <a:gd name="T17" fmla="*/ 134938 h 94"/>
                <a:gd name="T18" fmla="*/ 42862 w 105"/>
                <a:gd name="T19" fmla="*/ 127000 h 94"/>
                <a:gd name="T20" fmla="*/ 49212 w 105"/>
                <a:gd name="T21" fmla="*/ 127000 h 94"/>
                <a:gd name="T22" fmla="*/ 71437 w 105"/>
                <a:gd name="T23" fmla="*/ 127000 h 94"/>
                <a:gd name="T24" fmla="*/ 79375 w 105"/>
                <a:gd name="T25" fmla="*/ 127000 h 94"/>
                <a:gd name="T26" fmla="*/ 79375 w 105"/>
                <a:gd name="T27" fmla="*/ 134938 h 94"/>
                <a:gd name="T28" fmla="*/ 79375 w 105"/>
                <a:gd name="T29" fmla="*/ 149225 h 94"/>
                <a:gd name="T30" fmla="*/ 88900 w 105"/>
                <a:gd name="T31" fmla="*/ 149225 h 94"/>
                <a:gd name="T32" fmla="*/ 88900 w 105"/>
                <a:gd name="T33" fmla="*/ 134938 h 94"/>
                <a:gd name="T34" fmla="*/ 88900 w 105"/>
                <a:gd name="T35" fmla="*/ 127000 h 94"/>
                <a:gd name="T36" fmla="*/ 95250 w 105"/>
                <a:gd name="T37" fmla="*/ 127000 h 94"/>
                <a:gd name="T38" fmla="*/ 117475 w 105"/>
                <a:gd name="T39" fmla="*/ 127000 h 94"/>
                <a:gd name="T40" fmla="*/ 123825 w 105"/>
                <a:gd name="T41" fmla="*/ 127000 h 94"/>
                <a:gd name="T42" fmla="*/ 123825 w 105"/>
                <a:gd name="T43" fmla="*/ 134938 h 94"/>
                <a:gd name="T44" fmla="*/ 123825 w 105"/>
                <a:gd name="T45" fmla="*/ 149225 h 94"/>
                <a:gd name="T46" fmla="*/ 131762 w 105"/>
                <a:gd name="T47" fmla="*/ 149225 h 94"/>
                <a:gd name="T48" fmla="*/ 131762 w 105"/>
                <a:gd name="T49" fmla="*/ 134938 h 94"/>
                <a:gd name="T50" fmla="*/ 131762 w 105"/>
                <a:gd name="T51" fmla="*/ 127000 h 94"/>
                <a:gd name="T52" fmla="*/ 141287 w 105"/>
                <a:gd name="T53" fmla="*/ 127000 h 94"/>
                <a:gd name="T54" fmla="*/ 163512 w 105"/>
                <a:gd name="T55" fmla="*/ 127000 h 94"/>
                <a:gd name="T56" fmla="*/ 166687 w 105"/>
                <a:gd name="T57" fmla="*/ 127000 h 94"/>
                <a:gd name="T58" fmla="*/ 166687 w 105"/>
                <a:gd name="T59" fmla="*/ 60325 h 94"/>
                <a:gd name="T60" fmla="*/ 155575 w 105"/>
                <a:gd name="T61" fmla="*/ 60325 h 94"/>
                <a:gd name="T62" fmla="*/ 155575 w 105"/>
                <a:gd name="T63" fmla="*/ 74613 h 94"/>
                <a:gd name="T64" fmla="*/ 139700 w 105"/>
                <a:gd name="T65" fmla="*/ 74613 h 94"/>
                <a:gd name="T66" fmla="*/ 139700 w 105"/>
                <a:gd name="T67" fmla="*/ 60325 h 94"/>
                <a:gd name="T68" fmla="*/ 123825 w 105"/>
                <a:gd name="T69" fmla="*/ 60325 h 94"/>
                <a:gd name="T70" fmla="*/ 123825 w 105"/>
                <a:gd name="T71" fmla="*/ 74613 h 94"/>
                <a:gd name="T72" fmla="*/ 106362 w 105"/>
                <a:gd name="T73" fmla="*/ 74613 h 94"/>
                <a:gd name="T74" fmla="*/ 106362 w 105"/>
                <a:gd name="T75" fmla="*/ 60325 h 94"/>
                <a:gd name="T76" fmla="*/ 93662 w 105"/>
                <a:gd name="T77" fmla="*/ 60325 h 94"/>
                <a:gd name="T78" fmla="*/ 93662 w 105"/>
                <a:gd name="T79" fmla="*/ 0 h 94"/>
                <a:gd name="T80" fmla="*/ 73025 w 105"/>
                <a:gd name="T81" fmla="*/ 0 h 94"/>
                <a:gd name="T82" fmla="*/ 73025 w 105"/>
                <a:gd name="T83" fmla="*/ 60325 h 94"/>
                <a:gd name="T84" fmla="*/ 60325 w 105"/>
                <a:gd name="T85" fmla="*/ 60325 h 94"/>
                <a:gd name="T86" fmla="*/ 60325 w 105"/>
                <a:gd name="T87" fmla="*/ 74613 h 94"/>
                <a:gd name="T88" fmla="*/ 42862 w 105"/>
                <a:gd name="T89" fmla="*/ 74613 h 94"/>
                <a:gd name="T90" fmla="*/ 42862 w 105"/>
                <a:gd name="T91" fmla="*/ 60325 h 94"/>
                <a:gd name="T92" fmla="*/ 26987 w 105"/>
                <a:gd name="T93" fmla="*/ 60325 h 94"/>
                <a:gd name="T94" fmla="*/ 26987 w 105"/>
                <a:gd name="T95" fmla="*/ 74613 h 94"/>
                <a:gd name="T96" fmla="*/ 11112 w 105"/>
                <a:gd name="T97" fmla="*/ 74613 h 94"/>
                <a:gd name="T98" fmla="*/ 11112 w 105"/>
                <a:gd name="T99" fmla="*/ 60325 h 94"/>
                <a:gd name="T100" fmla="*/ 0 w 105"/>
                <a:gd name="T101" fmla="*/ 60325 h 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5" h="94">
                  <a:moveTo>
                    <a:pt x="0" y="38"/>
                  </a:moveTo>
                  <a:lnTo>
                    <a:pt x="0" y="80"/>
                  </a:lnTo>
                  <a:lnTo>
                    <a:pt x="2" y="80"/>
                  </a:lnTo>
                  <a:lnTo>
                    <a:pt x="17" y="80"/>
                  </a:lnTo>
                  <a:lnTo>
                    <a:pt x="22" y="80"/>
                  </a:lnTo>
                  <a:lnTo>
                    <a:pt x="22" y="85"/>
                  </a:lnTo>
                  <a:lnTo>
                    <a:pt x="22" y="94"/>
                  </a:lnTo>
                  <a:lnTo>
                    <a:pt x="27" y="94"/>
                  </a:lnTo>
                  <a:lnTo>
                    <a:pt x="27" y="85"/>
                  </a:lnTo>
                  <a:lnTo>
                    <a:pt x="27" y="80"/>
                  </a:lnTo>
                  <a:lnTo>
                    <a:pt x="31" y="80"/>
                  </a:lnTo>
                  <a:lnTo>
                    <a:pt x="45" y="80"/>
                  </a:lnTo>
                  <a:lnTo>
                    <a:pt x="50" y="80"/>
                  </a:lnTo>
                  <a:lnTo>
                    <a:pt x="50" y="85"/>
                  </a:lnTo>
                  <a:lnTo>
                    <a:pt x="50" y="94"/>
                  </a:lnTo>
                  <a:lnTo>
                    <a:pt x="56" y="94"/>
                  </a:lnTo>
                  <a:lnTo>
                    <a:pt x="56" y="85"/>
                  </a:lnTo>
                  <a:lnTo>
                    <a:pt x="56" y="80"/>
                  </a:lnTo>
                  <a:lnTo>
                    <a:pt x="60" y="80"/>
                  </a:lnTo>
                  <a:lnTo>
                    <a:pt x="74" y="80"/>
                  </a:lnTo>
                  <a:lnTo>
                    <a:pt x="78" y="80"/>
                  </a:lnTo>
                  <a:lnTo>
                    <a:pt x="78" y="85"/>
                  </a:lnTo>
                  <a:lnTo>
                    <a:pt x="78" y="94"/>
                  </a:lnTo>
                  <a:lnTo>
                    <a:pt x="83" y="94"/>
                  </a:lnTo>
                  <a:lnTo>
                    <a:pt x="83" y="85"/>
                  </a:lnTo>
                  <a:lnTo>
                    <a:pt x="83" y="80"/>
                  </a:lnTo>
                  <a:lnTo>
                    <a:pt x="89" y="80"/>
                  </a:lnTo>
                  <a:lnTo>
                    <a:pt x="103" y="80"/>
                  </a:lnTo>
                  <a:lnTo>
                    <a:pt x="105" y="80"/>
                  </a:lnTo>
                  <a:lnTo>
                    <a:pt x="105" y="38"/>
                  </a:lnTo>
                  <a:lnTo>
                    <a:pt x="98" y="38"/>
                  </a:lnTo>
                  <a:lnTo>
                    <a:pt x="98" y="47"/>
                  </a:lnTo>
                  <a:lnTo>
                    <a:pt x="88" y="47"/>
                  </a:lnTo>
                  <a:lnTo>
                    <a:pt x="88" y="38"/>
                  </a:lnTo>
                  <a:lnTo>
                    <a:pt x="78" y="38"/>
                  </a:lnTo>
                  <a:lnTo>
                    <a:pt x="78" y="47"/>
                  </a:lnTo>
                  <a:lnTo>
                    <a:pt x="67" y="47"/>
                  </a:lnTo>
                  <a:lnTo>
                    <a:pt x="67" y="38"/>
                  </a:lnTo>
                  <a:lnTo>
                    <a:pt x="59" y="38"/>
                  </a:lnTo>
                  <a:lnTo>
                    <a:pt x="59" y="0"/>
                  </a:lnTo>
                  <a:lnTo>
                    <a:pt x="46" y="0"/>
                  </a:lnTo>
                  <a:lnTo>
                    <a:pt x="46" y="38"/>
                  </a:lnTo>
                  <a:lnTo>
                    <a:pt x="38" y="38"/>
                  </a:lnTo>
                  <a:lnTo>
                    <a:pt x="38" y="47"/>
                  </a:lnTo>
                  <a:lnTo>
                    <a:pt x="27" y="47"/>
                  </a:lnTo>
                  <a:lnTo>
                    <a:pt x="27" y="38"/>
                  </a:lnTo>
                  <a:lnTo>
                    <a:pt x="17" y="38"/>
                  </a:lnTo>
                  <a:lnTo>
                    <a:pt x="17" y="47"/>
                  </a:lnTo>
                  <a:lnTo>
                    <a:pt x="7" y="47"/>
                  </a:lnTo>
                  <a:lnTo>
                    <a:pt x="7" y="38"/>
                  </a:lnTo>
                  <a:lnTo>
                    <a:pt x="0" y="3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7" name="Freeform 94"/>
            <p:cNvSpPr/>
            <p:nvPr/>
          </p:nvSpPr>
          <p:spPr bwMode="auto">
            <a:xfrm>
              <a:off x="4461533" y="3972845"/>
              <a:ext cx="236506" cy="122266"/>
            </a:xfrm>
            <a:custGeom>
              <a:avLst/>
              <a:gdLst>
                <a:gd name="T0" fmla="*/ 236537 w 149"/>
                <a:gd name="T1" fmla="*/ 0 h 77"/>
                <a:gd name="T2" fmla="*/ 219075 w 149"/>
                <a:gd name="T3" fmla="*/ 0 h 77"/>
                <a:gd name="T4" fmla="*/ 219075 w 149"/>
                <a:gd name="T5" fmla="*/ 22225 h 77"/>
                <a:gd name="T6" fmla="*/ 201612 w 149"/>
                <a:gd name="T7" fmla="*/ 22225 h 77"/>
                <a:gd name="T8" fmla="*/ 198437 w 149"/>
                <a:gd name="T9" fmla="*/ 22225 h 77"/>
                <a:gd name="T10" fmla="*/ 198437 w 149"/>
                <a:gd name="T11" fmla="*/ 0 h 77"/>
                <a:gd name="T12" fmla="*/ 176212 w 149"/>
                <a:gd name="T13" fmla="*/ 0 h 77"/>
                <a:gd name="T14" fmla="*/ 176212 w 149"/>
                <a:gd name="T15" fmla="*/ 22225 h 77"/>
                <a:gd name="T16" fmla="*/ 152400 w 149"/>
                <a:gd name="T17" fmla="*/ 22225 h 77"/>
                <a:gd name="T18" fmla="*/ 152400 w 149"/>
                <a:gd name="T19" fmla="*/ 0 h 77"/>
                <a:gd name="T20" fmla="*/ 130175 w 149"/>
                <a:gd name="T21" fmla="*/ 0 h 77"/>
                <a:gd name="T22" fmla="*/ 130175 w 149"/>
                <a:gd name="T23" fmla="*/ 22225 h 77"/>
                <a:gd name="T24" fmla="*/ 106362 w 149"/>
                <a:gd name="T25" fmla="*/ 22225 h 77"/>
                <a:gd name="T26" fmla="*/ 106362 w 149"/>
                <a:gd name="T27" fmla="*/ 0 h 77"/>
                <a:gd name="T28" fmla="*/ 84137 w 149"/>
                <a:gd name="T29" fmla="*/ 0 h 77"/>
                <a:gd name="T30" fmla="*/ 84137 w 149"/>
                <a:gd name="T31" fmla="*/ 22225 h 77"/>
                <a:gd name="T32" fmla="*/ 61912 w 149"/>
                <a:gd name="T33" fmla="*/ 22225 h 77"/>
                <a:gd name="T34" fmla="*/ 61912 w 149"/>
                <a:gd name="T35" fmla="*/ 0 h 77"/>
                <a:gd name="T36" fmla="*/ 38100 w 149"/>
                <a:gd name="T37" fmla="*/ 0 h 77"/>
                <a:gd name="T38" fmla="*/ 38100 w 149"/>
                <a:gd name="T39" fmla="*/ 22225 h 77"/>
                <a:gd name="T40" fmla="*/ 34925 w 149"/>
                <a:gd name="T41" fmla="*/ 22225 h 77"/>
                <a:gd name="T42" fmla="*/ 15875 w 149"/>
                <a:gd name="T43" fmla="*/ 22225 h 77"/>
                <a:gd name="T44" fmla="*/ 15875 w 149"/>
                <a:gd name="T45" fmla="*/ 0 h 77"/>
                <a:gd name="T46" fmla="*/ 0 w 149"/>
                <a:gd name="T47" fmla="*/ 0 h 77"/>
                <a:gd name="T48" fmla="*/ 0 w 149"/>
                <a:gd name="T49" fmla="*/ 122238 h 77"/>
                <a:gd name="T50" fmla="*/ 88900 w 149"/>
                <a:gd name="T51" fmla="*/ 122238 h 77"/>
                <a:gd name="T52" fmla="*/ 88900 w 149"/>
                <a:gd name="T53" fmla="*/ 74613 h 77"/>
                <a:gd name="T54" fmla="*/ 152400 w 149"/>
                <a:gd name="T55" fmla="*/ 74613 h 77"/>
                <a:gd name="T56" fmla="*/ 152400 w 149"/>
                <a:gd name="T57" fmla="*/ 122238 h 77"/>
                <a:gd name="T58" fmla="*/ 236537 w 149"/>
                <a:gd name="T59" fmla="*/ 122238 h 77"/>
                <a:gd name="T60" fmla="*/ 236537 w 149"/>
                <a:gd name="T61" fmla="*/ 0 h 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49" h="77">
                  <a:moveTo>
                    <a:pt x="149" y="0"/>
                  </a:moveTo>
                  <a:lnTo>
                    <a:pt x="138" y="0"/>
                  </a:lnTo>
                  <a:lnTo>
                    <a:pt x="138" y="14"/>
                  </a:lnTo>
                  <a:lnTo>
                    <a:pt x="127" y="14"/>
                  </a:lnTo>
                  <a:lnTo>
                    <a:pt x="125" y="14"/>
                  </a:lnTo>
                  <a:lnTo>
                    <a:pt x="125" y="0"/>
                  </a:lnTo>
                  <a:lnTo>
                    <a:pt x="111" y="0"/>
                  </a:lnTo>
                  <a:lnTo>
                    <a:pt x="111" y="14"/>
                  </a:lnTo>
                  <a:lnTo>
                    <a:pt x="96" y="14"/>
                  </a:lnTo>
                  <a:lnTo>
                    <a:pt x="96" y="0"/>
                  </a:lnTo>
                  <a:lnTo>
                    <a:pt x="82" y="0"/>
                  </a:lnTo>
                  <a:lnTo>
                    <a:pt x="82" y="14"/>
                  </a:lnTo>
                  <a:lnTo>
                    <a:pt x="67" y="14"/>
                  </a:lnTo>
                  <a:lnTo>
                    <a:pt x="67" y="0"/>
                  </a:lnTo>
                  <a:lnTo>
                    <a:pt x="53" y="0"/>
                  </a:lnTo>
                  <a:lnTo>
                    <a:pt x="53" y="14"/>
                  </a:lnTo>
                  <a:lnTo>
                    <a:pt x="39" y="14"/>
                  </a:lnTo>
                  <a:lnTo>
                    <a:pt x="39" y="0"/>
                  </a:lnTo>
                  <a:lnTo>
                    <a:pt x="24" y="0"/>
                  </a:lnTo>
                  <a:lnTo>
                    <a:pt x="24" y="14"/>
                  </a:lnTo>
                  <a:lnTo>
                    <a:pt x="22" y="14"/>
                  </a:lnTo>
                  <a:lnTo>
                    <a:pt x="10" y="14"/>
                  </a:lnTo>
                  <a:lnTo>
                    <a:pt x="10" y="0"/>
                  </a:lnTo>
                  <a:lnTo>
                    <a:pt x="0" y="0"/>
                  </a:lnTo>
                  <a:lnTo>
                    <a:pt x="0" y="77"/>
                  </a:lnTo>
                  <a:lnTo>
                    <a:pt x="56" y="77"/>
                  </a:lnTo>
                  <a:lnTo>
                    <a:pt x="56" y="47"/>
                  </a:lnTo>
                  <a:lnTo>
                    <a:pt x="96" y="47"/>
                  </a:lnTo>
                  <a:lnTo>
                    <a:pt x="96" y="77"/>
                  </a:lnTo>
                  <a:lnTo>
                    <a:pt x="149" y="77"/>
                  </a:lnTo>
                  <a:lnTo>
                    <a:pt x="14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8" name="Freeform 95"/>
            <p:cNvSpPr/>
            <p:nvPr/>
          </p:nvSpPr>
          <p:spPr bwMode="auto">
            <a:xfrm>
              <a:off x="4601222" y="3844228"/>
              <a:ext cx="68253" cy="42872"/>
            </a:xfrm>
            <a:custGeom>
              <a:avLst/>
              <a:gdLst>
                <a:gd name="T0" fmla="*/ 0 w 43"/>
                <a:gd name="T1" fmla="*/ 0 h 27"/>
                <a:gd name="T2" fmla="*/ 0 w 43"/>
                <a:gd name="T3" fmla="*/ 42862 h 27"/>
                <a:gd name="T4" fmla="*/ 68262 w 43"/>
                <a:gd name="T5" fmla="*/ 22225 h 27"/>
                <a:gd name="T6" fmla="*/ 0 w 43"/>
                <a:gd name="T7" fmla="*/ 0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3" h="27">
                  <a:moveTo>
                    <a:pt x="0" y="0"/>
                  </a:moveTo>
                  <a:lnTo>
                    <a:pt x="0" y="27"/>
                  </a:lnTo>
                  <a:lnTo>
                    <a:pt x="43" y="14"/>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9" name="Oval 96"/>
            <p:cNvSpPr>
              <a:spLocks noChangeArrowheads="1"/>
            </p:cNvSpPr>
            <p:nvPr/>
          </p:nvSpPr>
          <p:spPr bwMode="auto">
            <a:xfrm>
              <a:off x="5764708" y="4657216"/>
              <a:ext cx="30159" cy="3016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40" name="Freeform 97"/>
            <p:cNvSpPr/>
            <p:nvPr/>
          </p:nvSpPr>
          <p:spPr bwMode="auto">
            <a:xfrm>
              <a:off x="5683756" y="4685798"/>
              <a:ext cx="147618" cy="112738"/>
            </a:xfrm>
            <a:custGeom>
              <a:avLst/>
              <a:gdLst>
                <a:gd name="T0" fmla="*/ 117475 w 93"/>
                <a:gd name="T1" fmla="*/ 22225 h 71"/>
                <a:gd name="T2" fmla="*/ 101600 w 93"/>
                <a:gd name="T3" fmla="*/ 9525 h 71"/>
                <a:gd name="T4" fmla="*/ 74612 w 93"/>
                <a:gd name="T5" fmla="*/ 0 h 71"/>
                <a:gd name="T6" fmla="*/ 39687 w 93"/>
                <a:gd name="T7" fmla="*/ 0 h 71"/>
                <a:gd name="T8" fmla="*/ 25400 w 93"/>
                <a:gd name="T9" fmla="*/ 34925 h 71"/>
                <a:gd name="T10" fmla="*/ 20637 w 93"/>
                <a:gd name="T11" fmla="*/ 33337 h 71"/>
                <a:gd name="T12" fmla="*/ 19050 w 93"/>
                <a:gd name="T13" fmla="*/ 36512 h 71"/>
                <a:gd name="T14" fmla="*/ 19050 w 93"/>
                <a:gd name="T15" fmla="*/ 38100 h 71"/>
                <a:gd name="T16" fmla="*/ 17462 w 93"/>
                <a:gd name="T17" fmla="*/ 39687 h 71"/>
                <a:gd name="T18" fmla="*/ 11112 w 93"/>
                <a:gd name="T19" fmla="*/ 38100 h 71"/>
                <a:gd name="T20" fmla="*/ 0 w 93"/>
                <a:gd name="T21" fmla="*/ 65087 h 71"/>
                <a:gd name="T22" fmla="*/ 26987 w 93"/>
                <a:gd name="T23" fmla="*/ 77787 h 71"/>
                <a:gd name="T24" fmla="*/ 30162 w 93"/>
                <a:gd name="T25" fmla="*/ 79375 h 71"/>
                <a:gd name="T26" fmla="*/ 30162 w 93"/>
                <a:gd name="T27" fmla="*/ 77787 h 71"/>
                <a:gd name="T28" fmla="*/ 41275 w 93"/>
                <a:gd name="T29" fmla="*/ 50800 h 71"/>
                <a:gd name="T30" fmla="*/ 36512 w 93"/>
                <a:gd name="T31" fmla="*/ 49212 h 71"/>
                <a:gd name="T32" fmla="*/ 36512 w 93"/>
                <a:gd name="T33" fmla="*/ 47625 h 71"/>
                <a:gd name="T34" fmla="*/ 36512 w 93"/>
                <a:gd name="T35" fmla="*/ 46037 h 71"/>
                <a:gd name="T36" fmla="*/ 38100 w 93"/>
                <a:gd name="T37" fmla="*/ 41275 h 71"/>
                <a:gd name="T38" fmla="*/ 34925 w 93"/>
                <a:gd name="T39" fmla="*/ 39687 h 71"/>
                <a:gd name="T40" fmla="*/ 47625 w 93"/>
                <a:gd name="T41" fmla="*/ 9525 h 71"/>
                <a:gd name="T42" fmla="*/ 71437 w 93"/>
                <a:gd name="T43" fmla="*/ 9525 h 71"/>
                <a:gd name="T44" fmla="*/ 55562 w 93"/>
                <a:gd name="T45" fmla="*/ 52387 h 71"/>
                <a:gd name="T46" fmla="*/ 50800 w 93"/>
                <a:gd name="T47" fmla="*/ 76200 h 71"/>
                <a:gd name="T48" fmla="*/ 44450 w 93"/>
                <a:gd name="T49" fmla="*/ 76200 h 71"/>
                <a:gd name="T50" fmla="*/ 41275 w 93"/>
                <a:gd name="T51" fmla="*/ 82550 h 71"/>
                <a:gd name="T52" fmla="*/ 39687 w 93"/>
                <a:gd name="T53" fmla="*/ 85725 h 71"/>
                <a:gd name="T54" fmla="*/ 36512 w 93"/>
                <a:gd name="T55" fmla="*/ 85725 h 71"/>
                <a:gd name="T56" fmla="*/ 20637 w 93"/>
                <a:gd name="T57" fmla="*/ 77787 h 71"/>
                <a:gd name="T58" fmla="*/ 17462 w 93"/>
                <a:gd name="T59" fmla="*/ 77787 h 71"/>
                <a:gd name="T60" fmla="*/ 19050 w 93"/>
                <a:gd name="T61" fmla="*/ 92075 h 71"/>
                <a:gd name="T62" fmla="*/ 63500 w 93"/>
                <a:gd name="T63" fmla="*/ 88900 h 71"/>
                <a:gd name="T64" fmla="*/ 69850 w 93"/>
                <a:gd name="T65" fmla="*/ 61912 h 71"/>
                <a:gd name="T66" fmla="*/ 69850 w 93"/>
                <a:gd name="T67" fmla="*/ 63500 h 71"/>
                <a:gd name="T68" fmla="*/ 87312 w 93"/>
                <a:gd name="T69" fmla="*/ 76200 h 71"/>
                <a:gd name="T70" fmla="*/ 88900 w 93"/>
                <a:gd name="T71" fmla="*/ 112712 h 71"/>
                <a:gd name="T72" fmla="*/ 104775 w 93"/>
                <a:gd name="T73" fmla="*/ 111125 h 71"/>
                <a:gd name="T74" fmla="*/ 103187 w 93"/>
                <a:gd name="T75" fmla="*/ 68262 h 71"/>
                <a:gd name="T76" fmla="*/ 80962 w 93"/>
                <a:gd name="T77" fmla="*/ 52387 h 71"/>
                <a:gd name="T78" fmla="*/ 96837 w 93"/>
                <a:gd name="T79" fmla="*/ 20637 h 71"/>
                <a:gd name="T80" fmla="*/ 117475 w 93"/>
                <a:gd name="T81" fmla="*/ 36512 h 71"/>
                <a:gd name="T82" fmla="*/ 147637 w 93"/>
                <a:gd name="T83" fmla="*/ 11112 h 71"/>
                <a:gd name="T84" fmla="*/ 138112 w 93"/>
                <a:gd name="T85" fmla="*/ 3175 h 71"/>
                <a:gd name="T86" fmla="*/ 117475 w 93"/>
                <a:gd name="T87" fmla="*/ 22225 h 7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3" h="71">
                  <a:moveTo>
                    <a:pt x="74" y="14"/>
                  </a:moveTo>
                  <a:lnTo>
                    <a:pt x="64" y="6"/>
                  </a:lnTo>
                  <a:lnTo>
                    <a:pt x="47" y="0"/>
                  </a:lnTo>
                  <a:lnTo>
                    <a:pt x="25" y="0"/>
                  </a:lnTo>
                  <a:lnTo>
                    <a:pt x="16" y="22"/>
                  </a:lnTo>
                  <a:lnTo>
                    <a:pt x="13" y="21"/>
                  </a:lnTo>
                  <a:lnTo>
                    <a:pt x="12" y="23"/>
                  </a:lnTo>
                  <a:lnTo>
                    <a:pt x="12" y="24"/>
                  </a:lnTo>
                  <a:lnTo>
                    <a:pt x="11" y="25"/>
                  </a:lnTo>
                  <a:lnTo>
                    <a:pt x="7" y="24"/>
                  </a:lnTo>
                  <a:lnTo>
                    <a:pt x="0" y="41"/>
                  </a:lnTo>
                  <a:lnTo>
                    <a:pt x="17" y="49"/>
                  </a:lnTo>
                  <a:lnTo>
                    <a:pt x="19" y="50"/>
                  </a:lnTo>
                  <a:lnTo>
                    <a:pt x="19" y="49"/>
                  </a:lnTo>
                  <a:lnTo>
                    <a:pt x="26" y="32"/>
                  </a:lnTo>
                  <a:lnTo>
                    <a:pt x="23" y="31"/>
                  </a:lnTo>
                  <a:lnTo>
                    <a:pt x="23" y="30"/>
                  </a:lnTo>
                  <a:lnTo>
                    <a:pt x="23" y="29"/>
                  </a:lnTo>
                  <a:lnTo>
                    <a:pt x="24" y="26"/>
                  </a:lnTo>
                  <a:lnTo>
                    <a:pt x="22" y="25"/>
                  </a:lnTo>
                  <a:lnTo>
                    <a:pt x="30" y="6"/>
                  </a:lnTo>
                  <a:lnTo>
                    <a:pt x="45" y="6"/>
                  </a:lnTo>
                  <a:lnTo>
                    <a:pt x="35" y="33"/>
                  </a:lnTo>
                  <a:lnTo>
                    <a:pt x="32" y="48"/>
                  </a:lnTo>
                  <a:lnTo>
                    <a:pt x="28" y="48"/>
                  </a:lnTo>
                  <a:lnTo>
                    <a:pt x="26" y="52"/>
                  </a:lnTo>
                  <a:lnTo>
                    <a:pt x="25" y="54"/>
                  </a:lnTo>
                  <a:lnTo>
                    <a:pt x="23" y="54"/>
                  </a:lnTo>
                  <a:lnTo>
                    <a:pt x="13" y="49"/>
                  </a:lnTo>
                  <a:lnTo>
                    <a:pt x="11" y="49"/>
                  </a:lnTo>
                  <a:lnTo>
                    <a:pt x="12" y="58"/>
                  </a:lnTo>
                  <a:lnTo>
                    <a:pt x="40" y="56"/>
                  </a:lnTo>
                  <a:lnTo>
                    <a:pt x="44" y="39"/>
                  </a:lnTo>
                  <a:lnTo>
                    <a:pt x="44" y="40"/>
                  </a:lnTo>
                  <a:lnTo>
                    <a:pt x="55" y="48"/>
                  </a:lnTo>
                  <a:lnTo>
                    <a:pt x="56" y="71"/>
                  </a:lnTo>
                  <a:lnTo>
                    <a:pt x="66" y="70"/>
                  </a:lnTo>
                  <a:lnTo>
                    <a:pt x="65" y="43"/>
                  </a:lnTo>
                  <a:lnTo>
                    <a:pt x="51" y="33"/>
                  </a:lnTo>
                  <a:lnTo>
                    <a:pt x="61" y="13"/>
                  </a:lnTo>
                  <a:lnTo>
                    <a:pt x="74" y="23"/>
                  </a:lnTo>
                  <a:lnTo>
                    <a:pt x="93" y="7"/>
                  </a:lnTo>
                  <a:lnTo>
                    <a:pt x="87" y="2"/>
                  </a:lnTo>
                  <a:lnTo>
                    <a:pt x="74" y="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1" name="Freeform 98"/>
            <p:cNvSpPr/>
            <p:nvPr/>
          </p:nvSpPr>
          <p:spPr bwMode="auto">
            <a:xfrm>
              <a:off x="5675819" y="4720731"/>
              <a:ext cx="15873" cy="28582"/>
            </a:xfrm>
            <a:custGeom>
              <a:avLst/>
              <a:gdLst>
                <a:gd name="T0" fmla="*/ 0 w 10"/>
                <a:gd name="T1" fmla="*/ 26988 h 18"/>
                <a:gd name="T2" fmla="*/ 11113 w 10"/>
                <a:gd name="T3" fmla="*/ 0 h 18"/>
                <a:gd name="T4" fmla="*/ 15875 w 10"/>
                <a:gd name="T5" fmla="*/ 1588 h 18"/>
                <a:gd name="T6" fmla="*/ 4763 w 10"/>
                <a:gd name="T7" fmla="*/ 28575 h 18"/>
                <a:gd name="T8" fmla="*/ 0 w 10"/>
                <a:gd name="T9" fmla="*/ 26988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18">
                  <a:moveTo>
                    <a:pt x="0" y="17"/>
                  </a:moveTo>
                  <a:lnTo>
                    <a:pt x="7" y="0"/>
                  </a:lnTo>
                  <a:lnTo>
                    <a:pt x="10" y="1"/>
                  </a:lnTo>
                  <a:lnTo>
                    <a:pt x="3" y="18"/>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2" name="Freeform 99"/>
            <p:cNvSpPr/>
            <p:nvPr/>
          </p:nvSpPr>
          <p:spPr bwMode="auto">
            <a:xfrm>
              <a:off x="5717089" y="4738197"/>
              <a:ext cx="17461" cy="30170"/>
            </a:xfrm>
            <a:custGeom>
              <a:avLst/>
              <a:gdLst>
                <a:gd name="T0" fmla="*/ 6350 w 11"/>
                <a:gd name="T1" fmla="*/ 23813 h 19"/>
                <a:gd name="T2" fmla="*/ 17463 w 11"/>
                <a:gd name="T3" fmla="*/ 1588 h 19"/>
                <a:gd name="T4" fmla="*/ 12700 w 11"/>
                <a:gd name="T5" fmla="*/ 0 h 19"/>
                <a:gd name="T6" fmla="*/ 1588 w 11"/>
                <a:gd name="T7" fmla="*/ 25400 h 19"/>
                <a:gd name="T8" fmla="*/ 0 w 11"/>
                <a:gd name="T9" fmla="*/ 28575 h 19"/>
                <a:gd name="T10" fmla="*/ 4763 w 11"/>
                <a:gd name="T11" fmla="*/ 30163 h 19"/>
                <a:gd name="T12" fmla="*/ 6350 w 11"/>
                <a:gd name="T13" fmla="*/ 23813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 h="19">
                  <a:moveTo>
                    <a:pt x="4" y="15"/>
                  </a:moveTo>
                  <a:lnTo>
                    <a:pt x="11" y="1"/>
                  </a:lnTo>
                  <a:lnTo>
                    <a:pt x="8" y="0"/>
                  </a:lnTo>
                  <a:lnTo>
                    <a:pt x="1" y="16"/>
                  </a:lnTo>
                  <a:lnTo>
                    <a:pt x="0" y="18"/>
                  </a:lnTo>
                  <a:lnTo>
                    <a:pt x="3" y="19"/>
                  </a:lnTo>
                  <a:lnTo>
                    <a:pt x="4" y="1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3" name="Freeform 100"/>
            <p:cNvSpPr/>
            <p:nvPr/>
          </p:nvSpPr>
          <p:spPr bwMode="auto">
            <a:xfrm>
              <a:off x="3983757" y="2905798"/>
              <a:ext cx="207936" cy="235004"/>
            </a:xfrm>
            <a:custGeom>
              <a:avLst/>
              <a:gdLst>
                <a:gd name="T0" fmla="*/ 5072 w 123"/>
                <a:gd name="T1" fmla="*/ 212976 h 139"/>
                <a:gd name="T2" fmla="*/ 18598 w 123"/>
                <a:gd name="T3" fmla="*/ 223118 h 139"/>
                <a:gd name="T4" fmla="*/ 45650 w 123"/>
                <a:gd name="T5" fmla="*/ 229879 h 139"/>
                <a:gd name="T6" fmla="*/ 109899 w 123"/>
                <a:gd name="T7" fmla="*/ 233260 h 139"/>
                <a:gd name="T8" fmla="*/ 136951 w 123"/>
                <a:gd name="T9" fmla="*/ 223118 h 139"/>
                <a:gd name="T10" fmla="*/ 142024 w 123"/>
                <a:gd name="T11" fmla="*/ 197764 h 139"/>
                <a:gd name="T12" fmla="*/ 147096 w 123"/>
                <a:gd name="T13" fmla="*/ 138604 h 139"/>
                <a:gd name="T14" fmla="*/ 158931 w 123"/>
                <a:gd name="T15" fmla="*/ 111559 h 139"/>
                <a:gd name="T16" fmla="*/ 169076 w 123"/>
                <a:gd name="T17" fmla="*/ 114940 h 139"/>
                <a:gd name="T18" fmla="*/ 170766 w 123"/>
                <a:gd name="T19" fmla="*/ 128462 h 139"/>
                <a:gd name="T20" fmla="*/ 179220 w 123"/>
                <a:gd name="T21" fmla="*/ 228189 h 139"/>
                <a:gd name="T22" fmla="*/ 187674 w 123"/>
                <a:gd name="T23" fmla="*/ 228189 h 139"/>
                <a:gd name="T24" fmla="*/ 189365 w 123"/>
                <a:gd name="T25" fmla="*/ 209596 h 139"/>
                <a:gd name="T26" fmla="*/ 191055 w 123"/>
                <a:gd name="T27" fmla="*/ 175790 h 139"/>
                <a:gd name="T28" fmla="*/ 196128 w 123"/>
                <a:gd name="T29" fmla="*/ 111559 h 139"/>
                <a:gd name="T30" fmla="*/ 202891 w 123"/>
                <a:gd name="T31" fmla="*/ 77753 h 139"/>
                <a:gd name="T32" fmla="*/ 206272 w 123"/>
                <a:gd name="T33" fmla="*/ 62541 h 139"/>
                <a:gd name="T34" fmla="*/ 207963 w 123"/>
                <a:gd name="T35" fmla="*/ 43947 h 139"/>
                <a:gd name="T36" fmla="*/ 202891 w 123"/>
                <a:gd name="T37" fmla="*/ 33806 h 139"/>
                <a:gd name="T38" fmla="*/ 179220 w 123"/>
                <a:gd name="T39" fmla="*/ 8451 h 139"/>
                <a:gd name="T40" fmla="*/ 170766 w 123"/>
                <a:gd name="T41" fmla="*/ 1690 h 139"/>
                <a:gd name="T42" fmla="*/ 164003 w 123"/>
                <a:gd name="T43" fmla="*/ 5071 h 139"/>
                <a:gd name="T44" fmla="*/ 131879 w 123"/>
                <a:gd name="T45" fmla="*/ 55779 h 139"/>
                <a:gd name="T46" fmla="*/ 104827 w 123"/>
                <a:gd name="T47" fmla="*/ 114940 h 139"/>
                <a:gd name="T48" fmla="*/ 82847 w 123"/>
                <a:gd name="T49" fmla="*/ 131842 h 139"/>
                <a:gd name="T50" fmla="*/ 69321 w 123"/>
                <a:gd name="T51" fmla="*/ 136913 h 139"/>
                <a:gd name="T52" fmla="*/ 59176 w 123"/>
                <a:gd name="T53" fmla="*/ 143674 h 139"/>
                <a:gd name="T54" fmla="*/ 5072 w 123"/>
                <a:gd name="T55" fmla="*/ 163958 h 139"/>
                <a:gd name="T56" fmla="*/ 5072 w 123"/>
                <a:gd name="T57" fmla="*/ 185932 h 139"/>
                <a:gd name="T58" fmla="*/ 5072 w 123"/>
                <a:gd name="T59" fmla="*/ 212976 h 13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3" h="139">
                  <a:moveTo>
                    <a:pt x="3" y="126"/>
                  </a:moveTo>
                  <a:cubicBezTo>
                    <a:pt x="4" y="130"/>
                    <a:pt x="8" y="131"/>
                    <a:pt x="11" y="132"/>
                  </a:cubicBezTo>
                  <a:cubicBezTo>
                    <a:pt x="17" y="134"/>
                    <a:pt x="22" y="135"/>
                    <a:pt x="27" y="136"/>
                  </a:cubicBezTo>
                  <a:cubicBezTo>
                    <a:pt x="40" y="138"/>
                    <a:pt x="53" y="139"/>
                    <a:pt x="65" y="138"/>
                  </a:cubicBezTo>
                  <a:cubicBezTo>
                    <a:pt x="71" y="138"/>
                    <a:pt x="76" y="137"/>
                    <a:pt x="81" y="132"/>
                  </a:cubicBezTo>
                  <a:cubicBezTo>
                    <a:pt x="84" y="129"/>
                    <a:pt x="84" y="122"/>
                    <a:pt x="84" y="117"/>
                  </a:cubicBezTo>
                  <a:cubicBezTo>
                    <a:pt x="85" y="105"/>
                    <a:pt x="84" y="94"/>
                    <a:pt x="87" y="82"/>
                  </a:cubicBezTo>
                  <a:cubicBezTo>
                    <a:pt x="89" y="77"/>
                    <a:pt x="90" y="69"/>
                    <a:pt x="94" y="66"/>
                  </a:cubicBezTo>
                  <a:cubicBezTo>
                    <a:pt x="98" y="65"/>
                    <a:pt x="99" y="65"/>
                    <a:pt x="100" y="68"/>
                  </a:cubicBezTo>
                  <a:cubicBezTo>
                    <a:pt x="100" y="71"/>
                    <a:pt x="101" y="74"/>
                    <a:pt x="101" y="76"/>
                  </a:cubicBezTo>
                  <a:cubicBezTo>
                    <a:pt x="104" y="89"/>
                    <a:pt x="106" y="134"/>
                    <a:pt x="106" y="135"/>
                  </a:cubicBezTo>
                  <a:cubicBezTo>
                    <a:pt x="106" y="136"/>
                    <a:pt x="111" y="136"/>
                    <a:pt x="111" y="135"/>
                  </a:cubicBezTo>
                  <a:cubicBezTo>
                    <a:pt x="114" y="134"/>
                    <a:pt x="112" y="126"/>
                    <a:pt x="112" y="124"/>
                  </a:cubicBezTo>
                  <a:cubicBezTo>
                    <a:pt x="112" y="117"/>
                    <a:pt x="112" y="111"/>
                    <a:pt x="113" y="104"/>
                  </a:cubicBezTo>
                  <a:cubicBezTo>
                    <a:pt x="113" y="92"/>
                    <a:pt x="114" y="79"/>
                    <a:pt x="116" y="66"/>
                  </a:cubicBezTo>
                  <a:cubicBezTo>
                    <a:pt x="117" y="59"/>
                    <a:pt x="118" y="53"/>
                    <a:pt x="120" y="46"/>
                  </a:cubicBezTo>
                  <a:cubicBezTo>
                    <a:pt x="121" y="43"/>
                    <a:pt x="121" y="40"/>
                    <a:pt x="122" y="37"/>
                  </a:cubicBezTo>
                  <a:cubicBezTo>
                    <a:pt x="123" y="32"/>
                    <a:pt x="123" y="26"/>
                    <a:pt x="123" y="26"/>
                  </a:cubicBezTo>
                  <a:cubicBezTo>
                    <a:pt x="122" y="24"/>
                    <a:pt x="121" y="22"/>
                    <a:pt x="120" y="20"/>
                  </a:cubicBezTo>
                  <a:cubicBezTo>
                    <a:pt x="116" y="14"/>
                    <a:pt x="111" y="9"/>
                    <a:pt x="106" y="5"/>
                  </a:cubicBezTo>
                  <a:cubicBezTo>
                    <a:pt x="104" y="4"/>
                    <a:pt x="103" y="2"/>
                    <a:pt x="101" y="1"/>
                  </a:cubicBezTo>
                  <a:cubicBezTo>
                    <a:pt x="98" y="0"/>
                    <a:pt x="99" y="0"/>
                    <a:pt x="97" y="3"/>
                  </a:cubicBezTo>
                  <a:cubicBezTo>
                    <a:pt x="91" y="13"/>
                    <a:pt x="84" y="22"/>
                    <a:pt x="78" y="33"/>
                  </a:cubicBezTo>
                  <a:cubicBezTo>
                    <a:pt x="72" y="44"/>
                    <a:pt x="68" y="57"/>
                    <a:pt x="62" y="68"/>
                  </a:cubicBezTo>
                  <a:cubicBezTo>
                    <a:pt x="59" y="73"/>
                    <a:pt x="55" y="76"/>
                    <a:pt x="49" y="78"/>
                  </a:cubicBezTo>
                  <a:cubicBezTo>
                    <a:pt x="46" y="78"/>
                    <a:pt x="43" y="79"/>
                    <a:pt x="41" y="81"/>
                  </a:cubicBezTo>
                  <a:cubicBezTo>
                    <a:pt x="39" y="82"/>
                    <a:pt x="37" y="84"/>
                    <a:pt x="35" y="85"/>
                  </a:cubicBezTo>
                  <a:cubicBezTo>
                    <a:pt x="25" y="91"/>
                    <a:pt x="11" y="88"/>
                    <a:pt x="3" y="97"/>
                  </a:cubicBezTo>
                  <a:cubicBezTo>
                    <a:pt x="0" y="100"/>
                    <a:pt x="2" y="106"/>
                    <a:pt x="3" y="110"/>
                  </a:cubicBezTo>
                  <a:cubicBezTo>
                    <a:pt x="3" y="115"/>
                    <a:pt x="1" y="121"/>
                    <a:pt x="3" y="12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4" name="Freeform 101"/>
            <p:cNvSpPr/>
            <p:nvPr/>
          </p:nvSpPr>
          <p:spPr bwMode="auto">
            <a:xfrm>
              <a:off x="4791690" y="3869642"/>
              <a:ext cx="238094" cy="312809"/>
            </a:xfrm>
            <a:custGeom>
              <a:avLst/>
              <a:gdLst>
                <a:gd name="T0" fmla="*/ 40532 w 141"/>
                <a:gd name="T1" fmla="*/ 256951 h 185"/>
                <a:gd name="T2" fmla="*/ 47287 w 141"/>
                <a:gd name="T3" fmla="*/ 282309 h 185"/>
                <a:gd name="T4" fmla="*/ 70931 w 141"/>
                <a:gd name="T5" fmla="*/ 282309 h 185"/>
                <a:gd name="T6" fmla="*/ 94574 w 141"/>
                <a:gd name="T7" fmla="*/ 280618 h 185"/>
                <a:gd name="T8" fmla="*/ 118218 w 141"/>
                <a:gd name="T9" fmla="*/ 282309 h 185"/>
                <a:gd name="T10" fmla="*/ 141862 w 141"/>
                <a:gd name="T11" fmla="*/ 280618 h 185"/>
                <a:gd name="T12" fmla="*/ 165505 w 141"/>
                <a:gd name="T13" fmla="*/ 282309 h 185"/>
                <a:gd name="T14" fmla="*/ 190838 w 141"/>
                <a:gd name="T15" fmla="*/ 282309 h 185"/>
                <a:gd name="T16" fmla="*/ 197593 w 141"/>
                <a:gd name="T17" fmla="*/ 256951 h 185"/>
                <a:gd name="T18" fmla="*/ 170572 w 141"/>
                <a:gd name="T19" fmla="*/ 175809 h 185"/>
                <a:gd name="T20" fmla="*/ 194215 w 141"/>
                <a:gd name="T21" fmla="*/ 49024 h 185"/>
                <a:gd name="T22" fmla="*/ 170572 w 141"/>
                <a:gd name="T23" fmla="*/ 0 h 185"/>
                <a:gd name="T24" fmla="*/ 153684 w 141"/>
                <a:gd name="T25" fmla="*/ 0 h 185"/>
                <a:gd name="T26" fmla="*/ 118218 w 141"/>
                <a:gd name="T27" fmla="*/ 40571 h 185"/>
                <a:gd name="T28" fmla="*/ 82753 w 141"/>
                <a:gd name="T29" fmla="*/ 0 h 185"/>
                <a:gd name="T30" fmla="*/ 67553 w 141"/>
                <a:gd name="T31" fmla="*/ 0 h 185"/>
                <a:gd name="T32" fmla="*/ 43910 w 141"/>
                <a:gd name="T33" fmla="*/ 49024 h 185"/>
                <a:gd name="T34" fmla="*/ 67553 w 141"/>
                <a:gd name="T35" fmla="*/ 175809 h 185"/>
                <a:gd name="T36" fmla="*/ 40532 w 141"/>
                <a:gd name="T37" fmla="*/ 256951 h 18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1" h="185">
                  <a:moveTo>
                    <a:pt x="24" y="152"/>
                  </a:moveTo>
                  <a:cubicBezTo>
                    <a:pt x="0" y="185"/>
                    <a:pt x="28" y="167"/>
                    <a:pt x="28" y="167"/>
                  </a:cubicBezTo>
                  <a:cubicBezTo>
                    <a:pt x="28" y="167"/>
                    <a:pt x="34" y="178"/>
                    <a:pt x="42" y="167"/>
                  </a:cubicBezTo>
                  <a:cubicBezTo>
                    <a:pt x="42" y="167"/>
                    <a:pt x="50" y="178"/>
                    <a:pt x="56" y="166"/>
                  </a:cubicBezTo>
                  <a:cubicBezTo>
                    <a:pt x="56" y="166"/>
                    <a:pt x="63" y="178"/>
                    <a:pt x="70" y="167"/>
                  </a:cubicBezTo>
                  <a:cubicBezTo>
                    <a:pt x="78" y="178"/>
                    <a:pt x="84" y="166"/>
                    <a:pt x="84" y="166"/>
                  </a:cubicBezTo>
                  <a:cubicBezTo>
                    <a:pt x="90" y="178"/>
                    <a:pt x="98" y="167"/>
                    <a:pt x="98" y="167"/>
                  </a:cubicBezTo>
                  <a:cubicBezTo>
                    <a:pt x="106" y="178"/>
                    <a:pt x="113" y="167"/>
                    <a:pt x="113" y="167"/>
                  </a:cubicBezTo>
                  <a:cubicBezTo>
                    <a:pt x="113" y="167"/>
                    <a:pt x="141" y="185"/>
                    <a:pt x="117" y="152"/>
                  </a:cubicBezTo>
                  <a:cubicBezTo>
                    <a:pt x="110" y="143"/>
                    <a:pt x="102" y="119"/>
                    <a:pt x="101" y="104"/>
                  </a:cubicBezTo>
                  <a:cubicBezTo>
                    <a:pt x="98" y="66"/>
                    <a:pt x="115" y="29"/>
                    <a:pt x="115" y="29"/>
                  </a:cubicBezTo>
                  <a:cubicBezTo>
                    <a:pt x="98" y="23"/>
                    <a:pt x="101" y="0"/>
                    <a:pt x="101" y="0"/>
                  </a:cubicBezTo>
                  <a:cubicBezTo>
                    <a:pt x="91" y="0"/>
                    <a:pt x="91" y="0"/>
                    <a:pt x="91" y="0"/>
                  </a:cubicBezTo>
                  <a:cubicBezTo>
                    <a:pt x="91" y="24"/>
                    <a:pt x="70" y="24"/>
                    <a:pt x="70" y="24"/>
                  </a:cubicBezTo>
                  <a:cubicBezTo>
                    <a:pt x="70" y="24"/>
                    <a:pt x="49" y="24"/>
                    <a:pt x="49" y="0"/>
                  </a:cubicBezTo>
                  <a:cubicBezTo>
                    <a:pt x="40" y="0"/>
                    <a:pt x="40" y="0"/>
                    <a:pt x="40" y="0"/>
                  </a:cubicBezTo>
                  <a:cubicBezTo>
                    <a:pt x="40" y="0"/>
                    <a:pt x="42" y="23"/>
                    <a:pt x="26" y="29"/>
                  </a:cubicBezTo>
                  <a:cubicBezTo>
                    <a:pt x="26" y="29"/>
                    <a:pt x="42" y="66"/>
                    <a:pt x="40" y="104"/>
                  </a:cubicBezTo>
                  <a:cubicBezTo>
                    <a:pt x="39" y="119"/>
                    <a:pt x="30" y="143"/>
                    <a:pt x="24" y="15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5" name="Freeform 102"/>
            <p:cNvSpPr/>
            <p:nvPr/>
          </p:nvSpPr>
          <p:spPr bwMode="auto">
            <a:xfrm>
              <a:off x="5602796" y="3955379"/>
              <a:ext cx="228570" cy="233416"/>
            </a:xfrm>
            <a:custGeom>
              <a:avLst/>
              <a:gdLst>
                <a:gd name="T0" fmla="*/ 225213 w 135"/>
                <a:gd name="T1" fmla="*/ 164030 h 138"/>
                <a:gd name="T2" fmla="*/ 179493 w 135"/>
                <a:gd name="T3" fmla="*/ 118372 h 138"/>
                <a:gd name="T4" fmla="*/ 171027 w 135"/>
                <a:gd name="T5" fmla="*/ 111608 h 138"/>
                <a:gd name="T6" fmla="*/ 127000 w 135"/>
                <a:gd name="T7" fmla="*/ 59186 h 138"/>
                <a:gd name="T8" fmla="*/ 106680 w 135"/>
                <a:gd name="T9" fmla="*/ 15219 h 138"/>
                <a:gd name="T10" fmla="*/ 82973 w 135"/>
                <a:gd name="T11" fmla="*/ 13528 h 138"/>
                <a:gd name="T12" fmla="*/ 74507 w 135"/>
                <a:gd name="T13" fmla="*/ 32130 h 138"/>
                <a:gd name="T14" fmla="*/ 88053 w 135"/>
                <a:gd name="T15" fmla="*/ 65950 h 138"/>
                <a:gd name="T16" fmla="*/ 89747 w 135"/>
                <a:gd name="T17" fmla="*/ 89625 h 138"/>
                <a:gd name="T18" fmla="*/ 22013 w 135"/>
                <a:gd name="T19" fmla="*/ 89625 h 138"/>
                <a:gd name="T20" fmla="*/ 5080 w 135"/>
                <a:gd name="T21" fmla="*/ 111608 h 138"/>
                <a:gd name="T22" fmla="*/ 40640 w 135"/>
                <a:gd name="T23" fmla="*/ 207997 h 138"/>
                <a:gd name="T24" fmla="*/ 54187 w 135"/>
                <a:gd name="T25" fmla="*/ 218143 h 138"/>
                <a:gd name="T26" fmla="*/ 137160 w 135"/>
                <a:gd name="T27" fmla="*/ 218143 h 138"/>
                <a:gd name="T28" fmla="*/ 154093 w 135"/>
                <a:gd name="T29" fmla="*/ 226598 h 138"/>
                <a:gd name="T30" fmla="*/ 159173 w 135"/>
                <a:gd name="T31" fmla="*/ 229980 h 138"/>
                <a:gd name="T32" fmla="*/ 172720 w 135"/>
                <a:gd name="T33" fmla="*/ 229980 h 138"/>
                <a:gd name="T34" fmla="*/ 225213 w 135"/>
                <a:gd name="T35" fmla="*/ 179249 h 138"/>
                <a:gd name="T36" fmla="*/ 225213 w 135"/>
                <a:gd name="T37" fmla="*/ 164030 h 1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5" h="138">
                  <a:moveTo>
                    <a:pt x="133" y="97"/>
                  </a:moveTo>
                  <a:cubicBezTo>
                    <a:pt x="106" y="70"/>
                    <a:pt x="106" y="70"/>
                    <a:pt x="106" y="70"/>
                  </a:cubicBezTo>
                  <a:cubicBezTo>
                    <a:pt x="103" y="68"/>
                    <a:pt x="101" y="66"/>
                    <a:pt x="101" y="66"/>
                  </a:cubicBezTo>
                  <a:cubicBezTo>
                    <a:pt x="101" y="66"/>
                    <a:pt x="91" y="45"/>
                    <a:pt x="75" y="35"/>
                  </a:cubicBezTo>
                  <a:cubicBezTo>
                    <a:pt x="59" y="25"/>
                    <a:pt x="63" y="17"/>
                    <a:pt x="63" y="9"/>
                  </a:cubicBezTo>
                  <a:cubicBezTo>
                    <a:pt x="63" y="2"/>
                    <a:pt x="55" y="0"/>
                    <a:pt x="49" y="8"/>
                  </a:cubicBezTo>
                  <a:cubicBezTo>
                    <a:pt x="47" y="10"/>
                    <a:pt x="45" y="16"/>
                    <a:pt x="44" y="19"/>
                  </a:cubicBezTo>
                  <a:cubicBezTo>
                    <a:pt x="43" y="30"/>
                    <a:pt x="50" y="36"/>
                    <a:pt x="52" y="39"/>
                  </a:cubicBezTo>
                  <a:cubicBezTo>
                    <a:pt x="54" y="42"/>
                    <a:pt x="55" y="47"/>
                    <a:pt x="53" y="53"/>
                  </a:cubicBezTo>
                  <a:cubicBezTo>
                    <a:pt x="13" y="53"/>
                    <a:pt x="13" y="53"/>
                    <a:pt x="13" y="53"/>
                  </a:cubicBezTo>
                  <a:cubicBezTo>
                    <a:pt x="5" y="53"/>
                    <a:pt x="0" y="59"/>
                    <a:pt x="3" y="66"/>
                  </a:cubicBezTo>
                  <a:cubicBezTo>
                    <a:pt x="24" y="123"/>
                    <a:pt x="24" y="123"/>
                    <a:pt x="24" y="123"/>
                  </a:cubicBezTo>
                  <a:cubicBezTo>
                    <a:pt x="25" y="127"/>
                    <a:pt x="29" y="129"/>
                    <a:pt x="32" y="129"/>
                  </a:cubicBezTo>
                  <a:cubicBezTo>
                    <a:pt x="81" y="129"/>
                    <a:pt x="81" y="129"/>
                    <a:pt x="81" y="129"/>
                  </a:cubicBezTo>
                  <a:cubicBezTo>
                    <a:pt x="84" y="129"/>
                    <a:pt x="89" y="131"/>
                    <a:pt x="91" y="134"/>
                  </a:cubicBezTo>
                  <a:cubicBezTo>
                    <a:pt x="94" y="136"/>
                    <a:pt x="94" y="136"/>
                    <a:pt x="94" y="136"/>
                  </a:cubicBezTo>
                  <a:cubicBezTo>
                    <a:pt x="96" y="138"/>
                    <a:pt x="100" y="138"/>
                    <a:pt x="102" y="136"/>
                  </a:cubicBezTo>
                  <a:cubicBezTo>
                    <a:pt x="133" y="106"/>
                    <a:pt x="133" y="106"/>
                    <a:pt x="133" y="106"/>
                  </a:cubicBezTo>
                  <a:cubicBezTo>
                    <a:pt x="135" y="103"/>
                    <a:pt x="135" y="99"/>
                    <a:pt x="133" y="9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6" name="Freeform 103"/>
            <p:cNvSpPr/>
            <p:nvPr/>
          </p:nvSpPr>
          <p:spPr bwMode="auto">
            <a:xfrm>
              <a:off x="5775812" y="4136403"/>
              <a:ext cx="74602" cy="74629"/>
            </a:xfrm>
            <a:custGeom>
              <a:avLst/>
              <a:gdLst>
                <a:gd name="T0" fmla="*/ 15875 w 47"/>
                <a:gd name="T1" fmla="*/ 74612 h 47"/>
                <a:gd name="T2" fmla="*/ 0 w 47"/>
                <a:gd name="T3" fmla="*/ 61912 h 47"/>
                <a:gd name="T4" fmla="*/ 61912 w 47"/>
                <a:gd name="T5" fmla="*/ 0 h 47"/>
                <a:gd name="T6" fmla="*/ 74612 w 47"/>
                <a:gd name="T7" fmla="*/ 14287 h 47"/>
                <a:gd name="T8" fmla="*/ 15875 w 47"/>
                <a:gd name="T9" fmla="*/ 74612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10" y="47"/>
                  </a:moveTo>
                  <a:lnTo>
                    <a:pt x="0" y="39"/>
                  </a:lnTo>
                  <a:lnTo>
                    <a:pt x="39" y="0"/>
                  </a:lnTo>
                  <a:lnTo>
                    <a:pt x="47" y="9"/>
                  </a:lnTo>
                  <a:lnTo>
                    <a:pt x="10" y="4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7" name="Freeform 104"/>
            <p:cNvSpPr>
              <a:spLocks noEditPoints="1"/>
            </p:cNvSpPr>
            <p:nvPr/>
          </p:nvSpPr>
          <p:spPr bwMode="auto">
            <a:xfrm>
              <a:off x="4588524" y="3537769"/>
              <a:ext cx="236506" cy="219126"/>
            </a:xfrm>
            <a:custGeom>
              <a:avLst/>
              <a:gdLst>
                <a:gd name="T0" fmla="*/ 211194 w 140"/>
                <a:gd name="T1" fmla="*/ 35389 h 130"/>
                <a:gd name="T2" fmla="*/ 177403 w 140"/>
                <a:gd name="T3" fmla="*/ 0 h 130"/>
                <a:gd name="T4" fmla="*/ 118269 w 140"/>
                <a:gd name="T5" fmla="*/ 0 h 130"/>
                <a:gd name="T6" fmla="*/ 118269 w 140"/>
                <a:gd name="T7" fmla="*/ 28648 h 130"/>
                <a:gd name="T8" fmla="*/ 177403 w 140"/>
                <a:gd name="T9" fmla="*/ 28648 h 130"/>
                <a:gd name="T10" fmla="*/ 184161 w 140"/>
                <a:gd name="T11" fmla="*/ 35389 h 130"/>
                <a:gd name="T12" fmla="*/ 184161 w 140"/>
                <a:gd name="T13" fmla="*/ 94371 h 130"/>
                <a:gd name="T14" fmla="*/ 118269 w 140"/>
                <a:gd name="T15" fmla="*/ 94371 h 130"/>
                <a:gd name="T16" fmla="*/ 118269 w 140"/>
                <a:gd name="T17" fmla="*/ 121334 h 130"/>
                <a:gd name="T18" fmla="*/ 118269 w 140"/>
                <a:gd name="T19" fmla="*/ 121334 h 130"/>
                <a:gd name="T20" fmla="*/ 140233 w 140"/>
                <a:gd name="T21" fmla="*/ 143241 h 130"/>
                <a:gd name="T22" fmla="*/ 130095 w 140"/>
                <a:gd name="T23" fmla="*/ 160093 h 130"/>
                <a:gd name="T24" fmla="*/ 126716 w 140"/>
                <a:gd name="T25" fmla="*/ 161778 h 130"/>
                <a:gd name="T26" fmla="*/ 126716 w 140"/>
                <a:gd name="T27" fmla="*/ 187056 h 130"/>
                <a:gd name="T28" fmla="*/ 126716 w 140"/>
                <a:gd name="T29" fmla="*/ 193797 h 130"/>
                <a:gd name="T30" fmla="*/ 126716 w 140"/>
                <a:gd name="T31" fmla="*/ 193797 h 130"/>
                <a:gd name="T32" fmla="*/ 118269 w 140"/>
                <a:gd name="T33" fmla="*/ 193797 h 130"/>
                <a:gd name="T34" fmla="*/ 118269 w 140"/>
                <a:gd name="T35" fmla="*/ 219075 h 130"/>
                <a:gd name="T36" fmla="*/ 236537 w 140"/>
                <a:gd name="T37" fmla="*/ 219075 h 130"/>
                <a:gd name="T38" fmla="*/ 236537 w 140"/>
                <a:gd name="T39" fmla="*/ 94371 h 130"/>
                <a:gd name="T40" fmla="*/ 211194 w 140"/>
                <a:gd name="T41" fmla="*/ 94371 h 130"/>
                <a:gd name="T42" fmla="*/ 211194 w 140"/>
                <a:gd name="T43" fmla="*/ 35389 h 130"/>
                <a:gd name="T44" fmla="*/ 118269 w 140"/>
                <a:gd name="T45" fmla="*/ 0 h 130"/>
                <a:gd name="T46" fmla="*/ 59134 w 140"/>
                <a:gd name="T47" fmla="*/ 0 h 130"/>
                <a:gd name="T48" fmla="*/ 23654 w 140"/>
                <a:gd name="T49" fmla="*/ 35389 h 130"/>
                <a:gd name="T50" fmla="*/ 23654 w 140"/>
                <a:gd name="T51" fmla="*/ 94371 h 130"/>
                <a:gd name="T52" fmla="*/ 0 w 140"/>
                <a:gd name="T53" fmla="*/ 94371 h 130"/>
                <a:gd name="T54" fmla="*/ 0 w 140"/>
                <a:gd name="T55" fmla="*/ 219075 h 130"/>
                <a:gd name="T56" fmla="*/ 118269 w 140"/>
                <a:gd name="T57" fmla="*/ 219075 h 130"/>
                <a:gd name="T58" fmla="*/ 118269 w 140"/>
                <a:gd name="T59" fmla="*/ 193797 h 130"/>
                <a:gd name="T60" fmla="*/ 108131 w 140"/>
                <a:gd name="T61" fmla="*/ 193797 h 130"/>
                <a:gd name="T62" fmla="*/ 108131 w 140"/>
                <a:gd name="T63" fmla="*/ 187056 h 130"/>
                <a:gd name="T64" fmla="*/ 108131 w 140"/>
                <a:gd name="T65" fmla="*/ 161778 h 130"/>
                <a:gd name="T66" fmla="*/ 106442 w 140"/>
                <a:gd name="T67" fmla="*/ 160093 h 130"/>
                <a:gd name="T68" fmla="*/ 96304 w 140"/>
                <a:gd name="T69" fmla="*/ 143241 h 130"/>
                <a:gd name="T70" fmla="*/ 118269 w 140"/>
                <a:gd name="T71" fmla="*/ 121334 h 130"/>
                <a:gd name="T72" fmla="*/ 118269 w 140"/>
                <a:gd name="T73" fmla="*/ 94371 h 130"/>
                <a:gd name="T74" fmla="*/ 52376 w 140"/>
                <a:gd name="T75" fmla="*/ 94371 h 130"/>
                <a:gd name="T76" fmla="*/ 52376 w 140"/>
                <a:gd name="T77" fmla="*/ 94371 h 130"/>
                <a:gd name="T78" fmla="*/ 52376 w 140"/>
                <a:gd name="T79" fmla="*/ 35389 h 130"/>
                <a:gd name="T80" fmla="*/ 59134 w 140"/>
                <a:gd name="T81" fmla="*/ 28648 h 130"/>
                <a:gd name="T82" fmla="*/ 118269 w 140"/>
                <a:gd name="T83" fmla="*/ 28648 h 130"/>
                <a:gd name="T84" fmla="*/ 118269 w 140"/>
                <a:gd name="T85" fmla="*/ 0 h 13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0" h="130">
                  <a:moveTo>
                    <a:pt x="125" y="21"/>
                  </a:moveTo>
                  <a:cubicBezTo>
                    <a:pt x="125" y="10"/>
                    <a:pt x="116" y="0"/>
                    <a:pt x="105" y="0"/>
                  </a:cubicBezTo>
                  <a:cubicBezTo>
                    <a:pt x="70" y="0"/>
                    <a:pt x="70" y="0"/>
                    <a:pt x="70" y="0"/>
                  </a:cubicBezTo>
                  <a:cubicBezTo>
                    <a:pt x="70" y="17"/>
                    <a:pt x="70" y="17"/>
                    <a:pt x="70" y="17"/>
                  </a:cubicBezTo>
                  <a:cubicBezTo>
                    <a:pt x="105" y="17"/>
                    <a:pt x="105" y="17"/>
                    <a:pt x="105" y="17"/>
                  </a:cubicBezTo>
                  <a:cubicBezTo>
                    <a:pt x="107" y="17"/>
                    <a:pt x="109" y="19"/>
                    <a:pt x="109" y="21"/>
                  </a:cubicBezTo>
                  <a:cubicBezTo>
                    <a:pt x="109" y="56"/>
                    <a:pt x="109" y="56"/>
                    <a:pt x="109" y="56"/>
                  </a:cubicBezTo>
                  <a:cubicBezTo>
                    <a:pt x="70" y="56"/>
                    <a:pt x="70" y="56"/>
                    <a:pt x="70" y="56"/>
                  </a:cubicBezTo>
                  <a:cubicBezTo>
                    <a:pt x="70" y="72"/>
                    <a:pt x="70" y="72"/>
                    <a:pt x="70" y="72"/>
                  </a:cubicBezTo>
                  <a:cubicBezTo>
                    <a:pt x="70" y="72"/>
                    <a:pt x="70" y="72"/>
                    <a:pt x="70" y="72"/>
                  </a:cubicBezTo>
                  <a:cubicBezTo>
                    <a:pt x="77" y="72"/>
                    <a:pt x="83" y="78"/>
                    <a:pt x="83" y="85"/>
                  </a:cubicBezTo>
                  <a:cubicBezTo>
                    <a:pt x="83" y="89"/>
                    <a:pt x="81" y="93"/>
                    <a:pt x="77" y="95"/>
                  </a:cubicBezTo>
                  <a:cubicBezTo>
                    <a:pt x="77" y="95"/>
                    <a:pt x="76" y="96"/>
                    <a:pt x="75" y="96"/>
                  </a:cubicBezTo>
                  <a:cubicBezTo>
                    <a:pt x="75" y="111"/>
                    <a:pt x="75" y="111"/>
                    <a:pt x="75" y="111"/>
                  </a:cubicBezTo>
                  <a:cubicBezTo>
                    <a:pt x="75" y="115"/>
                    <a:pt x="75" y="115"/>
                    <a:pt x="75" y="115"/>
                  </a:cubicBezTo>
                  <a:cubicBezTo>
                    <a:pt x="75" y="115"/>
                    <a:pt x="75" y="115"/>
                    <a:pt x="75" y="115"/>
                  </a:cubicBezTo>
                  <a:cubicBezTo>
                    <a:pt x="70" y="115"/>
                    <a:pt x="70" y="115"/>
                    <a:pt x="70" y="115"/>
                  </a:cubicBezTo>
                  <a:cubicBezTo>
                    <a:pt x="70" y="130"/>
                    <a:pt x="70" y="130"/>
                    <a:pt x="70" y="130"/>
                  </a:cubicBezTo>
                  <a:cubicBezTo>
                    <a:pt x="140" y="130"/>
                    <a:pt x="140" y="130"/>
                    <a:pt x="140" y="130"/>
                  </a:cubicBezTo>
                  <a:cubicBezTo>
                    <a:pt x="140" y="56"/>
                    <a:pt x="140" y="56"/>
                    <a:pt x="140" y="56"/>
                  </a:cubicBezTo>
                  <a:cubicBezTo>
                    <a:pt x="125" y="56"/>
                    <a:pt x="125" y="56"/>
                    <a:pt x="125" y="56"/>
                  </a:cubicBezTo>
                  <a:lnTo>
                    <a:pt x="125" y="21"/>
                  </a:lnTo>
                  <a:close/>
                  <a:moveTo>
                    <a:pt x="70" y="0"/>
                  </a:moveTo>
                  <a:cubicBezTo>
                    <a:pt x="35" y="0"/>
                    <a:pt x="35" y="0"/>
                    <a:pt x="35" y="0"/>
                  </a:cubicBezTo>
                  <a:cubicBezTo>
                    <a:pt x="24" y="0"/>
                    <a:pt x="14" y="10"/>
                    <a:pt x="14" y="21"/>
                  </a:cubicBezTo>
                  <a:cubicBezTo>
                    <a:pt x="14" y="56"/>
                    <a:pt x="14" y="56"/>
                    <a:pt x="14" y="56"/>
                  </a:cubicBezTo>
                  <a:cubicBezTo>
                    <a:pt x="0" y="56"/>
                    <a:pt x="0" y="56"/>
                    <a:pt x="0" y="56"/>
                  </a:cubicBezTo>
                  <a:cubicBezTo>
                    <a:pt x="0" y="130"/>
                    <a:pt x="0" y="130"/>
                    <a:pt x="0" y="130"/>
                  </a:cubicBezTo>
                  <a:cubicBezTo>
                    <a:pt x="70" y="130"/>
                    <a:pt x="70" y="130"/>
                    <a:pt x="70" y="130"/>
                  </a:cubicBezTo>
                  <a:cubicBezTo>
                    <a:pt x="70" y="115"/>
                    <a:pt x="70" y="115"/>
                    <a:pt x="70" y="115"/>
                  </a:cubicBezTo>
                  <a:cubicBezTo>
                    <a:pt x="64" y="115"/>
                    <a:pt x="64" y="115"/>
                    <a:pt x="64" y="115"/>
                  </a:cubicBezTo>
                  <a:cubicBezTo>
                    <a:pt x="64" y="111"/>
                    <a:pt x="64" y="111"/>
                    <a:pt x="64" y="111"/>
                  </a:cubicBezTo>
                  <a:cubicBezTo>
                    <a:pt x="64" y="96"/>
                    <a:pt x="64" y="96"/>
                    <a:pt x="64" y="96"/>
                  </a:cubicBezTo>
                  <a:cubicBezTo>
                    <a:pt x="64" y="96"/>
                    <a:pt x="63" y="95"/>
                    <a:pt x="63" y="95"/>
                  </a:cubicBezTo>
                  <a:cubicBezTo>
                    <a:pt x="59" y="93"/>
                    <a:pt x="57" y="89"/>
                    <a:pt x="57" y="85"/>
                  </a:cubicBezTo>
                  <a:cubicBezTo>
                    <a:pt x="57" y="78"/>
                    <a:pt x="63" y="72"/>
                    <a:pt x="70" y="72"/>
                  </a:cubicBezTo>
                  <a:cubicBezTo>
                    <a:pt x="70" y="56"/>
                    <a:pt x="70" y="56"/>
                    <a:pt x="70" y="56"/>
                  </a:cubicBezTo>
                  <a:cubicBezTo>
                    <a:pt x="31" y="56"/>
                    <a:pt x="31" y="56"/>
                    <a:pt x="31" y="56"/>
                  </a:cubicBezTo>
                  <a:cubicBezTo>
                    <a:pt x="31" y="56"/>
                    <a:pt x="31" y="56"/>
                    <a:pt x="31" y="56"/>
                  </a:cubicBezTo>
                  <a:cubicBezTo>
                    <a:pt x="31" y="21"/>
                    <a:pt x="31" y="21"/>
                    <a:pt x="31" y="21"/>
                  </a:cubicBezTo>
                  <a:cubicBezTo>
                    <a:pt x="31" y="19"/>
                    <a:pt x="33" y="17"/>
                    <a:pt x="35" y="17"/>
                  </a:cubicBezTo>
                  <a:cubicBezTo>
                    <a:pt x="70" y="17"/>
                    <a:pt x="70" y="17"/>
                    <a:pt x="70" y="17"/>
                  </a:cubicBezTo>
                  <a:lnTo>
                    <a:pt x="7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8" name="Freeform 105"/>
            <p:cNvSpPr>
              <a:spLocks noEditPoints="1"/>
            </p:cNvSpPr>
            <p:nvPr/>
          </p:nvSpPr>
          <p:spPr bwMode="auto">
            <a:xfrm>
              <a:off x="5186925" y="2813709"/>
              <a:ext cx="299999" cy="284229"/>
            </a:xfrm>
            <a:custGeom>
              <a:avLst/>
              <a:gdLst>
                <a:gd name="T0" fmla="*/ 271221 w 177"/>
                <a:gd name="T1" fmla="*/ 86264 h 168"/>
                <a:gd name="T2" fmla="*/ 208501 w 177"/>
                <a:gd name="T3" fmla="*/ 74424 h 168"/>
                <a:gd name="T4" fmla="*/ 177989 w 177"/>
                <a:gd name="T5" fmla="*/ 18606 h 168"/>
                <a:gd name="T6" fmla="*/ 150867 w 177"/>
                <a:gd name="T7" fmla="*/ 0 h 168"/>
                <a:gd name="T8" fmla="*/ 149171 w 177"/>
                <a:gd name="T9" fmla="*/ 0 h 168"/>
                <a:gd name="T10" fmla="*/ 149171 w 177"/>
                <a:gd name="T11" fmla="*/ 50743 h 168"/>
                <a:gd name="T12" fmla="*/ 150867 w 177"/>
                <a:gd name="T13" fmla="*/ 49052 h 168"/>
                <a:gd name="T14" fmla="*/ 183074 w 177"/>
                <a:gd name="T15" fmla="*/ 109944 h 168"/>
                <a:gd name="T16" fmla="*/ 245794 w 177"/>
                <a:gd name="T17" fmla="*/ 121784 h 168"/>
                <a:gd name="T18" fmla="*/ 194940 w 177"/>
                <a:gd name="T19" fmla="*/ 167453 h 168"/>
                <a:gd name="T20" fmla="*/ 194940 w 177"/>
                <a:gd name="T21" fmla="*/ 167453 h 168"/>
                <a:gd name="T22" fmla="*/ 208501 w 177"/>
                <a:gd name="T23" fmla="*/ 238494 h 168"/>
                <a:gd name="T24" fmla="*/ 150867 w 177"/>
                <a:gd name="T25" fmla="*/ 213122 h 168"/>
                <a:gd name="T26" fmla="*/ 149171 w 177"/>
                <a:gd name="T27" fmla="*/ 213122 h 168"/>
                <a:gd name="T28" fmla="*/ 149171 w 177"/>
                <a:gd name="T29" fmla="*/ 255408 h 168"/>
                <a:gd name="T30" fmla="*/ 149171 w 177"/>
                <a:gd name="T31" fmla="*/ 255408 h 168"/>
                <a:gd name="T32" fmla="*/ 208501 w 177"/>
                <a:gd name="T33" fmla="*/ 280780 h 168"/>
                <a:gd name="T34" fmla="*/ 222062 w 177"/>
                <a:gd name="T35" fmla="*/ 284163 h 168"/>
                <a:gd name="T36" fmla="*/ 244099 w 177"/>
                <a:gd name="T37" fmla="*/ 274014 h 168"/>
                <a:gd name="T38" fmla="*/ 250879 w 177"/>
                <a:gd name="T39" fmla="*/ 246951 h 168"/>
                <a:gd name="T40" fmla="*/ 237318 w 177"/>
                <a:gd name="T41" fmla="*/ 182676 h 168"/>
                <a:gd name="T42" fmla="*/ 286477 w 177"/>
                <a:gd name="T43" fmla="*/ 137007 h 168"/>
                <a:gd name="T44" fmla="*/ 296648 w 177"/>
                <a:gd name="T45" fmla="*/ 106561 h 168"/>
                <a:gd name="T46" fmla="*/ 271221 w 177"/>
                <a:gd name="T47" fmla="*/ 86264 h 168"/>
                <a:gd name="T48" fmla="*/ 149171 w 177"/>
                <a:gd name="T49" fmla="*/ 0 h 168"/>
                <a:gd name="T50" fmla="*/ 123744 w 177"/>
                <a:gd name="T51" fmla="*/ 18606 h 168"/>
                <a:gd name="T52" fmla="*/ 91537 w 177"/>
                <a:gd name="T53" fmla="*/ 74424 h 168"/>
                <a:gd name="T54" fmla="*/ 28817 w 177"/>
                <a:gd name="T55" fmla="*/ 86264 h 168"/>
                <a:gd name="T56" fmla="*/ 3390 w 177"/>
                <a:gd name="T57" fmla="*/ 106561 h 168"/>
                <a:gd name="T58" fmla="*/ 13561 w 177"/>
                <a:gd name="T59" fmla="*/ 137007 h 168"/>
                <a:gd name="T60" fmla="*/ 59330 w 177"/>
                <a:gd name="T61" fmla="*/ 182676 h 168"/>
                <a:gd name="T62" fmla="*/ 49159 w 177"/>
                <a:gd name="T63" fmla="*/ 246951 h 168"/>
                <a:gd name="T64" fmla="*/ 55939 w 177"/>
                <a:gd name="T65" fmla="*/ 274014 h 168"/>
                <a:gd name="T66" fmla="*/ 77976 w 177"/>
                <a:gd name="T67" fmla="*/ 284163 h 168"/>
                <a:gd name="T68" fmla="*/ 91537 w 177"/>
                <a:gd name="T69" fmla="*/ 280780 h 168"/>
                <a:gd name="T70" fmla="*/ 149171 w 177"/>
                <a:gd name="T71" fmla="*/ 255408 h 168"/>
                <a:gd name="T72" fmla="*/ 149171 w 177"/>
                <a:gd name="T73" fmla="*/ 213122 h 168"/>
                <a:gd name="T74" fmla="*/ 89842 w 177"/>
                <a:gd name="T75" fmla="*/ 238494 h 168"/>
                <a:gd name="T76" fmla="*/ 101708 w 177"/>
                <a:gd name="T77" fmla="*/ 167453 h 168"/>
                <a:gd name="T78" fmla="*/ 52549 w 177"/>
                <a:gd name="T79" fmla="*/ 121784 h 168"/>
                <a:gd name="T80" fmla="*/ 116964 w 177"/>
                <a:gd name="T81" fmla="*/ 109944 h 168"/>
                <a:gd name="T82" fmla="*/ 149171 w 177"/>
                <a:gd name="T83" fmla="*/ 50743 h 168"/>
                <a:gd name="T84" fmla="*/ 149171 w 177"/>
                <a:gd name="T85" fmla="*/ 0 h 1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77" h="168">
                  <a:moveTo>
                    <a:pt x="160" y="51"/>
                  </a:moveTo>
                  <a:cubicBezTo>
                    <a:pt x="123" y="44"/>
                    <a:pt x="123" y="44"/>
                    <a:pt x="123" y="44"/>
                  </a:cubicBezTo>
                  <a:cubicBezTo>
                    <a:pt x="105" y="11"/>
                    <a:pt x="105" y="11"/>
                    <a:pt x="105" y="11"/>
                  </a:cubicBezTo>
                  <a:cubicBezTo>
                    <a:pt x="101" y="4"/>
                    <a:pt x="95" y="0"/>
                    <a:pt x="89" y="0"/>
                  </a:cubicBezTo>
                  <a:cubicBezTo>
                    <a:pt x="88" y="0"/>
                    <a:pt x="88" y="0"/>
                    <a:pt x="88" y="0"/>
                  </a:cubicBezTo>
                  <a:cubicBezTo>
                    <a:pt x="88" y="30"/>
                    <a:pt x="88" y="30"/>
                    <a:pt x="88" y="30"/>
                  </a:cubicBezTo>
                  <a:cubicBezTo>
                    <a:pt x="89" y="29"/>
                    <a:pt x="89" y="29"/>
                    <a:pt x="89" y="29"/>
                  </a:cubicBezTo>
                  <a:cubicBezTo>
                    <a:pt x="108" y="65"/>
                    <a:pt x="108" y="65"/>
                    <a:pt x="108" y="65"/>
                  </a:cubicBezTo>
                  <a:cubicBezTo>
                    <a:pt x="145" y="72"/>
                    <a:pt x="145" y="72"/>
                    <a:pt x="145" y="72"/>
                  </a:cubicBezTo>
                  <a:cubicBezTo>
                    <a:pt x="115" y="99"/>
                    <a:pt x="115" y="99"/>
                    <a:pt x="115" y="99"/>
                  </a:cubicBezTo>
                  <a:cubicBezTo>
                    <a:pt x="115" y="99"/>
                    <a:pt x="115" y="99"/>
                    <a:pt x="115" y="99"/>
                  </a:cubicBezTo>
                  <a:cubicBezTo>
                    <a:pt x="123" y="141"/>
                    <a:pt x="123" y="141"/>
                    <a:pt x="123" y="141"/>
                  </a:cubicBezTo>
                  <a:cubicBezTo>
                    <a:pt x="89" y="126"/>
                    <a:pt x="89" y="126"/>
                    <a:pt x="89" y="126"/>
                  </a:cubicBezTo>
                  <a:cubicBezTo>
                    <a:pt x="88" y="126"/>
                    <a:pt x="88" y="126"/>
                    <a:pt x="88" y="126"/>
                  </a:cubicBezTo>
                  <a:cubicBezTo>
                    <a:pt x="88" y="151"/>
                    <a:pt x="88" y="151"/>
                    <a:pt x="88" y="151"/>
                  </a:cubicBezTo>
                  <a:cubicBezTo>
                    <a:pt x="88" y="151"/>
                    <a:pt x="88" y="151"/>
                    <a:pt x="88" y="151"/>
                  </a:cubicBezTo>
                  <a:cubicBezTo>
                    <a:pt x="123" y="166"/>
                    <a:pt x="123" y="166"/>
                    <a:pt x="123" y="166"/>
                  </a:cubicBezTo>
                  <a:cubicBezTo>
                    <a:pt x="126" y="167"/>
                    <a:pt x="129" y="168"/>
                    <a:pt x="131" y="168"/>
                  </a:cubicBezTo>
                  <a:cubicBezTo>
                    <a:pt x="137" y="168"/>
                    <a:pt x="141" y="166"/>
                    <a:pt x="144" y="162"/>
                  </a:cubicBezTo>
                  <a:cubicBezTo>
                    <a:pt x="148" y="158"/>
                    <a:pt x="149" y="152"/>
                    <a:pt x="148" y="146"/>
                  </a:cubicBezTo>
                  <a:cubicBezTo>
                    <a:pt x="140" y="108"/>
                    <a:pt x="140" y="108"/>
                    <a:pt x="140" y="108"/>
                  </a:cubicBezTo>
                  <a:cubicBezTo>
                    <a:pt x="169" y="81"/>
                    <a:pt x="169" y="81"/>
                    <a:pt x="169" y="81"/>
                  </a:cubicBezTo>
                  <a:cubicBezTo>
                    <a:pt x="174" y="76"/>
                    <a:pt x="177" y="69"/>
                    <a:pt x="175" y="63"/>
                  </a:cubicBezTo>
                  <a:cubicBezTo>
                    <a:pt x="173" y="57"/>
                    <a:pt x="167" y="52"/>
                    <a:pt x="160" y="51"/>
                  </a:cubicBezTo>
                  <a:close/>
                  <a:moveTo>
                    <a:pt x="88" y="0"/>
                  </a:moveTo>
                  <a:cubicBezTo>
                    <a:pt x="82" y="0"/>
                    <a:pt x="76" y="4"/>
                    <a:pt x="73" y="11"/>
                  </a:cubicBezTo>
                  <a:cubicBezTo>
                    <a:pt x="54" y="44"/>
                    <a:pt x="54" y="44"/>
                    <a:pt x="54" y="44"/>
                  </a:cubicBezTo>
                  <a:cubicBezTo>
                    <a:pt x="17" y="51"/>
                    <a:pt x="17" y="51"/>
                    <a:pt x="17" y="51"/>
                  </a:cubicBezTo>
                  <a:cubicBezTo>
                    <a:pt x="10" y="52"/>
                    <a:pt x="4" y="57"/>
                    <a:pt x="2" y="63"/>
                  </a:cubicBezTo>
                  <a:cubicBezTo>
                    <a:pt x="0" y="69"/>
                    <a:pt x="3" y="76"/>
                    <a:pt x="8" y="81"/>
                  </a:cubicBezTo>
                  <a:cubicBezTo>
                    <a:pt x="35" y="108"/>
                    <a:pt x="35" y="108"/>
                    <a:pt x="35" y="108"/>
                  </a:cubicBezTo>
                  <a:cubicBezTo>
                    <a:pt x="29" y="146"/>
                    <a:pt x="29" y="146"/>
                    <a:pt x="29" y="146"/>
                  </a:cubicBezTo>
                  <a:cubicBezTo>
                    <a:pt x="28" y="152"/>
                    <a:pt x="29" y="158"/>
                    <a:pt x="33" y="162"/>
                  </a:cubicBezTo>
                  <a:cubicBezTo>
                    <a:pt x="36" y="166"/>
                    <a:pt x="40" y="168"/>
                    <a:pt x="46" y="168"/>
                  </a:cubicBezTo>
                  <a:cubicBezTo>
                    <a:pt x="48" y="168"/>
                    <a:pt x="51" y="167"/>
                    <a:pt x="54" y="166"/>
                  </a:cubicBezTo>
                  <a:cubicBezTo>
                    <a:pt x="88" y="151"/>
                    <a:pt x="88" y="151"/>
                    <a:pt x="88" y="151"/>
                  </a:cubicBezTo>
                  <a:cubicBezTo>
                    <a:pt x="88" y="126"/>
                    <a:pt x="88" y="126"/>
                    <a:pt x="88" y="126"/>
                  </a:cubicBezTo>
                  <a:cubicBezTo>
                    <a:pt x="53" y="141"/>
                    <a:pt x="53" y="141"/>
                    <a:pt x="53" y="141"/>
                  </a:cubicBezTo>
                  <a:cubicBezTo>
                    <a:pt x="60" y="99"/>
                    <a:pt x="60" y="99"/>
                    <a:pt x="60" y="99"/>
                  </a:cubicBezTo>
                  <a:cubicBezTo>
                    <a:pt x="31" y="72"/>
                    <a:pt x="31" y="72"/>
                    <a:pt x="31" y="72"/>
                  </a:cubicBezTo>
                  <a:cubicBezTo>
                    <a:pt x="69" y="65"/>
                    <a:pt x="69" y="65"/>
                    <a:pt x="69" y="65"/>
                  </a:cubicBezTo>
                  <a:cubicBezTo>
                    <a:pt x="88" y="30"/>
                    <a:pt x="88" y="30"/>
                    <a:pt x="88" y="30"/>
                  </a:cubicBezTo>
                  <a:lnTo>
                    <a:pt x="8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9" name="Freeform 106"/>
            <p:cNvSpPr/>
            <p:nvPr/>
          </p:nvSpPr>
          <p:spPr bwMode="auto">
            <a:xfrm>
              <a:off x="5785343" y="2769249"/>
              <a:ext cx="80951" cy="87333"/>
            </a:xfrm>
            <a:custGeom>
              <a:avLst/>
              <a:gdLst>
                <a:gd name="T0" fmla="*/ 52288 w 48"/>
                <a:gd name="T1" fmla="*/ 0 h 52"/>
                <a:gd name="T2" fmla="*/ 21927 w 48"/>
                <a:gd name="T3" fmla="*/ 23507 h 52"/>
                <a:gd name="T4" fmla="*/ 11807 w 48"/>
                <a:gd name="T5" fmla="*/ 26866 h 52"/>
                <a:gd name="T6" fmla="*/ 10120 w 48"/>
                <a:gd name="T7" fmla="*/ 26866 h 52"/>
                <a:gd name="T8" fmla="*/ 21927 w 48"/>
                <a:gd name="T9" fmla="*/ 80597 h 52"/>
                <a:gd name="T10" fmla="*/ 70842 w 48"/>
                <a:gd name="T11" fmla="*/ 55410 h 52"/>
                <a:gd name="T12" fmla="*/ 59035 w 48"/>
                <a:gd name="T13" fmla="*/ 1679 h 52"/>
                <a:gd name="T14" fmla="*/ 52288 w 48"/>
                <a:gd name="T15" fmla="*/ 0 h 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8" h="52">
                  <a:moveTo>
                    <a:pt x="31" y="0"/>
                  </a:moveTo>
                  <a:cubicBezTo>
                    <a:pt x="27" y="6"/>
                    <a:pt x="21" y="11"/>
                    <a:pt x="13" y="14"/>
                  </a:cubicBezTo>
                  <a:cubicBezTo>
                    <a:pt x="11" y="15"/>
                    <a:pt x="9" y="15"/>
                    <a:pt x="7" y="16"/>
                  </a:cubicBezTo>
                  <a:cubicBezTo>
                    <a:pt x="7" y="16"/>
                    <a:pt x="6" y="16"/>
                    <a:pt x="6" y="16"/>
                  </a:cubicBezTo>
                  <a:cubicBezTo>
                    <a:pt x="0" y="29"/>
                    <a:pt x="3" y="43"/>
                    <a:pt x="13" y="48"/>
                  </a:cubicBezTo>
                  <a:cubicBezTo>
                    <a:pt x="23" y="52"/>
                    <a:pt x="36" y="46"/>
                    <a:pt x="42" y="33"/>
                  </a:cubicBezTo>
                  <a:cubicBezTo>
                    <a:pt x="48" y="20"/>
                    <a:pt x="45" y="6"/>
                    <a:pt x="35" y="1"/>
                  </a:cubicBezTo>
                  <a:cubicBezTo>
                    <a:pt x="34" y="1"/>
                    <a:pt x="33" y="0"/>
                    <a:pt x="3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0" name="Freeform 107"/>
            <p:cNvSpPr/>
            <p:nvPr/>
          </p:nvSpPr>
          <p:spPr bwMode="auto">
            <a:xfrm>
              <a:off x="5685343" y="2662862"/>
              <a:ext cx="161904" cy="127029"/>
            </a:xfrm>
            <a:custGeom>
              <a:avLst/>
              <a:gdLst>
                <a:gd name="T0" fmla="*/ 55662 w 96"/>
                <a:gd name="T1" fmla="*/ 115147 h 75"/>
                <a:gd name="T2" fmla="*/ 116384 w 96"/>
                <a:gd name="T3" fmla="*/ 121920 h 75"/>
                <a:gd name="T4" fmla="*/ 119757 w 96"/>
                <a:gd name="T5" fmla="*/ 120227 h 75"/>
                <a:gd name="T6" fmla="*/ 141684 w 96"/>
                <a:gd name="T7" fmla="*/ 104987 h 75"/>
                <a:gd name="T8" fmla="*/ 148431 w 96"/>
                <a:gd name="T9" fmla="*/ 94827 h 75"/>
                <a:gd name="T10" fmla="*/ 106263 w 96"/>
                <a:gd name="T11" fmla="*/ 10160 h 75"/>
                <a:gd name="T12" fmla="*/ 42168 w 96"/>
                <a:gd name="T13" fmla="*/ 6773 h 75"/>
                <a:gd name="T14" fmla="*/ 13494 w 96"/>
                <a:gd name="T15" fmla="*/ 32173 h 75"/>
                <a:gd name="T16" fmla="*/ 55662 w 96"/>
                <a:gd name="T17" fmla="*/ 115147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6" h="75">
                  <a:moveTo>
                    <a:pt x="33" y="68"/>
                  </a:moveTo>
                  <a:cubicBezTo>
                    <a:pt x="46" y="74"/>
                    <a:pt x="59" y="75"/>
                    <a:pt x="69" y="72"/>
                  </a:cubicBezTo>
                  <a:cubicBezTo>
                    <a:pt x="70" y="72"/>
                    <a:pt x="70" y="71"/>
                    <a:pt x="71" y="71"/>
                  </a:cubicBezTo>
                  <a:cubicBezTo>
                    <a:pt x="76" y="69"/>
                    <a:pt x="81" y="66"/>
                    <a:pt x="84" y="62"/>
                  </a:cubicBezTo>
                  <a:cubicBezTo>
                    <a:pt x="86" y="60"/>
                    <a:pt x="87" y="58"/>
                    <a:pt x="88" y="56"/>
                  </a:cubicBezTo>
                  <a:cubicBezTo>
                    <a:pt x="96" y="39"/>
                    <a:pt x="85" y="17"/>
                    <a:pt x="63" y="6"/>
                  </a:cubicBezTo>
                  <a:cubicBezTo>
                    <a:pt x="50" y="0"/>
                    <a:pt x="36" y="0"/>
                    <a:pt x="25" y="4"/>
                  </a:cubicBezTo>
                  <a:cubicBezTo>
                    <a:pt x="17" y="6"/>
                    <a:pt x="11" y="11"/>
                    <a:pt x="8" y="19"/>
                  </a:cubicBezTo>
                  <a:cubicBezTo>
                    <a:pt x="0" y="36"/>
                    <a:pt x="11" y="58"/>
                    <a:pt x="33"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1" name="Freeform 108"/>
            <p:cNvSpPr/>
            <p:nvPr/>
          </p:nvSpPr>
          <p:spPr bwMode="auto">
            <a:xfrm>
              <a:off x="5885342" y="2740659"/>
              <a:ext cx="93651" cy="71455"/>
            </a:xfrm>
            <a:custGeom>
              <a:avLst/>
              <a:gdLst>
                <a:gd name="T0" fmla="*/ 85300 w 56"/>
                <a:gd name="T1" fmla="*/ 49326 h 42"/>
                <a:gd name="T2" fmla="*/ 61884 w 56"/>
                <a:gd name="T3" fmla="*/ 0 h 42"/>
                <a:gd name="T4" fmla="*/ 60212 w 56"/>
                <a:gd name="T5" fmla="*/ 0 h 42"/>
                <a:gd name="T6" fmla="*/ 50177 w 56"/>
                <a:gd name="T7" fmla="*/ 5103 h 42"/>
                <a:gd name="T8" fmla="*/ 11708 w 56"/>
                <a:gd name="T9" fmla="*/ 5103 h 42"/>
                <a:gd name="T10" fmla="*/ 8363 w 56"/>
                <a:gd name="T11" fmla="*/ 11906 h 42"/>
                <a:gd name="T12" fmla="*/ 33451 w 56"/>
                <a:gd name="T13" fmla="*/ 61233 h 42"/>
                <a:gd name="T14" fmla="*/ 85300 w 56"/>
                <a:gd name="T15" fmla="*/ 49326 h 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 h="42">
                  <a:moveTo>
                    <a:pt x="51" y="29"/>
                  </a:moveTo>
                  <a:cubicBezTo>
                    <a:pt x="56" y="19"/>
                    <a:pt x="49" y="6"/>
                    <a:pt x="37" y="0"/>
                  </a:cubicBezTo>
                  <a:cubicBezTo>
                    <a:pt x="36" y="0"/>
                    <a:pt x="36" y="0"/>
                    <a:pt x="36" y="0"/>
                  </a:cubicBezTo>
                  <a:cubicBezTo>
                    <a:pt x="34" y="1"/>
                    <a:pt x="32" y="2"/>
                    <a:pt x="30" y="3"/>
                  </a:cubicBezTo>
                  <a:cubicBezTo>
                    <a:pt x="22" y="5"/>
                    <a:pt x="14" y="6"/>
                    <a:pt x="7" y="3"/>
                  </a:cubicBezTo>
                  <a:cubicBezTo>
                    <a:pt x="6" y="4"/>
                    <a:pt x="6" y="6"/>
                    <a:pt x="5" y="7"/>
                  </a:cubicBezTo>
                  <a:cubicBezTo>
                    <a:pt x="0" y="17"/>
                    <a:pt x="7" y="30"/>
                    <a:pt x="20" y="36"/>
                  </a:cubicBezTo>
                  <a:cubicBezTo>
                    <a:pt x="33" y="42"/>
                    <a:pt x="47" y="39"/>
                    <a:pt x="51" y="2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2" name="Freeform 109"/>
            <p:cNvSpPr/>
            <p:nvPr/>
          </p:nvSpPr>
          <p:spPr bwMode="auto">
            <a:xfrm>
              <a:off x="5856763" y="2596172"/>
              <a:ext cx="139682" cy="147671"/>
            </a:xfrm>
            <a:custGeom>
              <a:avLst/>
              <a:gdLst>
                <a:gd name="T0" fmla="*/ 100988 w 83"/>
                <a:gd name="T1" fmla="*/ 5091 h 87"/>
                <a:gd name="T2" fmla="*/ 62276 w 83"/>
                <a:gd name="T3" fmla="*/ 5091 h 87"/>
                <a:gd name="T4" fmla="*/ 16831 w 83"/>
                <a:gd name="T5" fmla="*/ 49212 h 87"/>
                <a:gd name="T6" fmla="*/ 37029 w 83"/>
                <a:gd name="T7" fmla="*/ 140849 h 87"/>
                <a:gd name="T8" fmla="*/ 48811 w 83"/>
                <a:gd name="T9" fmla="*/ 145940 h 87"/>
                <a:gd name="T10" fmla="*/ 75741 w 83"/>
                <a:gd name="T11" fmla="*/ 142546 h 87"/>
                <a:gd name="T12" fmla="*/ 79107 w 83"/>
                <a:gd name="T13" fmla="*/ 140849 h 87"/>
                <a:gd name="T14" fmla="*/ 121186 w 83"/>
                <a:gd name="T15" fmla="*/ 98425 h 87"/>
                <a:gd name="T16" fmla="*/ 100988 w 83"/>
                <a:gd name="T17" fmla="*/ 5091 h 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 h="87">
                  <a:moveTo>
                    <a:pt x="60" y="3"/>
                  </a:moveTo>
                  <a:cubicBezTo>
                    <a:pt x="53" y="0"/>
                    <a:pt x="45" y="0"/>
                    <a:pt x="37" y="3"/>
                  </a:cubicBezTo>
                  <a:cubicBezTo>
                    <a:pt x="26" y="7"/>
                    <a:pt x="16" y="16"/>
                    <a:pt x="10" y="29"/>
                  </a:cubicBezTo>
                  <a:cubicBezTo>
                    <a:pt x="0" y="51"/>
                    <a:pt x="5" y="75"/>
                    <a:pt x="22" y="83"/>
                  </a:cubicBezTo>
                  <a:cubicBezTo>
                    <a:pt x="24" y="85"/>
                    <a:pt x="27" y="85"/>
                    <a:pt x="29" y="86"/>
                  </a:cubicBezTo>
                  <a:cubicBezTo>
                    <a:pt x="34" y="87"/>
                    <a:pt x="40" y="86"/>
                    <a:pt x="45" y="84"/>
                  </a:cubicBezTo>
                  <a:cubicBezTo>
                    <a:pt x="46" y="84"/>
                    <a:pt x="46" y="84"/>
                    <a:pt x="47" y="83"/>
                  </a:cubicBezTo>
                  <a:cubicBezTo>
                    <a:pt x="57" y="79"/>
                    <a:pt x="66" y="70"/>
                    <a:pt x="72" y="58"/>
                  </a:cubicBezTo>
                  <a:cubicBezTo>
                    <a:pt x="83" y="36"/>
                    <a:pt x="77" y="11"/>
                    <a:pt x="60"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3" name="Freeform 110"/>
            <p:cNvSpPr/>
            <p:nvPr/>
          </p:nvSpPr>
          <p:spPr bwMode="auto">
            <a:xfrm>
              <a:off x="5804383" y="2637449"/>
              <a:ext cx="95238" cy="187368"/>
            </a:xfrm>
            <a:custGeom>
              <a:avLst/>
              <a:gdLst>
                <a:gd name="T0" fmla="*/ 46789 w 57"/>
                <a:gd name="T1" fmla="*/ 8515 h 110"/>
                <a:gd name="T2" fmla="*/ 40105 w 57"/>
                <a:gd name="T3" fmla="*/ 5109 h 110"/>
                <a:gd name="T4" fmla="*/ 33421 w 57"/>
                <a:gd name="T5" fmla="*/ 25544 h 110"/>
                <a:gd name="T6" fmla="*/ 30079 w 57"/>
                <a:gd name="T7" fmla="*/ 25544 h 110"/>
                <a:gd name="T8" fmla="*/ 26737 w 57"/>
                <a:gd name="T9" fmla="*/ 28950 h 110"/>
                <a:gd name="T10" fmla="*/ 8355 w 57"/>
                <a:gd name="T11" fmla="*/ 15327 h 110"/>
                <a:gd name="T12" fmla="*/ 5013 w 57"/>
                <a:gd name="T13" fmla="*/ 23841 h 110"/>
                <a:gd name="T14" fmla="*/ 21724 w 57"/>
                <a:gd name="T15" fmla="*/ 35762 h 110"/>
                <a:gd name="T16" fmla="*/ 23395 w 57"/>
                <a:gd name="T17" fmla="*/ 40871 h 110"/>
                <a:gd name="T18" fmla="*/ 31750 w 57"/>
                <a:gd name="T19" fmla="*/ 64712 h 110"/>
                <a:gd name="T20" fmla="*/ 41776 w 57"/>
                <a:gd name="T21" fmla="*/ 93663 h 110"/>
                <a:gd name="T22" fmla="*/ 71855 w 57"/>
                <a:gd name="T23" fmla="*/ 178810 h 110"/>
                <a:gd name="T24" fmla="*/ 86895 w 57"/>
                <a:gd name="T25" fmla="*/ 185622 h 110"/>
                <a:gd name="T26" fmla="*/ 93579 w 57"/>
                <a:gd name="T27" fmla="*/ 170295 h 110"/>
                <a:gd name="T28" fmla="*/ 63500 w 57"/>
                <a:gd name="T29" fmla="*/ 86851 h 110"/>
                <a:gd name="T30" fmla="*/ 53474 w 57"/>
                <a:gd name="T31" fmla="*/ 57900 h 110"/>
                <a:gd name="T32" fmla="*/ 43447 w 57"/>
                <a:gd name="T33" fmla="*/ 34059 h 110"/>
                <a:gd name="T34" fmla="*/ 41776 w 57"/>
                <a:gd name="T35" fmla="*/ 28950 h 110"/>
                <a:gd name="T36" fmla="*/ 46789 w 57"/>
                <a:gd name="T37" fmla="*/ 8515 h 1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7" h="110">
                  <a:moveTo>
                    <a:pt x="28" y="5"/>
                  </a:moveTo>
                  <a:cubicBezTo>
                    <a:pt x="30" y="2"/>
                    <a:pt x="25" y="0"/>
                    <a:pt x="24" y="3"/>
                  </a:cubicBezTo>
                  <a:cubicBezTo>
                    <a:pt x="22" y="6"/>
                    <a:pt x="21" y="11"/>
                    <a:pt x="20" y="15"/>
                  </a:cubicBezTo>
                  <a:cubicBezTo>
                    <a:pt x="19" y="15"/>
                    <a:pt x="19" y="15"/>
                    <a:pt x="18" y="15"/>
                  </a:cubicBezTo>
                  <a:cubicBezTo>
                    <a:pt x="17" y="16"/>
                    <a:pt x="16" y="16"/>
                    <a:pt x="16" y="17"/>
                  </a:cubicBezTo>
                  <a:cubicBezTo>
                    <a:pt x="13" y="13"/>
                    <a:pt x="9" y="11"/>
                    <a:pt x="5" y="9"/>
                  </a:cubicBezTo>
                  <a:cubicBezTo>
                    <a:pt x="2" y="8"/>
                    <a:pt x="0" y="12"/>
                    <a:pt x="3" y="14"/>
                  </a:cubicBezTo>
                  <a:cubicBezTo>
                    <a:pt x="7" y="15"/>
                    <a:pt x="11" y="18"/>
                    <a:pt x="13" y="21"/>
                  </a:cubicBezTo>
                  <a:cubicBezTo>
                    <a:pt x="13" y="22"/>
                    <a:pt x="13" y="23"/>
                    <a:pt x="14" y="24"/>
                  </a:cubicBezTo>
                  <a:cubicBezTo>
                    <a:pt x="19" y="38"/>
                    <a:pt x="19" y="38"/>
                    <a:pt x="19" y="38"/>
                  </a:cubicBezTo>
                  <a:cubicBezTo>
                    <a:pt x="25" y="55"/>
                    <a:pt x="25" y="55"/>
                    <a:pt x="25" y="55"/>
                  </a:cubicBezTo>
                  <a:cubicBezTo>
                    <a:pt x="43" y="105"/>
                    <a:pt x="43" y="105"/>
                    <a:pt x="43" y="105"/>
                  </a:cubicBezTo>
                  <a:cubicBezTo>
                    <a:pt x="44" y="109"/>
                    <a:pt x="48" y="110"/>
                    <a:pt x="52" y="109"/>
                  </a:cubicBezTo>
                  <a:cubicBezTo>
                    <a:pt x="55" y="108"/>
                    <a:pt x="57" y="104"/>
                    <a:pt x="56" y="100"/>
                  </a:cubicBezTo>
                  <a:cubicBezTo>
                    <a:pt x="38" y="51"/>
                    <a:pt x="38" y="51"/>
                    <a:pt x="38" y="51"/>
                  </a:cubicBezTo>
                  <a:cubicBezTo>
                    <a:pt x="32" y="34"/>
                    <a:pt x="32" y="34"/>
                    <a:pt x="32" y="34"/>
                  </a:cubicBezTo>
                  <a:cubicBezTo>
                    <a:pt x="26" y="20"/>
                    <a:pt x="26" y="20"/>
                    <a:pt x="26" y="20"/>
                  </a:cubicBezTo>
                  <a:cubicBezTo>
                    <a:pt x="26" y="19"/>
                    <a:pt x="25" y="18"/>
                    <a:pt x="25" y="17"/>
                  </a:cubicBezTo>
                  <a:cubicBezTo>
                    <a:pt x="25" y="13"/>
                    <a:pt x="26" y="8"/>
                    <a:pt x="28"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4" name="Freeform 111"/>
            <p:cNvSpPr/>
            <p:nvPr/>
          </p:nvSpPr>
          <p:spPr bwMode="auto">
            <a:xfrm>
              <a:off x="5578987" y="2661274"/>
              <a:ext cx="49206" cy="73042"/>
            </a:xfrm>
            <a:custGeom>
              <a:avLst/>
              <a:gdLst>
                <a:gd name="T0" fmla="*/ 35636 w 29"/>
                <a:gd name="T1" fmla="*/ 67930 h 43"/>
                <a:gd name="T2" fmla="*/ 42424 w 29"/>
                <a:gd name="T3" fmla="*/ 57741 h 43"/>
                <a:gd name="T4" fmla="*/ 13576 w 29"/>
                <a:gd name="T5" fmla="*/ 10190 h 43"/>
                <a:gd name="T6" fmla="*/ 6788 w 29"/>
                <a:gd name="T7" fmla="*/ 0 h 43"/>
                <a:gd name="T8" fmla="*/ 0 w 29"/>
                <a:gd name="T9" fmla="*/ 11888 h 43"/>
                <a:gd name="T10" fmla="*/ 35636 w 29"/>
                <a:gd name="T11" fmla="*/ 67930 h 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 h="43">
                  <a:moveTo>
                    <a:pt x="21" y="40"/>
                  </a:moveTo>
                  <a:cubicBezTo>
                    <a:pt x="25" y="43"/>
                    <a:pt x="29" y="36"/>
                    <a:pt x="25" y="34"/>
                  </a:cubicBezTo>
                  <a:cubicBezTo>
                    <a:pt x="15" y="28"/>
                    <a:pt x="8" y="17"/>
                    <a:pt x="8" y="6"/>
                  </a:cubicBezTo>
                  <a:cubicBezTo>
                    <a:pt x="6" y="4"/>
                    <a:pt x="5" y="2"/>
                    <a:pt x="4" y="0"/>
                  </a:cubicBezTo>
                  <a:cubicBezTo>
                    <a:pt x="3" y="3"/>
                    <a:pt x="2" y="5"/>
                    <a:pt x="0" y="7"/>
                  </a:cubicBezTo>
                  <a:cubicBezTo>
                    <a:pt x="1" y="21"/>
                    <a:pt x="9" y="34"/>
                    <a:pt x="21"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5" name="Freeform 112"/>
            <p:cNvSpPr/>
            <p:nvPr/>
          </p:nvSpPr>
          <p:spPr bwMode="auto">
            <a:xfrm>
              <a:off x="5612320" y="2529481"/>
              <a:ext cx="76190" cy="74629"/>
            </a:xfrm>
            <a:custGeom>
              <a:avLst/>
              <a:gdLst>
                <a:gd name="T0" fmla="*/ 69427 w 45"/>
                <a:gd name="T1" fmla="*/ 23740 h 44"/>
                <a:gd name="T2" fmla="*/ 35560 w 45"/>
                <a:gd name="T3" fmla="*/ 0 h 44"/>
                <a:gd name="T4" fmla="*/ 27093 w 45"/>
                <a:gd name="T5" fmla="*/ 1696 h 44"/>
                <a:gd name="T6" fmla="*/ 0 w 45"/>
                <a:gd name="T7" fmla="*/ 18653 h 44"/>
                <a:gd name="T8" fmla="*/ 6773 w 45"/>
                <a:gd name="T9" fmla="*/ 27132 h 44"/>
                <a:gd name="T10" fmla="*/ 22013 w 45"/>
                <a:gd name="T11" fmla="*/ 20349 h 44"/>
                <a:gd name="T12" fmla="*/ 27093 w 45"/>
                <a:gd name="T13" fmla="*/ 20349 h 44"/>
                <a:gd name="T14" fmla="*/ 47413 w 45"/>
                <a:gd name="T15" fmla="*/ 32219 h 44"/>
                <a:gd name="T16" fmla="*/ 35560 w 45"/>
                <a:gd name="T17" fmla="*/ 57655 h 44"/>
                <a:gd name="T18" fmla="*/ 20320 w 45"/>
                <a:gd name="T19" fmla="*/ 62742 h 44"/>
                <a:gd name="T20" fmla="*/ 18627 w 45"/>
                <a:gd name="T21" fmla="*/ 74612 h 44"/>
                <a:gd name="T22" fmla="*/ 28787 w 45"/>
                <a:gd name="T23" fmla="*/ 74612 h 44"/>
                <a:gd name="T24" fmla="*/ 52493 w 45"/>
                <a:gd name="T25" fmla="*/ 69525 h 44"/>
                <a:gd name="T26" fmla="*/ 69427 w 45"/>
                <a:gd name="T27" fmla="*/ 23740 h 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 h="44">
                  <a:moveTo>
                    <a:pt x="41" y="14"/>
                  </a:moveTo>
                  <a:cubicBezTo>
                    <a:pt x="38" y="6"/>
                    <a:pt x="29" y="0"/>
                    <a:pt x="21" y="0"/>
                  </a:cubicBezTo>
                  <a:cubicBezTo>
                    <a:pt x="19" y="0"/>
                    <a:pt x="18" y="1"/>
                    <a:pt x="16" y="1"/>
                  </a:cubicBezTo>
                  <a:cubicBezTo>
                    <a:pt x="10" y="2"/>
                    <a:pt x="5" y="6"/>
                    <a:pt x="0" y="11"/>
                  </a:cubicBezTo>
                  <a:cubicBezTo>
                    <a:pt x="1" y="13"/>
                    <a:pt x="3" y="14"/>
                    <a:pt x="4" y="16"/>
                  </a:cubicBezTo>
                  <a:cubicBezTo>
                    <a:pt x="7" y="14"/>
                    <a:pt x="10" y="13"/>
                    <a:pt x="13" y="12"/>
                  </a:cubicBezTo>
                  <a:cubicBezTo>
                    <a:pt x="14" y="12"/>
                    <a:pt x="15" y="12"/>
                    <a:pt x="16" y="12"/>
                  </a:cubicBezTo>
                  <a:cubicBezTo>
                    <a:pt x="21" y="12"/>
                    <a:pt x="26" y="15"/>
                    <a:pt x="28" y="19"/>
                  </a:cubicBezTo>
                  <a:cubicBezTo>
                    <a:pt x="30" y="25"/>
                    <a:pt x="27" y="31"/>
                    <a:pt x="21" y="34"/>
                  </a:cubicBezTo>
                  <a:cubicBezTo>
                    <a:pt x="19" y="36"/>
                    <a:pt x="16" y="37"/>
                    <a:pt x="12" y="37"/>
                  </a:cubicBezTo>
                  <a:cubicBezTo>
                    <a:pt x="12" y="40"/>
                    <a:pt x="12" y="42"/>
                    <a:pt x="11" y="44"/>
                  </a:cubicBezTo>
                  <a:cubicBezTo>
                    <a:pt x="13" y="44"/>
                    <a:pt x="15" y="44"/>
                    <a:pt x="17" y="44"/>
                  </a:cubicBezTo>
                  <a:cubicBezTo>
                    <a:pt x="22" y="44"/>
                    <a:pt x="27" y="43"/>
                    <a:pt x="31" y="41"/>
                  </a:cubicBezTo>
                  <a:cubicBezTo>
                    <a:pt x="40" y="36"/>
                    <a:pt x="45" y="25"/>
                    <a:pt x="41" y="1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6" name="Freeform 113"/>
            <p:cNvSpPr/>
            <p:nvPr/>
          </p:nvSpPr>
          <p:spPr bwMode="auto">
            <a:xfrm>
              <a:off x="5540892" y="2485021"/>
              <a:ext cx="74602" cy="65102"/>
            </a:xfrm>
            <a:custGeom>
              <a:avLst/>
              <a:gdLst>
                <a:gd name="T0" fmla="*/ 72916 w 44"/>
                <a:gd name="T1" fmla="*/ 29118 h 38"/>
                <a:gd name="T2" fmla="*/ 37306 w 44"/>
                <a:gd name="T3" fmla="*/ 0 h 38"/>
                <a:gd name="T4" fmla="*/ 35610 w 44"/>
                <a:gd name="T5" fmla="*/ 0 h 38"/>
                <a:gd name="T6" fmla="*/ 1696 w 44"/>
                <a:gd name="T7" fmla="*/ 32544 h 38"/>
                <a:gd name="T8" fmla="*/ 10174 w 44"/>
                <a:gd name="T9" fmla="*/ 65087 h 38"/>
                <a:gd name="T10" fmla="*/ 18653 w 44"/>
                <a:gd name="T11" fmla="*/ 59949 h 38"/>
                <a:gd name="T12" fmla="*/ 16957 w 44"/>
                <a:gd name="T13" fmla="*/ 42820 h 38"/>
                <a:gd name="T14" fmla="*/ 37306 w 44"/>
                <a:gd name="T15" fmla="*/ 23979 h 38"/>
                <a:gd name="T16" fmla="*/ 37306 w 44"/>
                <a:gd name="T17" fmla="*/ 23979 h 38"/>
                <a:gd name="T18" fmla="*/ 57655 w 44"/>
                <a:gd name="T19" fmla="*/ 41108 h 38"/>
                <a:gd name="T20" fmla="*/ 57655 w 44"/>
                <a:gd name="T21" fmla="*/ 58236 h 38"/>
                <a:gd name="T22" fmla="*/ 67829 w 44"/>
                <a:gd name="T23" fmla="*/ 61661 h 38"/>
                <a:gd name="T24" fmla="*/ 72916 w 44"/>
                <a:gd name="T25" fmla="*/ 29118 h 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 h="38">
                  <a:moveTo>
                    <a:pt x="43" y="17"/>
                  </a:moveTo>
                  <a:cubicBezTo>
                    <a:pt x="42" y="7"/>
                    <a:pt x="33" y="0"/>
                    <a:pt x="22" y="0"/>
                  </a:cubicBezTo>
                  <a:cubicBezTo>
                    <a:pt x="22" y="0"/>
                    <a:pt x="22" y="0"/>
                    <a:pt x="21" y="0"/>
                  </a:cubicBezTo>
                  <a:cubicBezTo>
                    <a:pt x="10" y="0"/>
                    <a:pt x="2" y="9"/>
                    <a:pt x="1" y="19"/>
                  </a:cubicBezTo>
                  <a:cubicBezTo>
                    <a:pt x="0" y="25"/>
                    <a:pt x="2" y="32"/>
                    <a:pt x="6" y="38"/>
                  </a:cubicBezTo>
                  <a:cubicBezTo>
                    <a:pt x="8" y="37"/>
                    <a:pt x="9" y="36"/>
                    <a:pt x="11" y="35"/>
                  </a:cubicBezTo>
                  <a:cubicBezTo>
                    <a:pt x="10" y="32"/>
                    <a:pt x="10" y="28"/>
                    <a:pt x="10" y="25"/>
                  </a:cubicBezTo>
                  <a:cubicBezTo>
                    <a:pt x="11" y="19"/>
                    <a:pt x="16" y="14"/>
                    <a:pt x="22" y="14"/>
                  </a:cubicBezTo>
                  <a:cubicBezTo>
                    <a:pt x="22" y="14"/>
                    <a:pt x="22" y="14"/>
                    <a:pt x="22" y="14"/>
                  </a:cubicBezTo>
                  <a:cubicBezTo>
                    <a:pt x="28" y="14"/>
                    <a:pt x="33" y="18"/>
                    <a:pt x="34" y="24"/>
                  </a:cubicBezTo>
                  <a:cubicBezTo>
                    <a:pt x="35" y="27"/>
                    <a:pt x="35" y="30"/>
                    <a:pt x="34" y="34"/>
                  </a:cubicBezTo>
                  <a:cubicBezTo>
                    <a:pt x="36" y="34"/>
                    <a:pt x="38" y="35"/>
                    <a:pt x="40" y="36"/>
                  </a:cubicBezTo>
                  <a:cubicBezTo>
                    <a:pt x="43" y="30"/>
                    <a:pt x="44" y="23"/>
                    <a:pt x="43" y="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7" name="Freeform 114"/>
            <p:cNvSpPr/>
            <p:nvPr/>
          </p:nvSpPr>
          <p:spPr bwMode="auto">
            <a:xfrm>
              <a:off x="5567883" y="2575529"/>
              <a:ext cx="28571" cy="30170"/>
            </a:xfrm>
            <a:custGeom>
              <a:avLst/>
              <a:gdLst>
                <a:gd name="T0" fmla="*/ 13447 w 17"/>
                <a:gd name="T1" fmla="*/ 0 h 18"/>
                <a:gd name="T2" fmla="*/ 13447 w 17"/>
                <a:gd name="T3" fmla="*/ 0 h 18"/>
                <a:gd name="T4" fmla="*/ 0 w 17"/>
                <a:gd name="T5" fmla="*/ 15082 h 18"/>
                <a:gd name="T6" fmla="*/ 13447 w 17"/>
                <a:gd name="T7" fmla="*/ 30163 h 18"/>
                <a:gd name="T8" fmla="*/ 13447 w 17"/>
                <a:gd name="T9" fmla="*/ 30163 h 18"/>
                <a:gd name="T10" fmla="*/ 28575 w 17"/>
                <a:gd name="T11" fmla="*/ 15082 h 18"/>
                <a:gd name="T12" fmla="*/ 13447 w 17"/>
                <a:gd name="T13" fmla="*/ 0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8">
                  <a:moveTo>
                    <a:pt x="8" y="0"/>
                  </a:moveTo>
                  <a:cubicBezTo>
                    <a:pt x="8" y="0"/>
                    <a:pt x="8" y="0"/>
                    <a:pt x="8" y="0"/>
                  </a:cubicBezTo>
                  <a:cubicBezTo>
                    <a:pt x="4" y="0"/>
                    <a:pt x="0" y="4"/>
                    <a:pt x="0" y="9"/>
                  </a:cubicBezTo>
                  <a:cubicBezTo>
                    <a:pt x="0" y="14"/>
                    <a:pt x="3" y="18"/>
                    <a:pt x="8" y="18"/>
                  </a:cubicBezTo>
                  <a:cubicBezTo>
                    <a:pt x="8" y="18"/>
                    <a:pt x="8" y="18"/>
                    <a:pt x="8" y="18"/>
                  </a:cubicBezTo>
                  <a:cubicBezTo>
                    <a:pt x="13" y="18"/>
                    <a:pt x="17" y="14"/>
                    <a:pt x="17" y="9"/>
                  </a:cubicBezTo>
                  <a:cubicBezTo>
                    <a:pt x="17" y="5"/>
                    <a:pt x="13" y="1"/>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8" name="Freeform 115"/>
            <p:cNvSpPr>
              <a:spLocks noEditPoints="1"/>
            </p:cNvSpPr>
            <p:nvPr/>
          </p:nvSpPr>
          <p:spPr bwMode="auto">
            <a:xfrm>
              <a:off x="5537725" y="2546947"/>
              <a:ext cx="90475" cy="87333"/>
            </a:xfrm>
            <a:custGeom>
              <a:avLst/>
              <a:gdLst>
                <a:gd name="T0" fmla="*/ 46097 w 53"/>
                <a:gd name="T1" fmla="*/ 0 h 52"/>
                <a:gd name="T2" fmla="*/ 44390 w 53"/>
                <a:gd name="T3" fmla="*/ 0 h 52"/>
                <a:gd name="T4" fmla="*/ 44390 w 53"/>
                <a:gd name="T5" fmla="*/ 13433 h 52"/>
                <a:gd name="T6" fmla="*/ 46097 w 53"/>
                <a:gd name="T7" fmla="*/ 13433 h 52"/>
                <a:gd name="T8" fmla="*/ 75121 w 53"/>
                <a:gd name="T9" fmla="*/ 43657 h 52"/>
                <a:gd name="T10" fmla="*/ 75121 w 53"/>
                <a:gd name="T11" fmla="*/ 43657 h 52"/>
                <a:gd name="T12" fmla="*/ 44390 w 53"/>
                <a:gd name="T13" fmla="*/ 73880 h 52"/>
                <a:gd name="T14" fmla="*/ 44390 w 53"/>
                <a:gd name="T15" fmla="*/ 73880 h 52"/>
                <a:gd name="T16" fmla="*/ 44390 w 53"/>
                <a:gd name="T17" fmla="*/ 87313 h 52"/>
                <a:gd name="T18" fmla="*/ 44390 w 53"/>
                <a:gd name="T19" fmla="*/ 87313 h 52"/>
                <a:gd name="T20" fmla="*/ 90487 w 53"/>
                <a:gd name="T21" fmla="*/ 45336 h 52"/>
                <a:gd name="T22" fmla="*/ 46097 w 53"/>
                <a:gd name="T23" fmla="*/ 0 h 52"/>
                <a:gd name="T24" fmla="*/ 44390 w 53"/>
                <a:gd name="T25" fmla="*/ 0 h 52"/>
                <a:gd name="T26" fmla="*/ 44390 w 53"/>
                <a:gd name="T27" fmla="*/ 0 h 52"/>
                <a:gd name="T28" fmla="*/ 0 w 53"/>
                <a:gd name="T29" fmla="*/ 41977 h 52"/>
                <a:gd name="T30" fmla="*/ 44390 w 53"/>
                <a:gd name="T31" fmla="*/ 87313 h 52"/>
                <a:gd name="T32" fmla="*/ 44390 w 53"/>
                <a:gd name="T33" fmla="*/ 87313 h 52"/>
                <a:gd name="T34" fmla="*/ 44390 w 53"/>
                <a:gd name="T35" fmla="*/ 73880 h 52"/>
                <a:gd name="T36" fmla="*/ 44390 w 53"/>
                <a:gd name="T37" fmla="*/ 73880 h 52"/>
                <a:gd name="T38" fmla="*/ 15366 w 53"/>
                <a:gd name="T39" fmla="*/ 43657 h 52"/>
                <a:gd name="T40" fmla="*/ 44390 w 53"/>
                <a:gd name="T41" fmla="*/ 13433 h 52"/>
                <a:gd name="T42" fmla="*/ 44390 w 53"/>
                <a:gd name="T43" fmla="*/ 13433 h 52"/>
                <a:gd name="T44" fmla="*/ 44390 w 53"/>
                <a:gd name="T45" fmla="*/ 0 h 5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3" h="52">
                  <a:moveTo>
                    <a:pt x="27" y="0"/>
                  </a:moveTo>
                  <a:cubicBezTo>
                    <a:pt x="26" y="0"/>
                    <a:pt x="26" y="0"/>
                    <a:pt x="26" y="0"/>
                  </a:cubicBezTo>
                  <a:cubicBezTo>
                    <a:pt x="26" y="8"/>
                    <a:pt x="26" y="8"/>
                    <a:pt x="26" y="8"/>
                  </a:cubicBezTo>
                  <a:cubicBezTo>
                    <a:pt x="27" y="8"/>
                    <a:pt x="27" y="8"/>
                    <a:pt x="27" y="8"/>
                  </a:cubicBezTo>
                  <a:cubicBezTo>
                    <a:pt x="36" y="9"/>
                    <a:pt x="44" y="17"/>
                    <a:pt x="44" y="26"/>
                  </a:cubicBezTo>
                  <a:cubicBezTo>
                    <a:pt x="44" y="26"/>
                    <a:pt x="44" y="26"/>
                    <a:pt x="44" y="26"/>
                  </a:cubicBezTo>
                  <a:cubicBezTo>
                    <a:pt x="44" y="36"/>
                    <a:pt x="36" y="44"/>
                    <a:pt x="26" y="44"/>
                  </a:cubicBezTo>
                  <a:cubicBezTo>
                    <a:pt x="26" y="44"/>
                    <a:pt x="26" y="44"/>
                    <a:pt x="26" y="44"/>
                  </a:cubicBezTo>
                  <a:cubicBezTo>
                    <a:pt x="26" y="52"/>
                    <a:pt x="26" y="52"/>
                    <a:pt x="26" y="52"/>
                  </a:cubicBezTo>
                  <a:cubicBezTo>
                    <a:pt x="26" y="52"/>
                    <a:pt x="26" y="52"/>
                    <a:pt x="26" y="52"/>
                  </a:cubicBezTo>
                  <a:cubicBezTo>
                    <a:pt x="40" y="52"/>
                    <a:pt x="52" y="41"/>
                    <a:pt x="53" y="27"/>
                  </a:cubicBezTo>
                  <a:cubicBezTo>
                    <a:pt x="53" y="12"/>
                    <a:pt x="41" y="0"/>
                    <a:pt x="27" y="0"/>
                  </a:cubicBezTo>
                  <a:close/>
                  <a:moveTo>
                    <a:pt x="26" y="0"/>
                  </a:moveTo>
                  <a:cubicBezTo>
                    <a:pt x="26" y="0"/>
                    <a:pt x="26" y="0"/>
                    <a:pt x="26" y="0"/>
                  </a:cubicBezTo>
                  <a:cubicBezTo>
                    <a:pt x="12" y="0"/>
                    <a:pt x="0" y="11"/>
                    <a:pt x="0" y="25"/>
                  </a:cubicBezTo>
                  <a:cubicBezTo>
                    <a:pt x="0" y="40"/>
                    <a:pt x="11" y="52"/>
                    <a:pt x="26" y="52"/>
                  </a:cubicBezTo>
                  <a:cubicBezTo>
                    <a:pt x="26" y="52"/>
                    <a:pt x="26" y="52"/>
                    <a:pt x="26" y="52"/>
                  </a:cubicBezTo>
                  <a:cubicBezTo>
                    <a:pt x="26" y="44"/>
                    <a:pt x="26" y="44"/>
                    <a:pt x="26" y="44"/>
                  </a:cubicBezTo>
                  <a:cubicBezTo>
                    <a:pt x="26" y="44"/>
                    <a:pt x="26" y="44"/>
                    <a:pt x="26" y="44"/>
                  </a:cubicBezTo>
                  <a:cubicBezTo>
                    <a:pt x="16" y="43"/>
                    <a:pt x="8" y="35"/>
                    <a:pt x="9" y="26"/>
                  </a:cubicBezTo>
                  <a:cubicBezTo>
                    <a:pt x="9" y="16"/>
                    <a:pt x="17" y="8"/>
                    <a:pt x="26" y="8"/>
                  </a:cubicBezTo>
                  <a:cubicBezTo>
                    <a:pt x="26" y="8"/>
                    <a:pt x="26" y="8"/>
                    <a:pt x="26" y="8"/>
                  </a:cubicBezTo>
                  <a:lnTo>
                    <a:pt x="26"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9" name="Freeform 116"/>
            <p:cNvSpPr/>
            <p:nvPr/>
          </p:nvSpPr>
          <p:spPr bwMode="auto">
            <a:xfrm>
              <a:off x="5502804" y="2608867"/>
              <a:ext cx="79365" cy="76218"/>
            </a:xfrm>
            <a:custGeom>
              <a:avLst/>
              <a:gdLst>
                <a:gd name="T0" fmla="*/ 37154 w 47"/>
                <a:gd name="T1" fmla="*/ 10160 h 45"/>
                <a:gd name="T2" fmla="*/ 32088 w 47"/>
                <a:gd name="T3" fmla="*/ 0 h 45"/>
                <a:gd name="T4" fmla="*/ 8444 w 47"/>
                <a:gd name="T5" fmla="*/ 25400 h 45"/>
                <a:gd name="T6" fmla="*/ 20266 w 47"/>
                <a:gd name="T7" fmla="*/ 71120 h 45"/>
                <a:gd name="T8" fmla="*/ 40532 w 47"/>
                <a:gd name="T9" fmla="*/ 76200 h 45"/>
                <a:gd name="T10" fmla="*/ 67553 w 47"/>
                <a:gd name="T11" fmla="*/ 64347 h 45"/>
                <a:gd name="T12" fmla="*/ 79375 w 47"/>
                <a:gd name="T13" fmla="*/ 32173 h 45"/>
                <a:gd name="T14" fmla="*/ 79375 w 47"/>
                <a:gd name="T15" fmla="*/ 32173 h 45"/>
                <a:gd name="T16" fmla="*/ 77686 w 47"/>
                <a:gd name="T17" fmla="*/ 32173 h 45"/>
                <a:gd name="T18" fmla="*/ 69242 w 47"/>
                <a:gd name="T19" fmla="*/ 32173 h 45"/>
                <a:gd name="T20" fmla="*/ 60798 w 47"/>
                <a:gd name="T21" fmla="*/ 45720 h 45"/>
                <a:gd name="T22" fmla="*/ 43910 w 47"/>
                <a:gd name="T23" fmla="*/ 54187 h 45"/>
                <a:gd name="T24" fmla="*/ 33777 w 47"/>
                <a:gd name="T25" fmla="*/ 50800 h 45"/>
                <a:gd name="T26" fmla="*/ 27021 w 47"/>
                <a:gd name="T27" fmla="*/ 23707 h 45"/>
                <a:gd name="T28" fmla="*/ 37154 w 47"/>
                <a:gd name="T29" fmla="*/ 10160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 h="45">
                  <a:moveTo>
                    <a:pt x="22" y="6"/>
                  </a:moveTo>
                  <a:cubicBezTo>
                    <a:pt x="21" y="4"/>
                    <a:pt x="20" y="2"/>
                    <a:pt x="19" y="0"/>
                  </a:cubicBezTo>
                  <a:cubicBezTo>
                    <a:pt x="13" y="4"/>
                    <a:pt x="8" y="9"/>
                    <a:pt x="5" y="15"/>
                  </a:cubicBezTo>
                  <a:cubicBezTo>
                    <a:pt x="0" y="24"/>
                    <a:pt x="3" y="36"/>
                    <a:pt x="12" y="42"/>
                  </a:cubicBezTo>
                  <a:cubicBezTo>
                    <a:pt x="16" y="44"/>
                    <a:pt x="20" y="45"/>
                    <a:pt x="24" y="45"/>
                  </a:cubicBezTo>
                  <a:cubicBezTo>
                    <a:pt x="30" y="45"/>
                    <a:pt x="36" y="43"/>
                    <a:pt x="40" y="38"/>
                  </a:cubicBezTo>
                  <a:cubicBezTo>
                    <a:pt x="44" y="33"/>
                    <a:pt x="47" y="27"/>
                    <a:pt x="47" y="19"/>
                  </a:cubicBezTo>
                  <a:cubicBezTo>
                    <a:pt x="47" y="19"/>
                    <a:pt x="47" y="19"/>
                    <a:pt x="47" y="19"/>
                  </a:cubicBezTo>
                  <a:cubicBezTo>
                    <a:pt x="47" y="19"/>
                    <a:pt x="47" y="19"/>
                    <a:pt x="46" y="19"/>
                  </a:cubicBezTo>
                  <a:cubicBezTo>
                    <a:pt x="45" y="19"/>
                    <a:pt x="43" y="19"/>
                    <a:pt x="41" y="19"/>
                  </a:cubicBezTo>
                  <a:cubicBezTo>
                    <a:pt x="40" y="22"/>
                    <a:pt x="38" y="25"/>
                    <a:pt x="36" y="27"/>
                  </a:cubicBezTo>
                  <a:cubicBezTo>
                    <a:pt x="33" y="30"/>
                    <a:pt x="30" y="32"/>
                    <a:pt x="26" y="32"/>
                  </a:cubicBezTo>
                  <a:cubicBezTo>
                    <a:pt x="24" y="32"/>
                    <a:pt x="22" y="31"/>
                    <a:pt x="20" y="30"/>
                  </a:cubicBezTo>
                  <a:cubicBezTo>
                    <a:pt x="15" y="27"/>
                    <a:pt x="14" y="20"/>
                    <a:pt x="16" y="14"/>
                  </a:cubicBezTo>
                  <a:cubicBezTo>
                    <a:pt x="18" y="11"/>
                    <a:pt x="20" y="8"/>
                    <a:pt x="22" y="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0" name="Freeform 117"/>
            <p:cNvSpPr/>
            <p:nvPr/>
          </p:nvSpPr>
          <p:spPr bwMode="auto">
            <a:xfrm>
              <a:off x="5585344" y="2605691"/>
              <a:ext cx="80951" cy="76218"/>
            </a:xfrm>
            <a:custGeom>
              <a:avLst/>
              <a:gdLst>
                <a:gd name="T0" fmla="*/ 62408 w 48"/>
                <a:gd name="T1" fmla="*/ 69427 h 45"/>
                <a:gd name="T2" fmla="*/ 70842 w 48"/>
                <a:gd name="T3" fmla="*/ 22013 h 45"/>
                <a:gd name="T4" fmla="*/ 45541 w 48"/>
                <a:gd name="T5" fmla="*/ 0 h 45"/>
                <a:gd name="T6" fmla="*/ 40481 w 48"/>
                <a:gd name="T7" fmla="*/ 10160 h 45"/>
                <a:gd name="T8" fmla="*/ 52288 w 48"/>
                <a:gd name="T9" fmla="*/ 22013 h 45"/>
                <a:gd name="T10" fmla="*/ 47228 w 48"/>
                <a:gd name="T11" fmla="*/ 49107 h 45"/>
                <a:gd name="T12" fmla="*/ 35421 w 48"/>
                <a:gd name="T13" fmla="*/ 54187 h 45"/>
                <a:gd name="T14" fmla="*/ 20241 w 48"/>
                <a:gd name="T15" fmla="*/ 47413 h 45"/>
                <a:gd name="T16" fmla="*/ 10120 w 48"/>
                <a:gd name="T17" fmla="*/ 33867 h 45"/>
                <a:gd name="T18" fmla="*/ 0 w 48"/>
                <a:gd name="T19" fmla="*/ 35560 h 45"/>
                <a:gd name="T20" fmla="*/ 5060 w 48"/>
                <a:gd name="T21" fmla="*/ 50800 h 45"/>
                <a:gd name="T22" fmla="*/ 6747 w 48"/>
                <a:gd name="T23" fmla="*/ 54187 h 45"/>
                <a:gd name="T24" fmla="*/ 15180 w 48"/>
                <a:gd name="T25" fmla="*/ 66040 h 45"/>
                <a:gd name="T26" fmla="*/ 40481 w 48"/>
                <a:gd name="T27" fmla="*/ 76200 h 45"/>
                <a:gd name="T28" fmla="*/ 62408 w 48"/>
                <a:gd name="T29" fmla="*/ 69427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45">
                  <a:moveTo>
                    <a:pt x="37" y="41"/>
                  </a:moveTo>
                  <a:cubicBezTo>
                    <a:pt x="46" y="34"/>
                    <a:pt x="48" y="22"/>
                    <a:pt x="42" y="13"/>
                  </a:cubicBezTo>
                  <a:cubicBezTo>
                    <a:pt x="39" y="7"/>
                    <a:pt x="34" y="3"/>
                    <a:pt x="27" y="0"/>
                  </a:cubicBezTo>
                  <a:cubicBezTo>
                    <a:pt x="26" y="2"/>
                    <a:pt x="25" y="4"/>
                    <a:pt x="24" y="6"/>
                  </a:cubicBezTo>
                  <a:cubicBezTo>
                    <a:pt x="27" y="8"/>
                    <a:pt x="29" y="11"/>
                    <a:pt x="31" y="13"/>
                  </a:cubicBezTo>
                  <a:cubicBezTo>
                    <a:pt x="34" y="19"/>
                    <a:pt x="33" y="26"/>
                    <a:pt x="28" y="29"/>
                  </a:cubicBezTo>
                  <a:cubicBezTo>
                    <a:pt x="26" y="31"/>
                    <a:pt x="24" y="32"/>
                    <a:pt x="21" y="32"/>
                  </a:cubicBezTo>
                  <a:cubicBezTo>
                    <a:pt x="18" y="32"/>
                    <a:pt x="15" y="30"/>
                    <a:pt x="12" y="28"/>
                  </a:cubicBezTo>
                  <a:cubicBezTo>
                    <a:pt x="10" y="26"/>
                    <a:pt x="8" y="23"/>
                    <a:pt x="6" y="20"/>
                  </a:cubicBezTo>
                  <a:cubicBezTo>
                    <a:pt x="4" y="21"/>
                    <a:pt x="2" y="21"/>
                    <a:pt x="0" y="21"/>
                  </a:cubicBezTo>
                  <a:cubicBezTo>
                    <a:pt x="1" y="24"/>
                    <a:pt x="2" y="27"/>
                    <a:pt x="3" y="30"/>
                  </a:cubicBezTo>
                  <a:cubicBezTo>
                    <a:pt x="3" y="31"/>
                    <a:pt x="4" y="32"/>
                    <a:pt x="4" y="32"/>
                  </a:cubicBezTo>
                  <a:cubicBezTo>
                    <a:pt x="5" y="35"/>
                    <a:pt x="7" y="37"/>
                    <a:pt x="9" y="39"/>
                  </a:cubicBezTo>
                  <a:cubicBezTo>
                    <a:pt x="13" y="43"/>
                    <a:pt x="18" y="45"/>
                    <a:pt x="24" y="45"/>
                  </a:cubicBezTo>
                  <a:cubicBezTo>
                    <a:pt x="28" y="45"/>
                    <a:pt x="33" y="44"/>
                    <a:pt x="37" y="4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1" name="Freeform 118"/>
            <p:cNvSpPr/>
            <p:nvPr/>
          </p:nvSpPr>
          <p:spPr bwMode="auto">
            <a:xfrm>
              <a:off x="5474226" y="2535833"/>
              <a:ext cx="76190" cy="73042"/>
            </a:xfrm>
            <a:custGeom>
              <a:avLst/>
              <a:gdLst>
                <a:gd name="T0" fmla="*/ 25400 w 45"/>
                <a:gd name="T1" fmla="*/ 69628 h 43"/>
                <a:gd name="T2" fmla="*/ 45720 w 45"/>
                <a:gd name="T3" fmla="*/ 73025 h 43"/>
                <a:gd name="T4" fmla="*/ 60960 w 45"/>
                <a:gd name="T5" fmla="*/ 71327 h 43"/>
                <a:gd name="T6" fmla="*/ 57573 w 45"/>
                <a:gd name="T7" fmla="*/ 61137 h 43"/>
                <a:gd name="T8" fmla="*/ 42333 w 45"/>
                <a:gd name="T9" fmla="*/ 57741 h 43"/>
                <a:gd name="T10" fmla="*/ 28787 w 45"/>
                <a:gd name="T11" fmla="*/ 32267 h 43"/>
                <a:gd name="T12" fmla="*/ 50800 w 45"/>
                <a:gd name="T13" fmla="*/ 18681 h 43"/>
                <a:gd name="T14" fmla="*/ 52493 w 45"/>
                <a:gd name="T15" fmla="*/ 18681 h 43"/>
                <a:gd name="T16" fmla="*/ 67733 w 45"/>
                <a:gd name="T17" fmla="*/ 23776 h 43"/>
                <a:gd name="T18" fmla="*/ 76200 w 45"/>
                <a:gd name="T19" fmla="*/ 15284 h 43"/>
                <a:gd name="T20" fmla="*/ 45720 w 45"/>
                <a:gd name="T21" fmla="*/ 0 h 43"/>
                <a:gd name="T22" fmla="*/ 40640 w 45"/>
                <a:gd name="T23" fmla="*/ 0 h 43"/>
                <a:gd name="T24" fmla="*/ 5080 w 45"/>
                <a:gd name="T25" fmla="*/ 27172 h 43"/>
                <a:gd name="T26" fmla="*/ 25400 w 45"/>
                <a:gd name="T27" fmla="*/ 69628 h 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 h="43">
                  <a:moveTo>
                    <a:pt x="15" y="41"/>
                  </a:moveTo>
                  <a:cubicBezTo>
                    <a:pt x="19" y="42"/>
                    <a:pt x="23" y="43"/>
                    <a:pt x="27" y="43"/>
                  </a:cubicBezTo>
                  <a:cubicBezTo>
                    <a:pt x="30" y="43"/>
                    <a:pt x="33" y="43"/>
                    <a:pt x="36" y="42"/>
                  </a:cubicBezTo>
                  <a:cubicBezTo>
                    <a:pt x="35" y="40"/>
                    <a:pt x="35" y="38"/>
                    <a:pt x="34" y="36"/>
                  </a:cubicBezTo>
                  <a:cubicBezTo>
                    <a:pt x="31" y="36"/>
                    <a:pt x="28" y="35"/>
                    <a:pt x="25" y="34"/>
                  </a:cubicBezTo>
                  <a:cubicBezTo>
                    <a:pt x="19" y="31"/>
                    <a:pt x="16" y="25"/>
                    <a:pt x="17" y="19"/>
                  </a:cubicBezTo>
                  <a:cubicBezTo>
                    <a:pt x="19" y="14"/>
                    <a:pt x="24" y="11"/>
                    <a:pt x="30" y="11"/>
                  </a:cubicBezTo>
                  <a:cubicBezTo>
                    <a:pt x="30" y="11"/>
                    <a:pt x="31" y="11"/>
                    <a:pt x="31" y="11"/>
                  </a:cubicBezTo>
                  <a:cubicBezTo>
                    <a:pt x="34" y="11"/>
                    <a:pt x="37" y="12"/>
                    <a:pt x="40" y="14"/>
                  </a:cubicBezTo>
                  <a:cubicBezTo>
                    <a:pt x="42" y="12"/>
                    <a:pt x="43" y="11"/>
                    <a:pt x="45" y="9"/>
                  </a:cubicBezTo>
                  <a:cubicBezTo>
                    <a:pt x="39" y="4"/>
                    <a:pt x="33" y="1"/>
                    <a:pt x="27" y="0"/>
                  </a:cubicBezTo>
                  <a:cubicBezTo>
                    <a:pt x="26" y="0"/>
                    <a:pt x="25" y="0"/>
                    <a:pt x="24" y="0"/>
                  </a:cubicBezTo>
                  <a:cubicBezTo>
                    <a:pt x="15" y="0"/>
                    <a:pt x="6" y="6"/>
                    <a:pt x="3" y="16"/>
                  </a:cubicBezTo>
                  <a:cubicBezTo>
                    <a:pt x="0" y="26"/>
                    <a:pt x="6" y="37"/>
                    <a:pt x="15" y="4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2" name="Freeform 119"/>
            <p:cNvSpPr/>
            <p:nvPr/>
          </p:nvSpPr>
          <p:spPr bwMode="auto">
            <a:xfrm>
              <a:off x="4177406" y="4090347"/>
              <a:ext cx="287301" cy="204835"/>
            </a:xfrm>
            <a:custGeom>
              <a:avLst/>
              <a:gdLst>
                <a:gd name="T0" fmla="*/ 265365 w 170"/>
                <a:gd name="T1" fmla="*/ 99855 h 121"/>
                <a:gd name="T2" fmla="*/ 273816 w 170"/>
                <a:gd name="T3" fmla="*/ 62621 h 121"/>
                <a:gd name="T4" fmla="*/ 260294 w 170"/>
                <a:gd name="T5" fmla="*/ 60929 h 121"/>
                <a:gd name="T6" fmla="*/ 190995 w 170"/>
                <a:gd name="T7" fmla="*/ 88008 h 121"/>
                <a:gd name="T8" fmla="*/ 170713 w 170"/>
                <a:gd name="T9" fmla="*/ 89701 h 121"/>
                <a:gd name="T10" fmla="*/ 138598 w 170"/>
                <a:gd name="T11" fmla="*/ 98163 h 121"/>
                <a:gd name="T12" fmla="*/ 91272 w 170"/>
                <a:gd name="T13" fmla="*/ 110010 h 121"/>
                <a:gd name="T14" fmla="*/ 54087 w 170"/>
                <a:gd name="T15" fmla="*/ 94778 h 121"/>
                <a:gd name="T16" fmla="*/ 72680 w 170"/>
                <a:gd name="T17" fmla="*/ 98163 h 121"/>
                <a:gd name="T18" fmla="*/ 104794 w 170"/>
                <a:gd name="T19" fmla="*/ 38927 h 121"/>
                <a:gd name="T20" fmla="*/ 69299 w 170"/>
                <a:gd name="T21" fmla="*/ 32157 h 121"/>
                <a:gd name="T22" fmla="*/ 72680 w 170"/>
                <a:gd name="T23" fmla="*/ 72776 h 121"/>
                <a:gd name="T24" fmla="*/ 86201 w 170"/>
                <a:gd name="T25" fmla="*/ 59236 h 121"/>
                <a:gd name="T26" fmla="*/ 74370 w 170"/>
                <a:gd name="T27" fmla="*/ 55851 h 121"/>
                <a:gd name="T28" fmla="*/ 72680 w 170"/>
                <a:gd name="T29" fmla="*/ 55851 h 121"/>
                <a:gd name="T30" fmla="*/ 79441 w 170"/>
                <a:gd name="T31" fmla="*/ 45696 h 121"/>
                <a:gd name="T32" fmla="*/ 92962 w 170"/>
                <a:gd name="T33" fmla="*/ 49081 h 121"/>
                <a:gd name="T34" fmla="*/ 87892 w 170"/>
                <a:gd name="T35" fmla="*/ 77853 h 121"/>
                <a:gd name="T36" fmla="*/ 50707 w 170"/>
                <a:gd name="T37" fmla="*/ 76161 h 121"/>
                <a:gd name="T38" fmla="*/ 52397 w 170"/>
                <a:gd name="T39" fmla="*/ 28772 h 121"/>
                <a:gd name="T40" fmla="*/ 98033 w 170"/>
                <a:gd name="T41" fmla="*/ 18617 h 121"/>
                <a:gd name="T42" fmla="*/ 125077 w 170"/>
                <a:gd name="T43" fmla="*/ 64314 h 121"/>
                <a:gd name="T44" fmla="*/ 138598 w 170"/>
                <a:gd name="T45" fmla="*/ 59236 h 121"/>
                <a:gd name="T46" fmla="*/ 116625 w 170"/>
                <a:gd name="T47" fmla="*/ 11847 h 121"/>
                <a:gd name="T48" fmla="*/ 50707 w 170"/>
                <a:gd name="T49" fmla="*/ 11847 h 121"/>
                <a:gd name="T50" fmla="*/ 47326 w 170"/>
                <a:gd name="T51" fmla="*/ 110010 h 121"/>
                <a:gd name="T52" fmla="*/ 50707 w 170"/>
                <a:gd name="T53" fmla="*/ 116780 h 121"/>
                <a:gd name="T54" fmla="*/ 33804 w 170"/>
                <a:gd name="T55" fmla="*/ 15232 h 121"/>
                <a:gd name="T56" fmla="*/ 27044 w 170"/>
                <a:gd name="T57" fmla="*/ 3385 h 121"/>
                <a:gd name="T58" fmla="*/ 6761 w 170"/>
                <a:gd name="T59" fmla="*/ 82931 h 121"/>
                <a:gd name="T60" fmla="*/ 79441 w 170"/>
                <a:gd name="T61" fmla="*/ 138782 h 121"/>
                <a:gd name="T62" fmla="*/ 145359 w 170"/>
                <a:gd name="T63" fmla="*/ 121857 h 121"/>
                <a:gd name="T64" fmla="*/ 192685 w 170"/>
                <a:gd name="T65" fmla="*/ 204788 h 121"/>
                <a:gd name="T66" fmla="*/ 212968 w 170"/>
                <a:gd name="T67" fmla="*/ 194633 h 121"/>
                <a:gd name="T68" fmla="*/ 204517 w 170"/>
                <a:gd name="T69" fmla="*/ 187863 h 121"/>
                <a:gd name="T70" fmla="*/ 153810 w 170"/>
                <a:gd name="T71" fmla="*/ 159092 h 121"/>
                <a:gd name="T72" fmla="*/ 172403 w 170"/>
                <a:gd name="T73" fmla="*/ 177709 h 121"/>
                <a:gd name="T74" fmla="*/ 212968 w 170"/>
                <a:gd name="T75" fmla="*/ 169246 h 121"/>
                <a:gd name="T76" fmla="*/ 196066 w 170"/>
                <a:gd name="T77" fmla="*/ 121857 h 121"/>
                <a:gd name="T78" fmla="*/ 175783 w 170"/>
                <a:gd name="T79" fmla="*/ 145552 h 121"/>
                <a:gd name="T80" fmla="*/ 189305 w 170"/>
                <a:gd name="T81" fmla="*/ 142167 h 121"/>
                <a:gd name="T82" fmla="*/ 204517 w 170"/>
                <a:gd name="T83" fmla="*/ 140474 h 121"/>
                <a:gd name="T84" fmla="*/ 187615 w 170"/>
                <a:gd name="T85" fmla="*/ 164169 h 121"/>
                <a:gd name="T86" fmla="*/ 177473 w 170"/>
                <a:gd name="T87" fmla="*/ 113395 h 121"/>
                <a:gd name="T88" fmla="*/ 216349 w 170"/>
                <a:gd name="T89" fmla="*/ 108318 h 121"/>
                <a:gd name="T90" fmla="*/ 277197 w 170"/>
                <a:gd name="T91" fmla="*/ 142167 h 121"/>
                <a:gd name="T92" fmla="*/ 287338 w 170"/>
                <a:gd name="T93" fmla="*/ 132012 h 12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0" h="121">
                  <a:moveTo>
                    <a:pt x="168" y="74"/>
                  </a:moveTo>
                  <a:cubicBezTo>
                    <a:pt x="162" y="71"/>
                    <a:pt x="158" y="66"/>
                    <a:pt x="157" y="59"/>
                  </a:cubicBezTo>
                  <a:cubicBezTo>
                    <a:pt x="156" y="53"/>
                    <a:pt x="157" y="47"/>
                    <a:pt x="161" y="42"/>
                  </a:cubicBezTo>
                  <a:cubicBezTo>
                    <a:pt x="162" y="41"/>
                    <a:pt x="162" y="39"/>
                    <a:pt x="162" y="37"/>
                  </a:cubicBezTo>
                  <a:cubicBezTo>
                    <a:pt x="161" y="35"/>
                    <a:pt x="159" y="34"/>
                    <a:pt x="158" y="34"/>
                  </a:cubicBezTo>
                  <a:cubicBezTo>
                    <a:pt x="157" y="34"/>
                    <a:pt x="155" y="35"/>
                    <a:pt x="154" y="36"/>
                  </a:cubicBezTo>
                  <a:cubicBezTo>
                    <a:pt x="149" y="43"/>
                    <a:pt x="147" y="52"/>
                    <a:pt x="148" y="61"/>
                  </a:cubicBezTo>
                  <a:cubicBezTo>
                    <a:pt x="137" y="55"/>
                    <a:pt x="125" y="52"/>
                    <a:pt x="113" y="52"/>
                  </a:cubicBezTo>
                  <a:cubicBezTo>
                    <a:pt x="113" y="52"/>
                    <a:pt x="113" y="52"/>
                    <a:pt x="113" y="52"/>
                  </a:cubicBezTo>
                  <a:cubicBezTo>
                    <a:pt x="112" y="52"/>
                    <a:pt x="103" y="52"/>
                    <a:pt x="101" y="53"/>
                  </a:cubicBezTo>
                  <a:cubicBezTo>
                    <a:pt x="101" y="53"/>
                    <a:pt x="101" y="53"/>
                    <a:pt x="101" y="53"/>
                  </a:cubicBezTo>
                  <a:cubicBezTo>
                    <a:pt x="95" y="54"/>
                    <a:pt x="89" y="55"/>
                    <a:pt x="82" y="58"/>
                  </a:cubicBezTo>
                  <a:cubicBezTo>
                    <a:pt x="81" y="58"/>
                    <a:pt x="80" y="59"/>
                    <a:pt x="78" y="59"/>
                  </a:cubicBezTo>
                  <a:cubicBezTo>
                    <a:pt x="71" y="62"/>
                    <a:pt x="63" y="65"/>
                    <a:pt x="54" y="65"/>
                  </a:cubicBezTo>
                  <a:cubicBezTo>
                    <a:pt x="52" y="65"/>
                    <a:pt x="50" y="65"/>
                    <a:pt x="48" y="65"/>
                  </a:cubicBezTo>
                  <a:cubicBezTo>
                    <a:pt x="42" y="63"/>
                    <a:pt x="36" y="60"/>
                    <a:pt x="32" y="56"/>
                  </a:cubicBezTo>
                  <a:cubicBezTo>
                    <a:pt x="32" y="56"/>
                    <a:pt x="32" y="56"/>
                    <a:pt x="33" y="56"/>
                  </a:cubicBezTo>
                  <a:cubicBezTo>
                    <a:pt x="36" y="57"/>
                    <a:pt x="39" y="58"/>
                    <a:pt x="43" y="58"/>
                  </a:cubicBezTo>
                  <a:cubicBezTo>
                    <a:pt x="53" y="58"/>
                    <a:pt x="65" y="51"/>
                    <a:pt x="67" y="39"/>
                  </a:cubicBezTo>
                  <a:cubicBezTo>
                    <a:pt x="68" y="34"/>
                    <a:pt x="66" y="28"/>
                    <a:pt x="62" y="23"/>
                  </a:cubicBezTo>
                  <a:cubicBezTo>
                    <a:pt x="59" y="19"/>
                    <a:pt x="54" y="17"/>
                    <a:pt x="49" y="17"/>
                  </a:cubicBezTo>
                  <a:cubicBezTo>
                    <a:pt x="46" y="17"/>
                    <a:pt x="44" y="18"/>
                    <a:pt x="41" y="19"/>
                  </a:cubicBezTo>
                  <a:cubicBezTo>
                    <a:pt x="36" y="22"/>
                    <a:pt x="30" y="30"/>
                    <a:pt x="34" y="37"/>
                  </a:cubicBezTo>
                  <a:cubicBezTo>
                    <a:pt x="36" y="40"/>
                    <a:pt x="40" y="43"/>
                    <a:pt x="43" y="43"/>
                  </a:cubicBezTo>
                  <a:cubicBezTo>
                    <a:pt x="46" y="43"/>
                    <a:pt x="48" y="42"/>
                    <a:pt x="50" y="40"/>
                  </a:cubicBezTo>
                  <a:cubicBezTo>
                    <a:pt x="52" y="38"/>
                    <a:pt x="52" y="36"/>
                    <a:pt x="51" y="35"/>
                  </a:cubicBezTo>
                  <a:cubicBezTo>
                    <a:pt x="50" y="33"/>
                    <a:pt x="49" y="32"/>
                    <a:pt x="47" y="32"/>
                  </a:cubicBezTo>
                  <a:cubicBezTo>
                    <a:pt x="46" y="32"/>
                    <a:pt x="45" y="32"/>
                    <a:pt x="44" y="33"/>
                  </a:cubicBezTo>
                  <a:cubicBezTo>
                    <a:pt x="43" y="34"/>
                    <a:pt x="43" y="34"/>
                    <a:pt x="43" y="34"/>
                  </a:cubicBezTo>
                  <a:cubicBezTo>
                    <a:pt x="43" y="34"/>
                    <a:pt x="43" y="33"/>
                    <a:pt x="43" y="33"/>
                  </a:cubicBezTo>
                  <a:cubicBezTo>
                    <a:pt x="42" y="32"/>
                    <a:pt x="43" y="30"/>
                    <a:pt x="43" y="29"/>
                  </a:cubicBezTo>
                  <a:cubicBezTo>
                    <a:pt x="44" y="28"/>
                    <a:pt x="45" y="27"/>
                    <a:pt x="47" y="27"/>
                  </a:cubicBezTo>
                  <a:cubicBezTo>
                    <a:pt x="48" y="26"/>
                    <a:pt x="48" y="26"/>
                    <a:pt x="49" y="26"/>
                  </a:cubicBezTo>
                  <a:cubicBezTo>
                    <a:pt x="51" y="26"/>
                    <a:pt x="53" y="27"/>
                    <a:pt x="55" y="29"/>
                  </a:cubicBezTo>
                  <a:cubicBezTo>
                    <a:pt x="57" y="31"/>
                    <a:pt x="58" y="34"/>
                    <a:pt x="58" y="38"/>
                  </a:cubicBezTo>
                  <a:cubicBezTo>
                    <a:pt x="57" y="41"/>
                    <a:pt x="55" y="45"/>
                    <a:pt x="52" y="46"/>
                  </a:cubicBezTo>
                  <a:cubicBezTo>
                    <a:pt x="49" y="48"/>
                    <a:pt x="46" y="49"/>
                    <a:pt x="43" y="49"/>
                  </a:cubicBezTo>
                  <a:cubicBezTo>
                    <a:pt x="39" y="49"/>
                    <a:pt x="34" y="47"/>
                    <a:pt x="30" y="45"/>
                  </a:cubicBezTo>
                  <a:cubicBezTo>
                    <a:pt x="27" y="44"/>
                    <a:pt x="26" y="41"/>
                    <a:pt x="25" y="37"/>
                  </a:cubicBezTo>
                  <a:cubicBezTo>
                    <a:pt x="24" y="32"/>
                    <a:pt x="25" y="24"/>
                    <a:pt x="31" y="17"/>
                  </a:cubicBezTo>
                  <a:cubicBezTo>
                    <a:pt x="36" y="12"/>
                    <a:pt x="43" y="9"/>
                    <a:pt x="50" y="9"/>
                  </a:cubicBezTo>
                  <a:cubicBezTo>
                    <a:pt x="53" y="9"/>
                    <a:pt x="56" y="10"/>
                    <a:pt x="58" y="11"/>
                  </a:cubicBezTo>
                  <a:cubicBezTo>
                    <a:pt x="68" y="15"/>
                    <a:pt x="74" y="25"/>
                    <a:pt x="73" y="35"/>
                  </a:cubicBezTo>
                  <a:cubicBezTo>
                    <a:pt x="73" y="36"/>
                    <a:pt x="73" y="37"/>
                    <a:pt x="74" y="38"/>
                  </a:cubicBezTo>
                  <a:cubicBezTo>
                    <a:pt x="75" y="39"/>
                    <a:pt x="76" y="39"/>
                    <a:pt x="77" y="39"/>
                  </a:cubicBezTo>
                  <a:cubicBezTo>
                    <a:pt x="80" y="39"/>
                    <a:pt x="82" y="38"/>
                    <a:pt x="82" y="35"/>
                  </a:cubicBezTo>
                  <a:cubicBezTo>
                    <a:pt x="82" y="32"/>
                    <a:pt x="82" y="28"/>
                    <a:pt x="82" y="26"/>
                  </a:cubicBezTo>
                  <a:cubicBezTo>
                    <a:pt x="80" y="18"/>
                    <a:pt x="75" y="12"/>
                    <a:pt x="69" y="7"/>
                  </a:cubicBezTo>
                  <a:cubicBezTo>
                    <a:pt x="63" y="3"/>
                    <a:pt x="56" y="0"/>
                    <a:pt x="49" y="0"/>
                  </a:cubicBezTo>
                  <a:cubicBezTo>
                    <a:pt x="42" y="0"/>
                    <a:pt x="35" y="3"/>
                    <a:pt x="30" y="7"/>
                  </a:cubicBezTo>
                  <a:cubicBezTo>
                    <a:pt x="21" y="13"/>
                    <a:pt x="15" y="24"/>
                    <a:pt x="15" y="36"/>
                  </a:cubicBezTo>
                  <a:cubicBezTo>
                    <a:pt x="15" y="47"/>
                    <a:pt x="20" y="58"/>
                    <a:pt x="28" y="65"/>
                  </a:cubicBezTo>
                  <a:cubicBezTo>
                    <a:pt x="33" y="69"/>
                    <a:pt x="40" y="72"/>
                    <a:pt x="46" y="73"/>
                  </a:cubicBezTo>
                  <a:cubicBezTo>
                    <a:pt x="40" y="73"/>
                    <a:pt x="35" y="72"/>
                    <a:pt x="30" y="69"/>
                  </a:cubicBezTo>
                  <a:cubicBezTo>
                    <a:pt x="21" y="64"/>
                    <a:pt x="15" y="56"/>
                    <a:pt x="12" y="47"/>
                  </a:cubicBezTo>
                  <a:cubicBezTo>
                    <a:pt x="9" y="35"/>
                    <a:pt x="12" y="21"/>
                    <a:pt x="20" y="9"/>
                  </a:cubicBezTo>
                  <a:cubicBezTo>
                    <a:pt x="21" y="7"/>
                    <a:pt x="21" y="6"/>
                    <a:pt x="20" y="4"/>
                  </a:cubicBezTo>
                  <a:cubicBezTo>
                    <a:pt x="19" y="3"/>
                    <a:pt x="17" y="2"/>
                    <a:pt x="16" y="2"/>
                  </a:cubicBezTo>
                  <a:cubicBezTo>
                    <a:pt x="14" y="2"/>
                    <a:pt x="13" y="3"/>
                    <a:pt x="12" y="4"/>
                  </a:cubicBezTo>
                  <a:cubicBezTo>
                    <a:pt x="3" y="18"/>
                    <a:pt x="0" y="35"/>
                    <a:pt x="4" y="49"/>
                  </a:cubicBezTo>
                  <a:cubicBezTo>
                    <a:pt x="7" y="61"/>
                    <a:pt x="14" y="71"/>
                    <a:pt x="25" y="77"/>
                  </a:cubicBezTo>
                  <a:cubicBezTo>
                    <a:pt x="31" y="80"/>
                    <a:pt x="39" y="82"/>
                    <a:pt x="47" y="82"/>
                  </a:cubicBezTo>
                  <a:cubicBezTo>
                    <a:pt x="53" y="82"/>
                    <a:pt x="59" y="81"/>
                    <a:pt x="66" y="79"/>
                  </a:cubicBezTo>
                  <a:cubicBezTo>
                    <a:pt x="73" y="77"/>
                    <a:pt x="79" y="75"/>
                    <a:pt x="86" y="72"/>
                  </a:cubicBezTo>
                  <a:cubicBezTo>
                    <a:pt x="81" y="80"/>
                    <a:pt x="79" y="89"/>
                    <a:pt x="82" y="98"/>
                  </a:cubicBezTo>
                  <a:cubicBezTo>
                    <a:pt x="87" y="112"/>
                    <a:pt x="99" y="121"/>
                    <a:pt x="114" y="121"/>
                  </a:cubicBezTo>
                  <a:cubicBezTo>
                    <a:pt x="117" y="121"/>
                    <a:pt x="120" y="121"/>
                    <a:pt x="123" y="120"/>
                  </a:cubicBezTo>
                  <a:cubicBezTo>
                    <a:pt x="126" y="119"/>
                    <a:pt x="127" y="117"/>
                    <a:pt x="126" y="115"/>
                  </a:cubicBezTo>
                  <a:cubicBezTo>
                    <a:pt x="126" y="113"/>
                    <a:pt x="124" y="111"/>
                    <a:pt x="122" y="111"/>
                  </a:cubicBezTo>
                  <a:cubicBezTo>
                    <a:pt x="122" y="111"/>
                    <a:pt x="121" y="111"/>
                    <a:pt x="121" y="111"/>
                  </a:cubicBezTo>
                  <a:cubicBezTo>
                    <a:pt x="118" y="111"/>
                    <a:pt x="116" y="112"/>
                    <a:pt x="114" y="112"/>
                  </a:cubicBezTo>
                  <a:cubicBezTo>
                    <a:pt x="103" y="112"/>
                    <a:pt x="93" y="105"/>
                    <a:pt x="91" y="94"/>
                  </a:cubicBezTo>
                  <a:cubicBezTo>
                    <a:pt x="91" y="94"/>
                    <a:pt x="90" y="93"/>
                    <a:pt x="90" y="92"/>
                  </a:cubicBezTo>
                  <a:cubicBezTo>
                    <a:pt x="93" y="98"/>
                    <a:pt x="97" y="102"/>
                    <a:pt x="102" y="105"/>
                  </a:cubicBezTo>
                  <a:cubicBezTo>
                    <a:pt x="105" y="106"/>
                    <a:pt x="108" y="106"/>
                    <a:pt x="111" y="106"/>
                  </a:cubicBezTo>
                  <a:cubicBezTo>
                    <a:pt x="116" y="106"/>
                    <a:pt x="122" y="104"/>
                    <a:pt x="126" y="100"/>
                  </a:cubicBezTo>
                  <a:cubicBezTo>
                    <a:pt x="130" y="96"/>
                    <a:pt x="132" y="91"/>
                    <a:pt x="131" y="85"/>
                  </a:cubicBezTo>
                  <a:cubicBezTo>
                    <a:pt x="130" y="77"/>
                    <a:pt x="123" y="72"/>
                    <a:pt x="116" y="72"/>
                  </a:cubicBezTo>
                  <a:cubicBezTo>
                    <a:pt x="111" y="72"/>
                    <a:pt x="105" y="74"/>
                    <a:pt x="104" y="82"/>
                  </a:cubicBezTo>
                  <a:cubicBezTo>
                    <a:pt x="103" y="83"/>
                    <a:pt x="104" y="85"/>
                    <a:pt x="104" y="86"/>
                  </a:cubicBezTo>
                  <a:cubicBezTo>
                    <a:pt x="105" y="87"/>
                    <a:pt x="107" y="88"/>
                    <a:pt x="108" y="88"/>
                  </a:cubicBezTo>
                  <a:cubicBezTo>
                    <a:pt x="110" y="88"/>
                    <a:pt x="112" y="86"/>
                    <a:pt x="112" y="84"/>
                  </a:cubicBezTo>
                  <a:cubicBezTo>
                    <a:pt x="113" y="81"/>
                    <a:pt x="115" y="81"/>
                    <a:pt x="117" y="81"/>
                  </a:cubicBezTo>
                  <a:cubicBezTo>
                    <a:pt x="119" y="81"/>
                    <a:pt x="120" y="82"/>
                    <a:pt x="121" y="83"/>
                  </a:cubicBezTo>
                  <a:cubicBezTo>
                    <a:pt x="123" y="88"/>
                    <a:pt x="122" y="93"/>
                    <a:pt x="118" y="95"/>
                  </a:cubicBezTo>
                  <a:cubicBezTo>
                    <a:pt x="116" y="96"/>
                    <a:pt x="113" y="97"/>
                    <a:pt x="111" y="97"/>
                  </a:cubicBezTo>
                  <a:cubicBezTo>
                    <a:pt x="106" y="97"/>
                    <a:pt x="102" y="94"/>
                    <a:pt x="99" y="90"/>
                  </a:cubicBezTo>
                  <a:cubicBezTo>
                    <a:pt x="95" y="82"/>
                    <a:pt x="98" y="72"/>
                    <a:pt x="105" y="67"/>
                  </a:cubicBezTo>
                  <a:cubicBezTo>
                    <a:pt x="109" y="65"/>
                    <a:pt x="113" y="64"/>
                    <a:pt x="119" y="64"/>
                  </a:cubicBezTo>
                  <a:cubicBezTo>
                    <a:pt x="122" y="64"/>
                    <a:pt x="125" y="64"/>
                    <a:pt x="128" y="64"/>
                  </a:cubicBezTo>
                  <a:cubicBezTo>
                    <a:pt x="141" y="66"/>
                    <a:pt x="153" y="73"/>
                    <a:pt x="161" y="82"/>
                  </a:cubicBezTo>
                  <a:cubicBezTo>
                    <a:pt x="162" y="83"/>
                    <a:pt x="163" y="84"/>
                    <a:pt x="164" y="84"/>
                  </a:cubicBezTo>
                  <a:cubicBezTo>
                    <a:pt x="166" y="84"/>
                    <a:pt x="167" y="83"/>
                    <a:pt x="168" y="82"/>
                  </a:cubicBezTo>
                  <a:cubicBezTo>
                    <a:pt x="169" y="81"/>
                    <a:pt x="170" y="80"/>
                    <a:pt x="170" y="78"/>
                  </a:cubicBezTo>
                  <a:cubicBezTo>
                    <a:pt x="170" y="77"/>
                    <a:pt x="169" y="75"/>
                    <a:pt x="168" y="7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3" name="Freeform 120"/>
            <p:cNvSpPr/>
            <p:nvPr/>
          </p:nvSpPr>
          <p:spPr bwMode="auto">
            <a:xfrm>
              <a:off x="4213922" y="4079240"/>
              <a:ext cx="15873" cy="15879"/>
            </a:xfrm>
            <a:custGeom>
              <a:avLst/>
              <a:gdLst>
                <a:gd name="T0" fmla="*/ 0 w 9"/>
                <a:gd name="T1" fmla="*/ 7056 h 9"/>
                <a:gd name="T2" fmla="*/ 1764 w 9"/>
                <a:gd name="T3" fmla="*/ 12347 h 9"/>
                <a:gd name="T4" fmla="*/ 8819 w 9"/>
                <a:gd name="T5" fmla="*/ 15875 h 9"/>
                <a:gd name="T6" fmla="*/ 15875 w 9"/>
                <a:gd name="T7" fmla="*/ 7056 h 9"/>
                <a:gd name="T8" fmla="*/ 14111 w 9"/>
                <a:gd name="T9" fmla="*/ 1764 h 9"/>
                <a:gd name="T10" fmla="*/ 8819 w 9"/>
                <a:gd name="T11" fmla="*/ 0 h 9"/>
                <a:gd name="T12" fmla="*/ 0 w 9"/>
                <a:gd name="T13" fmla="*/ 7056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9">
                  <a:moveTo>
                    <a:pt x="0" y="4"/>
                  </a:moveTo>
                  <a:cubicBezTo>
                    <a:pt x="0" y="5"/>
                    <a:pt x="1" y="6"/>
                    <a:pt x="1" y="7"/>
                  </a:cubicBezTo>
                  <a:cubicBezTo>
                    <a:pt x="2" y="8"/>
                    <a:pt x="3" y="9"/>
                    <a:pt x="5" y="9"/>
                  </a:cubicBezTo>
                  <a:cubicBezTo>
                    <a:pt x="8" y="9"/>
                    <a:pt x="9" y="6"/>
                    <a:pt x="9" y="4"/>
                  </a:cubicBezTo>
                  <a:cubicBezTo>
                    <a:pt x="9" y="3"/>
                    <a:pt x="9" y="2"/>
                    <a:pt x="8" y="1"/>
                  </a:cubicBezTo>
                  <a:cubicBezTo>
                    <a:pt x="7" y="0"/>
                    <a:pt x="6" y="0"/>
                    <a:pt x="5" y="0"/>
                  </a:cubicBezTo>
                  <a:cubicBezTo>
                    <a:pt x="2" y="0"/>
                    <a:pt x="0" y="2"/>
                    <a:pt x="0" y="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4" name="Freeform 121"/>
            <p:cNvSpPr>
              <a:spLocks noEditPoints="1"/>
            </p:cNvSpPr>
            <p:nvPr/>
          </p:nvSpPr>
          <p:spPr bwMode="auto">
            <a:xfrm>
              <a:off x="4888514" y="2769249"/>
              <a:ext cx="247618" cy="238180"/>
            </a:xfrm>
            <a:custGeom>
              <a:avLst/>
              <a:gdLst>
                <a:gd name="T0" fmla="*/ 128037 w 147"/>
                <a:gd name="T1" fmla="*/ 234747 h 141"/>
                <a:gd name="T2" fmla="*/ 170154 w 147"/>
                <a:gd name="T3" fmla="*/ 231370 h 141"/>
                <a:gd name="T4" fmla="*/ 210587 w 147"/>
                <a:gd name="T5" fmla="*/ 165505 h 141"/>
                <a:gd name="T6" fmla="*/ 247650 w 147"/>
                <a:gd name="T7" fmla="*/ 0 h 141"/>
                <a:gd name="T8" fmla="*/ 128037 w 147"/>
                <a:gd name="T9" fmla="*/ 27021 h 141"/>
                <a:gd name="T10" fmla="*/ 128037 w 147"/>
                <a:gd name="T11" fmla="*/ 50665 h 141"/>
                <a:gd name="T12" fmla="*/ 217326 w 147"/>
                <a:gd name="T13" fmla="*/ 32088 h 141"/>
                <a:gd name="T14" fmla="*/ 188686 w 147"/>
                <a:gd name="T15" fmla="*/ 155372 h 141"/>
                <a:gd name="T16" fmla="*/ 166785 w 147"/>
                <a:gd name="T17" fmla="*/ 202660 h 141"/>
                <a:gd name="T18" fmla="*/ 128037 w 147"/>
                <a:gd name="T19" fmla="*/ 207726 h 141"/>
                <a:gd name="T20" fmla="*/ 128037 w 147"/>
                <a:gd name="T21" fmla="*/ 234747 h 141"/>
                <a:gd name="T22" fmla="*/ 128037 w 147"/>
                <a:gd name="T23" fmla="*/ 177327 h 141"/>
                <a:gd name="T24" fmla="*/ 128037 w 147"/>
                <a:gd name="T25" fmla="*/ 153684 h 141"/>
                <a:gd name="T26" fmla="*/ 170154 w 147"/>
                <a:gd name="T27" fmla="*/ 153684 h 141"/>
                <a:gd name="T28" fmla="*/ 163415 w 147"/>
                <a:gd name="T29" fmla="*/ 173949 h 141"/>
                <a:gd name="T30" fmla="*/ 151622 w 147"/>
                <a:gd name="T31" fmla="*/ 177327 h 141"/>
                <a:gd name="T32" fmla="*/ 128037 w 147"/>
                <a:gd name="T33" fmla="*/ 177327 h 141"/>
                <a:gd name="T34" fmla="*/ 128037 w 147"/>
                <a:gd name="T35" fmla="*/ 136795 h 141"/>
                <a:gd name="T36" fmla="*/ 128037 w 147"/>
                <a:gd name="T37" fmla="*/ 70931 h 141"/>
                <a:gd name="T38" fmla="*/ 139830 w 147"/>
                <a:gd name="T39" fmla="*/ 67553 h 141"/>
                <a:gd name="T40" fmla="*/ 139830 w 147"/>
                <a:gd name="T41" fmla="*/ 92886 h 141"/>
                <a:gd name="T42" fmla="*/ 166785 w 147"/>
                <a:gd name="T43" fmla="*/ 64176 h 141"/>
                <a:gd name="T44" fmla="*/ 192055 w 147"/>
                <a:gd name="T45" fmla="*/ 55731 h 141"/>
                <a:gd name="T46" fmla="*/ 183632 w 147"/>
                <a:gd name="T47" fmla="*/ 81064 h 141"/>
                <a:gd name="T48" fmla="*/ 154992 w 147"/>
                <a:gd name="T49" fmla="*/ 108085 h 141"/>
                <a:gd name="T50" fmla="*/ 180262 w 147"/>
                <a:gd name="T51" fmla="*/ 108085 h 141"/>
                <a:gd name="T52" fmla="*/ 173523 w 147"/>
                <a:gd name="T53" fmla="*/ 133418 h 141"/>
                <a:gd name="T54" fmla="*/ 151622 w 147"/>
                <a:gd name="T55" fmla="*/ 133418 h 141"/>
                <a:gd name="T56" fmla="*/ 129721 w 147"/>
                <a:gd name="T57" fmla="*/ 135106 h 141"/>
                <a:gd name="T58" fmla="*/ 128037 w 147"/>
                <a:gd name="T59" fmla="*/ 136795 h 141"/>
                <a:gd name="T60" fmla="*/ 30324 w 147"/>
                <a:gd name="T61" fmla="*/ 219548 h 141"/>
                <a:gd name="T62" fmla="*/ 37063 w 147"/>
                <a:gd name="T63" fmla="*/ 227992 h 141"/>
                <a:gd name="T64" fmla="*/ 80865 w 147"/>
                <a:gd name="T65" fmla="*/ 184082 h 141"/>
                <a:gd name="T66" fmla="*/ 128037 w 147"/>
                <a:gd name="T67" fmla="*/ 234747 h 141"/>
                <a:gd name="T68" fmla="*/ 128037 w 147"/>
                <a:gd name="T69" fmla="*/ 207726 h 141"/>
                <a:gd name="T70" fmla="*/ 106136 w 147"/>
                <a:gd name="T71" fmla="*/ 177327 h 141"/>
                <a:gd name="T72" fmla="*/ 128037 w 147"/>
                <a:gd name="T73" fmla="*/ 177327 h 141"/>
                <a:gd name="T74" fmla="*/ 128037 w 147"/>
                <a:gd name="T75" fmla="*/ 153684 h 141"/>
                <a:gd name="T76" fmla="*/ 111190 w 147"/>
                <a:gd name="T77" fmla="*/ 153684 h 141"/>
                <a:gd name="T78" fmla="*/ 128037 w 147"/>
                <a:gd name="T79" fmla="*/ 136795 h 141"/>
                <a:gd name="T80" fmla="*/ 128037 w 147"/>
                <a:gd name="T81" fmla="*/ 70931 h 141"/>
                <a:gd name="T82" fmla="*/ 116244 w 147"/>
                <a:gd name="T83" fmla="*/ 74309 h 141"/>
                <a:gd name="T84" fmla="*/ 114559 w 147"/>
                <a:gd name="T85" fmla="*/ 96263 h 141"/>
                <a:gd name="T86" fmla="*/ 114559 w 147"/>
                <a:gd name="T87" fmla="*/ 118218 h 141"/>
                <a:gd name="T88" fmla="*/ 96028 w 147"/>
                <a:gd name="T89" fmla="*/ 136795 h 141"/>
                <a:gd name="T90" fmla="*/ 96028 w 147"/>
                <a:gd name="T91" fmla="*/ 77686 h 141"/>
                <a:gd name="T92" fmla="*/ 74127 w 147"/>
                <a:gd name="T93" fmla="*/ 84441 h 141"/>
                <a:gd name="T94" fmla="*/ 72442 w 147"/>
                <a:gd name="T95" fmla="*/ 96263 h 141"/>
                <a:gd name="T96" fmla="*/ 72442 w 147"/>
                <a:gd name="T97" fmla="*/ 143551 h 141"/>
                <a:gd name="T98" fmla="*/ 45487 w 147"/>
                <a:gd name="T99" fmla="*/ 81064 h 141"/>
                <a:gd name="T100" fmla="*/ 45487 w 147"/>
                <a:gd name="T101" fmla="*/ 81064 h 141"/>
                <a:gd name="T102" fmla="*/ 94343 w 147"/>
                <a:gd name="T103" fmla="*/ 59109 h 141"/>
                <a:gd name="T104" fmla="*/ 128037 w 147"/>
                <a:gd name="T105" fmla="*/ 50665 h 141"/>
                <a:gd name="T106" fmla="*/ 128037 w 147"/>
                <a:gd name="T107" fmla="*/ 27021 h 141"/>
                <a:gd name="T108" fmla="*/ 82550 w 147"/>
                <a:gd name="T109" fmla="*/ 37154 h 141"/>
                <a:gd name="T110" fmla="*/ 16847 w 147"/>
                <a:gd name="T111" fmla="*/ 79375 h 141"/>
                <a:gd name="T112" fmla="*/ 64018 w 147"/>
                <a:gd name="T113" fmla="*/ 168883 h 141"/>
                <a:gd name="T114" fmla="*/ 21901 w 147"/>
                <a:gd name="T115" fmla="*/ 211104 h 141"/>
                <a:gd name="T116" fmla="*/ 30324 w 147"/>
                <a:gd name="T117" fmla="*/ 219548 h 1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7" h="141">
                  <a:moveTo>
                    <a:pt x="76" y="139"/>
                  </a:moveTo>
                  <a:cubicBezTo>
                    <a:pt x="84" y="141"/>
                    <a:pt x="92" y="141"/>
                    <a:pt x="101" y="137"/>
                  </a:cubicBezTo>
                  <a:cubicBezTo>
                    <a:pt x="117" y="129"/>
                    <a:pt x="121" y="114"/>
                    <a:pt x="125" y="98"/>
                  </a:cubicBezTo>
                  <a:cubicBezTo>
                    <a:pt x="134" y="66"/>
                    <a:pt x="141" y="33"/>
                    <a:pt x="147" y="0"/>
                  </a:cubicBezTo>
                  <a:cubicBezTo>
                    <a:pt x="123" y="5"/>
                    <a:pt x="99" y="10"/>
                    <a:pt x="76" y="16"/>
                  </a:cubicBezTo>
                  <a:cubicBezTo>
                    <a:pt x="76" y="30"/>
                    <a:pt x="76" y="30"/>
                    <a:pt x="76" y="30"/>
                  </a:cubicBezTo>
                  <a:cubicBezTo>
                    <a:pt x="93" y="26"/>
                    <a:pt x="111" y="22"/>
                    <a:pt x="129" y="19"/>
                  </a:cubicBezTo>
                  <a:cubicBezTo>
                    <a:pt x="125" y="43"/>
                    <a:pt x="118" y="68"/>
                    <a:pt x="112" y="92"/>
                  </a:cubicBezTo>
                  <a:cubicBezTo>
                    <a:pt x="109" y="102"/>
                    <a:pt x="108" y="113"/>
                    <a:pt x="99" y="120"/>
                  </a:cubicBezTo>
                  <a:cubicBezTo>
                    <a:pt x="92" y="126"/>
                    <a:pt x="83" y="126"/>
                    <a:pt x="76" y="123"/>
                  </a:cubicBezTo>
                  <a:cubicBezTo>
                    <a:pt x="76" y="139"/>
                    <a:pt x="76" y="139"/>
                    <a:pt x="76" y="139"/>
                  </a:cubicBezTo>
                  <a:close/>
                  <a:moveTo>
                    <a:pt x="76" y="105"/>
                  </a:moveTo>
                  <a:cubicBezTo>
                    <a:pt x="76" y="91"/>
                    <a:pt x="76" y="91"/>
                    <a:pt x="76" y="91"/>
                  </a:cubicBezTo>
                  <a:cubicBezTo>
                    <a:pt x="101" y="91"/>
                    <a:pt x="101" y="91"/>
                    <a:pt x="101" y="91"/>
                  </a:cubicBezTo>
                  <a:cubicBezTo>
                    <a:pt x="100" y="95"/>
                    <a:pt x="99" y="99"/>
                    <a:pt x="97" y="103"/>
                  </a:cubicBezTo>
                  <a:cubicBezTo>
                    <a:pt x="96" y="106"/>
                    <a:pt x="93" y="105"/>
                    <a:pt x="90" y="105"/>
                  </a:cubicBezTo>
                  <a:cubicBezTo>
                    <a:pt x="76" y="105"/>
                    <a:pt x="76" y="105"/>
                    <a:pt x="76" y="105"/>
                  </a:cubicBezTo>
                  <a:close/>
                  <a:moveTo>
                    <a:pt x="76" y="81"/>
                  </a:moveTo>
                  <a:cubicBezTo>
                    <a:pt x="76" y="42"/>
                    <a:pt x="76" y="42"/>
                    <a:pt x="76" y="42"/>
                  </a:cubicBezTo>
                  <a:cubicBezTo>
                    <a:pt x="83" y="40"/>
                    <a:pt x="83" y="40"/>
                    <a:pt x="83" y="40"/>
                  </a:cubicBezTo>
                  <a:cubicBezTo>
                    <a:pt x="83" y="55"/>
                    <a:pt x="83" y="55"/>
                    <a:pt x="83" y="55"/>
                  </a:cubicBezTo>
                  <a:cubicBezTo>
                    <a:pt x="88" y="49"/>
                    <a:pt x="94" y="44"/>
                    <a:pt x="99" y="38"/>
                  </a:cubicBezTo>
                  <a:cubicBezTo>
                    <a:pt x="103" y="34"/>
                    <a:pt x="109" y="34"/>
                    <a:pt x="114" y="33"/>
                  </a:cubicBezTo>
                  <a:cubicBezTo>
                    <a:pt x="113" y="39"/>
                    <a:pt x="113" y="44"/>
                    <a:pt x="109" y="48"/>
                  </a:cubicBezTo>
                  <a:cubicBezTo>
                    <a:pt x="103" y="53"/>
                    <a:pt x="98" y="59"/>
                    <a:pt x="92" y="64"/>
                  </a:cubicBezTo>
                  <a:cubicBezTo>
                    <a:pt x="107" y="64"/>
                    <a:pt x="107" y="64"/>
                    <a:pt x="107" y="64"/>
                  </a:cubicBezTo>
                  <a:cubicBezTo>
                    <a:pt x="106" y="69"/>
                    <a:pt x="104" y="74"/>
                    <a:pt x="103" y="79"/>
                  </a:cubicBezTo>
                  <a:cubicBezTo>
                    <a:pt x="102" y="80"/>
                    <a:pt x="92" y="79"/>
                    <a:pt x="90" y="79"/>
                  </a:cubicBezTo>
                  <a:cubicBezTo>
                    <a:pt x="88" y="79"/>
                    <a:pt x="79" y="78"/>
                    <a:pt x="77" y="80"/>
                  </a:cubicBezTo>
                  <a:lnTo>
                    <a:pt x="76" y="81"/>
                  </a:lnTo>
                  <a:close/>
                  <a:moveTo>
                    <a:pt x="18" y="130"/>
                  </a:moveTo>
                  <a:cubicBezTo>
                    <a:pt x="22" y="135"/>
                    <a:pt x="22" y="135"/>
                    <a:pt x="22" y="135"/>
                  </a:cubicBezTo>
                  <a:cubicBezTo>
                    <a:pt x="48" y="109"/>
                    <a:pt x="48" y="109"/>
                    <a:pt x="48" y="109"/>
                  </a:cubicBezTo>
                  <a:cubicBezTo>
                    <a:pt x="51" y="124"/>
                    <a:pt x="62" y="135"/>
                    <a:pt x="76" y="139"/>
                  </a:cubicBezTo>
                  <a:cubicBezTo>
                    <a:pt x="76" y="123"/>
                    <a:pt x="76" y="123"/>
                    <a:pt x="76" y="123"/>
                  </a:cubicBezTo>
                  <a:cubicBezTo>
                    <a:pt x="69" y="120"/>
                    <a:pt x="64" y="113"/>
                    <a:pt x="63" y="105"/>
                  </a:cubicBezTo>
                  <a:cubicBezTo>
                    <a:pt x="76" y="105"/>
                    <a:pt x="76" y="105"/>
                    <a:pt x="76" y="105"/>
                  </a:cubicBezTo>
                  <a:cubicBezTo>
                    <a:pt x="76" y="91"/>
                    <a:pt x="76" y="91"/>
                    <a:pt x="76" y="91"/>
                  </a:cubicBezTo>
                  <a:cubicBezTo>
                    <a:pt x="66" y="91"/>
                    <a:pt x="66" y="91"/>
                    <a:pt x="66" y="91"/>
                  </a:cubicBezTo>
                  <a:cubicBezTo>
                    <a:pt x="76" y="81"/>
                    <a:pt x="76" y="81"/>
                    <a:pt x="76" y="81"/>
                  </a:cubicBezTo>
                  <a:cubicBezTo>
                    <a:pt x="76" y="42"/>
                    <a:pt x="76" y="42"/>
                    <a:pt x="76" y="42"/>
                  </a:cubicBezTo>
                  <a:cubicBezTo>
                    <a:pt x="69" y="44"/>
                    <a:pt x="69" y="44"/>
                    <a:pt x="69" y="44"/>
                  </a:cubicBezTo>
                  <a:cubicBezTo>
                    <a:pt x="67" y="45"/>
                    <a:pt x="68" y="55"/>
                    <a:pt x="68" y="57"/>
                  </a:cubicBezTo>
                  <a:cubicBezTo>
                    <a:pt x="68" y="59"/>
                    <a:pt x="69" y="68"/>
                    <a:pt x="68" y="70"/>
                  </a:cubicBezTo>
                  <a:cubicBezTo>
                    <a:pt x="64" y="74"/>
                    <a:pt x="60" y="77"/>
                    <a:pt x="57" y="81"/>
                  </a:cubicBezTo>
                  <a:cubicBezTo>
                    <a:pt x="57" y="46"/>
                    <a:pt x="57" y="46"/>
                    <a:pt x="57" y="46"/>
                  </a:cubicBezTo>
                  <a:cubicBezTo>
                    <a:pt x="53" y="48"/>
                    <a:pt x="48" y="49"/>
                    <a:pt x="44" y="50"/>
                  </a:cubicBezTo>
                  <a:cubicBezTo>
                    <a:pt x="41" y="51"/>
                    <a:pt x="43" y="54"/>
                    <a:pt x="43" y="57"/>
                  </a:cubicBezTo>
                  <a:cubicBezTo>
                    <a:pt x="43" y="66"/>
                    <a:pt x="43" y="75"/>
                    <a:pt x="43" y="85"/>
                  </a:cubicBezTo>
                  <a:cubicBezTo>
                    <a:pt x="25" y="83"/>
                    <a:pt x="16" y="62"/>
                    <a:pt x="27" y="48"/>
                  </a:cubicBezTo>
                  <a:cubicBezTo>
                    <a:pt x="27" y="48"/>
                    <a:pt x="27" y="48"/>
                    <a:pt x="27" y="48"/>
                  </a:cubicBezTo>
                  <a:cubicBezTo>
                    <a:pt x="34" y="40"/>
                    <a:pt x="46" y="38"/>
                    <a:pt x="56" y="35"/>
                  </a:cubicBezTo>
                  <a:cubicBezTo>
                    <a:pt x="62" y="34"/>
                    <a:pt x="69" y="32"/>
                    <a:pt x="76" y="30"/>
                  </a:cubicBezTo>
                  <a:cubicBezTo>
                    <a:pt x="76" y="16"/>
                    <a:pt x="76" y="16"/>
                    <a:pt x="76" y="16"/>
                  </a:cubicBezTo>
                  <a:cubicBezTo>
                    <a:pt x="67" y="18"/>
                    <a:pt x="58" y="20"/>
                    <a:pt x="49" y="22"/>
                  </a:cubicBezTo>
                  <a:cubicBezTo>
                    <a:pt x="33" y="26"/>
                    <a:pt x="18" y="31"/>
                    <a:pt x="10" y="47"/>
                  </a:cubicBezTo>
                  <a:cubicBezTo>
                    <a:pt x="0" y="69"/>
                    <a:pt x="15" y="95"/>
                    <a:pt x="38" y="100"/>
                  </a:cubicBezTo>
                  <a:cubicBezTo>
                    <a:pt x="13" y="125"/>
                    <a:pt x="13" y="125"/>
                    <a:pt x="13" y="125"/>
                  </a:cubicBezTo>
                  <a:lnTo>
                    <a:pt x="18" y="13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5" name="Freeform 122"/>
            <p:cNvSpPr/>
            <p:nvPr/>
          </p:nvSpPr>
          <p:spPr bwMode="auto">
            <a:xfrm>
              <a:off x="5588519" y="3123344"/>
              <a:ext cx="20634" cy="65102"/>
            </a:xfrm>
            <a:custGeom>
              <a:avLst/>
              <a:gdLst>
                <a:gd name="T0" fmla="*/ 20637 w 12"/>
                <a:gd name="T1" fmla="*/ 65087 h 38"/>
                <a:gd name="T2" fmla="*/ 20637 w 12"/>
                <a:gd name="T3" fmla="*/ 0 h 38"/>
                <a:gd name="T4" fmla="*/ 10319 w 12"/>
                <a:gd name="T5" fmla="*/ 0 h 38"/>
                <a:gd name="T6" fmla="*/ 0 w 12"/>
                <a:gd name="T7" fmla="*/ 0 h 38"/>
                <a:gd name="T8" fmla="*/ 0 w 12"/>
                <a:gd name="T9" fmla="*/ 65087 h 38"/>
                <a:gd name="T10" fmla="*/ 10319 w 12"/>
                <a:gd name="T11" fmla="*/ 63374 h 38"/>
                <a:gd name="T12" fmla="*/ 20637 w 12"/>
                <a:gd name="T13" fmla="*/ 65087 h 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38">
                  <a:moveTo>
                    <a:pt x="12" y="38"/>
                  </a:moveTo>
                  <a:cubicBezTo>
                    <a:pt x="12" y="0"/>
                    <a:pt x="12" y="0"/>
                    <a:pt x="12" y="0"/>
                  </a:cubicBezTo>
                  <a:cubicBezTo>
                    <a:pt x="10" y="0"/>
                    <a:pt x="8" y="0"/>
                    <a:pt x="6" y="0"/>
                  </a:cubicBezTo>
                  <a:cubicBezTo>
                    <a:pt x="4" y="0"/>
                    <a:pt x="2" y="0"/>
                    <a:pt x="0" y="0"/>
                  </a:cubicBezTo>
                  <a:cubicBezTo>
                    <a:pt x="0" y="38"/>
                    <a:pt x="0" y="38"/>
                    <a:pt x="0" y="38"/>
                  </a:cubicBezTo>
                  <a:cubicBezTo>
                    <a:pt x="2" y="37"/>
                    <a:pt x="4" y="37"/>
                    <a:pt x="6" y="37"/>
                  </a:cubicBezTo>
                  <a:cubicBezTo>
                    <a:pt x="8" y="37"/>
                    <a:pt x="10" y="37"/>
                    <a:pt x="12"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6" name="Freeform 123"/>
            <p:cNvSpPr/>
            <p:nvPr/>
          </p:nvSpPr>
          <p:spPr bwMode="auto">
            <a:xfrm>
              <a:off x="5507559" y="2978847"/>
              <a:ext cx="184126" cy="138145"/>
            </a:xfrm>
            <a:custGeom>
              <a:avLst/>
              <a:gdLst>
                <a:gd name="T0" fmla="*/ 184150 w 109"/>
                <a:gd name="T1" fmla="*/ 45476 h 82"/>
                <a:gd name="T2" fmla="*/ 172324 w 109"/>
                <a:gd name="T3" fmla="*/ 0 h 82"/>
                <a:gd name="T4" fmla="*/ 131777 w 109"/>
                <a:gd name="T5" fmla="*/ 21896 h 82"/>
                <a:gd name="T6" fmla="*/ 91230 w 109"/>
                <a:gd name="T7" fmla="*/ 0 h 82"/>
                <a:gd name="T8" fmla="*/ 52373 w 109"/>
                <a:gd name="T9" fmla="*/ 21896 h 82"/>
                <a:gd name="T10" fmla="*/ 11826 w 109"/>
                <a:gd name="T11" fmla="*/ 0 h 82"/>
                <a:gd name="T12" fmla="*/ 0 w 109"/>
                <a:gd name="T13" fmla="*/ 45476 h 82"/>
                <a:gd name="T14" fmla="*/ 81094 w 109"/>
                <a:gd name="T15" fmla="*/ 138113 h 82"/>
                <a:gd name="T16" fmla="*/ 91230 w 109"/>
                <a:gd name="T17" fmla="*/ 138113 h 82"/>
                <a:gd name="T18" fmla="*/ 101367 w 109"/>
                <a:gd name="T19" fmla="*/ 138113 h 82"/>
                <a:gd name="T20" fmla="*/ 184150 w 109"/>
                <a:gd name="T21" fmla="*/ 45476 h 8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9" h="82">
                  <a:moveTo>
                    <a:pt x="109" y="27"/>
                  </a:moveTo>
                  <a:cubicBezTo>
                    <a:pt x="109" y="17"/>
                    <a:pt x="106" y="8"/>
                    <a:pt x="102" y="0"/>
                  </a:cubicBezTo>
                  <a:cubicBezTo>
                    <a:pt x="78" y="13"/>
                    <a:pt x="78" y="13"/>
                    <a:pt x="78" y="13"/>
                  </a:cubicBezTo>
                  <a:cubicBezTo>
                    <a:pt x="54" y="0"/>
                    <a:pt x="54" y="0"/>
                    <a:pt x="54" y="0"/>
                  </a:cubicBezTo>
                  <a:cubicBezTo>
                    <a:pt x="31" y="13"/>
                    <a:pt x="31" y="13"/>
                    <a:pt x="31" y="13"/>
                  </a:cubicBezTo>
                  <a:cubicBezTo>
                    <a:pt x="7" y="0"/>
                    <a:pt x="7" y="0"/>
                    <a:pt x="7" y="0"/>
                  </a:cubicBezTo>
                  <a:cubicBezTo>
                    <a:pt x="2" y="8"/>
                    <a:pt x="0" y="17"/>
                    <a:pt x="0" y="27"/>
                  </a:cubicBezTo>
                  <a:cubicBezTo>
                    <a:pt x="0" y="55"/>
                    <a:pt x="21" y="79"/>
                    <a:pt x="48" y="82"/>
                  </a:cubicBezTo>
                  <a:cubicBezTo>
                    <a:pt x="50" y="82"/>
                    <a:pt x="52" y="82"/>
                    <a:pt x="54" y="82"/>
                  </a:cubicBezTo>
                  <a:cubicBezTo>
                    <a:pt x="56" y="82"/>
                    <a:pt x="58" y="82"/>
                    <a:pt x="60" y="82"/>
                  </a:cubicBezTo>
                  <a:cubicBezTo>
                    <a:pt x="88" y="79"/>
                    <a:pt x="109" y="55"/>
                    <a:pt x="109" y="2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7" name="Freeform 124"/>
            <p:cNvSpPr/>
            <p:nvPr/>
          </p:nvSpPr>
          <p:spPr bwMode="auto">
            <a:xfrm>
              <a:off x="5545661" y="3126519"/>
              <a:ext cx="38095" cy="38109"/>
            </a:xfrm>
            <a:custGeom>
              <a:avLst/>
              <a:gdLst>
                <a:gd name="T0" fmla="*/ 36368 w 22"/>
                <a:gd name="T1" fmla="*/ 36443 h 23"/>
                <a:gd name="T2" fmla="*/ 27709 w 22"/>
                <a:gd name="T3" fmla="*/ 9939 h 23"/>
                <a:gd name="T4" fmla="*/ 1732 w 22"/>
                <a:gd name="T5" fmla="*/ 1657 h 23"/>
                <a:gd name="T6" fmla="*/ 8659 w 22"/>
                <a:gd name="T7" fmla="*/ 28161 h 23"/>
                <a:gd name="T8" fmla="*/ 36368 w 22"/>
                <a:gd name="T9" fmla="*/ 36443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23">
                  <a:moveTo>
                    <a:pt x="21" y="22"/>
                  </a:moveTo>
                  <a:cubicBezTo>
                    <a:pt x="22" y="16"/>
                    <a:pt x="21" y="10"/>
                    <a:pt x="16" y="6"/>
                  </a:cubicBezTo>
                  <a:cubicBezTo>
                    <a:pt x="12" y="2"/>
                    <a:pt x="6" y="0"/>
                    <a:pt x="1" y="1"/>
                  </a:cubicBezTo>
                  <a:cubicBezTo>
                    <a:pt x="0" y="7"/>
                    <a:pt x="1" y="13"/>
                    <a:pt x="5" y="17"/>
                  </a:cubicBezTo>
                  <a:cubicBezTo>
                    <a:pt x="10" y="21"/>
                    <a:pt x="16" y="23"/>
                    <a:pt x="21"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8" name="Freeform 125"/>
            <p:cNvSpPr/>
            <p:nvPr/>
          </p:nvSpPr>
          <p:spPr bwMode="auto">
            <a:xfrm>
              <a:off x="5613908" y="3126519"/>
              <a:ext cx="39682" cy="38109"/>
            </a:xfrm>
            <a:custGeom>
              <a:avLst/>
              <a:gdLst>
                <a:gd name="T0" fmla="*/ 29334 w 23"/>
                <a:gd name="T1" fmla="*/ 28161 h 23"/>
                <a:gd name="T2" fmla="*/ 37961 w 23"/>
                <a:gd name="T3" fmla="*/ 1657 h 23"/>
                <a:gd name="T4" fmla="*/ 10353 w 23"/>
                <a:gd name="T5" fmla="*/ 9939 h 23"/>
                <a:gd name="T6" fmla="*/ 1726 w 23"/>
                <a:gd name="T7" fmla="*/ 36443 h 23"/>
                <a:gd name="T8" fmla="*/ 29334 w 23"/>
                <a:gd name="T9" fmla="*/ 28161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3">
                  <a:moveTo>
                    <a:pt x="17" y="17"/>
                  </a:moveTo>
                  <a:cubicBezTo>
                    <a:pt x="21" y="13"/>
                    <a:pt x="23" y="7"/>
                    <a:pt x="22" y="1"/>
                  </a:cubicBezTo>
                  <a:cubicBezTo>
                    <a:pt x="17" y="0"/>
                    <a:pt x="11" y="2"/>
                    <a:pt x="6" y="6"/>
                  </a:cubicBezTo>
                  <a:cubicBezTo>
                    <a:pt x="2" y="10"/>
                    <a:pt x="0" y="16"/>
                    <a:pt x="1" y="22"/>
                  </a:cubicBezTo>
                  <a:cubicBezTo>
                    <a:pt x="7" y="23"/>
                    <a:pt x="13" y="21"/>
                    <a:pt x="17" y="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9" name="Freeform 126"/>
            <p:cNvSpPr/>
            <p:nvPr/>
          </p:nvSpPr>
          <p:spPr bwMode="auto">
            <a:xfrm>
              <a:off x="5544074" y="3193202"/>
              <a:ext cx="109523" cy="31757"/>
            </a:xfrm>
            <a:custGeom>
              <a:avLst/>
              <a:gdLst>
                <a:gd name="T0" fmla="*/ 65038 w 64"/>
                <a:gd name="T1" fmla="*/ 1671 h 19"/>
                <a:gd name="T2" fmla="*/ 54769 w 64"/>
                <a:gd name="T3" fmla="*/ 0 h 19"/>
                <a:gd name="T4" fmla="*/ 44499 w 64"/>
                <a:gd name="T5" fmla="*/ 1671 h 19"/>
                <a:gd name="T6" fmla="*/ 0 w 64"/>
                <a:gd name="T7" fmla="*/ 31750 h 19"/>
                <a:gd name="T8" fmla="*/ 109537 w 64"/>
                <a:gd name="T9" fmla="*/ 31750 h 19"/>
                <a:gd name="T10" fmla="*/ 65038 w 64"/>
                <a:gd name="T11" fmla="*/ 1671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 h="19">
                  <a:moveTo>
                    <a:pt x="38" y="1"/>
                  </a:moveTo>
                  <a:cubicBezTo>
                    <a:pt x="36" y="0"/>
                    <a:pt x="34" y="0"/>
                    <a:pt x="32" y="0"/>
                  </a:cubicBezTo>
                  <a:cubicBezTo>
                    <a:pt x="30" y="0"/>
                    <a:pt x="28" y="0"/>
                    <a:pt x="26" y="1"/>
                  </a:cubicBezTo>
                  <a:cubicBezTo>
                    <a:pt x="12" y="2"/>
                    <a:pt x="0" y="10"/>
                    <a:pt x="0" y="19"/>
                  </a:cubicBezTo>
                  <a:cubicBezTo>
                    <a:pt x="64" y="19"/>
                    <a:pt x="64" y="19"/>
                    <a:pt x="64" y="19"/>
                  </a:cubicBezTo>
                  <a:cubicBezTo>
                    <a:pt x="64" y="10"/>
                    <a:pt x="53" y="2"/>
                    <a:pt x="38"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0" name="Freeform 127"/>
            <p:cNvSpPr/>
            <p:nvPr/>
          </p:nvSpPr>
          <p:spPr bwMode="auto">
            <a:xfrm>
              <a:off x="4364715" y="3317063"/>
              <a:ext cx="60317" cy="106387"/>
            </a:xfrm>
            <a:custGeom>
              <a:avLst/>
              <a:gdLst>
                <a:gd name="T0" fmla="*/ 60325 w 36"/>
                <a:gd name="T1" fmla="*/ 52337 h 63"/>
                <a:gd name="T2" fmla="*/ 30163 w 36"/>
                <a:gd name="T3" fmla="*/ 0 h 63"/>
                <a:gd name="T4" fmla="*/ 0 w 36"/>
                <a:gd name="T5" fmla="*/ 52337 h 63"/>
                <a:gd name="T6" fmla="*/ 30163 w 36"/>
                <a:gd name="T7" fmla="*/ 106362 h 63"/>
                <a:gd name="T8" fmla="*/ 60325 w 36"/>
                <a:gd name="T9" fmla="*/ 52337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63">
                  <a:moveTo>
                    <a:pt x="36" y="31"/>
                  </a:moveTo>
                  <a:cubicBezTo>
                    <a:pt x="36" y="20"/>
                    <a:pt x="29" y="4"/>
                    <a:pt x="18" y="0"/>
                  </a:cubicBezTo>
                  <a:cubicBezTo>
                    <a:pt x="7" y="4"/>
                    <a:pt x="0" y="20"/>
                    <a:pt x="0" y="31"/>
                  </a:cubicBezTo>
                  <a:cubicBezTo>
                    <a:pt x="0" y="43"/>
                    <a:pt x="7" y="58"/>
                    <a:pt x="18" y="63"/>
                  </a:cubicBezTo>
                  <a:cubicBezTo>
                    <a:pt x="29" y="58"/>
                    <a:pt x="36" y="43"/>
                    <a:pt x="36" y="3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1" name="Freeform 128"/>
            <p:cNvSpPr/>
            <p:nvPr/>
          </p:nvSpPr>
          <p:spPr bwMode="auto">
            <a:xfrm>
              <a:off x="4407565" y="3385334"/>
              <a:ext cx="98412" cy="77806"/>
            </a:xfrm>
            <a:custGeom>
              <a:avLst/>
              <a:gdLst>
                <a:gd name="T0" fmla="*/ 3394 w 58"/>
                <a:gd name="T1" fmla="*/ 64260 h 46"/>
                <a:gd name="T2" fmla="*/ 64485 w 58"/>
                <a:gd name="T3" fmla="*/ 65951 h 46"/>
                <a:gd name="T4" fmla="*/ 96728 w 58"/>
                <a:gd name="T5" fmla="*/ 13528 h 46"/>
                <a:gd name="T6" fmla="*/ 35637 w 58"/>
                <a:gd name="T7" fmla="*/ 11837 h 46"/>
                <a:gd name="T8" fmla="*/ 3394 w 58"/>
                <a:gd name="T9" fmla="*/ 64260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46">
                  <a:moveTo>
                    <a:pt x="2" y="38"/>
                  </a:moveTo>
                  <a:cubicBezTo>
                    <a:pt x="11" y="46"/>
                    <a:pt x="28" y="44"/>
                    <a:pt x="38" y="39"/>
                  </a:cubicBezTo>
                  <a:cubicBezTo>
                    <a:pt x="48" y="33"/>
                    <a:pt x="58" y="19"/>
                    <a:pt x="57" y="8"/>
                  </a:cubicBezTo>
                  <a:cubicBezTo>
                    <a:pt x="47" y="0"/>
                    <a:pt x="30" y="2"/>
                    <a:pt x="21" y="7"/>
                  </a:cubicBezTo>
                  <a:cubicBezTo>
                    <a:pt x="11" y="13"/>
                    <a:pt x="0" y="27"/>
                    <a:pt x="2"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2" name="Freeform 129"/>
            <p:cNvSpPr/>
            <p:nvPr/>
          </p:nvSpPr>
          <p:spPr bwMode="auto">
            <a:xfrm>
              <a:off x="4407565" y="3463140"/>
              <a:ext cx="98412" cy="76218"/>
            </a:xfrm>
            <a:custGeom>
              <a:avLst/>
              <a:gdLst>
                <a:gd name="T0" fmla="*/ 64485 w 58"/>
                <a:gd name="T1" fmla="*/ 64347 h 45"/>
                <a:gd name="T2" fmla="*/ 96728 w 58"/>
                <a:gd name="T3" fmla="*/ 11853 h 45"/>
                <a:gd name="T4" fmla="*/ 35637 w 58"/>
                <a:gd name="T5" fmla="*/ 11853 h 45"/>
                <a:gd name="T6" fmla="*/ 3394 w 58"/>
                <a:gd name="T7" fmla="*/ 64347 h 45"/>
                <a:gd name="T8" fmla="*/ 64485 w 58"/>
                <a:gd name="T9" fmla="*/ 64347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45">
                  <a:moveTo>
                    <a:pt x="38" y="38"/>
                  </a:moveTo>
                  <a:cubicBezTo>
                    <a:pt x="48" y="33"/>
                    <a:pt x="58" y="19"/>
                    <a:pt x="57" y="7"/>
                  </a:cubicBezTo>
                  <a:cubicBezTo>
                    <a:pt x="47" y="0"/>
                    <a:pt x="30" y="1"/>
                    <a:pt x="21" y="7"/>
                  </a:cubicBezTo>
                  <a:cubicBezTo>
                    <a:pt x="11" y="12"/>
                    <a:pt x="0" y="26"/>
                    <a:pt x="2" y="38"/>
                  </a:cubicBezTo>
                  <a:cubicBezTo>
                    <a:pt x="11" y="45"/>
                    <a:pt x="28" y="44"/>
                    <a:pt x="3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3" name="Freeform 130"/>
            <p:cNvSpPr/>
            <p:nvPr/>
          </p:nvSpPr>
          <p:spPr bwMode="auto">
            <a:xfrm>
              <a:off x="4285343" y="3385334"/>
              <a:ext cx="98412" cy="77806"/>
            </a:xfrm>
            <a:custGeom>
              <a:avLst/>
              <a:gdLst>
                <a:gd name="T0" fmla="*/ 33940 w 58"/>
                <a:gd name="T1" fmla="*/ 65951 h 46"/>
                <a:gd name="T2" fmla="*/ 96728 w 58"/>
                <a:gd name="T3" fmla="*/ 64260 h 46"/>
                <a:gd name="T4" fmla="*/ 64485 w 58"/>
                <a:gd name="T5" fmla="*/ 11837 h 46"/>
                <a:gd name="T6" fmla="*/ 3394 w 58"/>
                <a:gd name="T7" fmla="*/ 13528 h 46"/>
                <a:gd name="T8" fmla="*/ 33940 w 58"/>
                <a:gd name="T9" fmla="*/ 65951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46">
                  <a:moveTo>
                    <a:pt x="20" y="39"/>
                  </a:moveTo>
                  <a:cubicBezTo>
                    <a:pt x="30" y="44"/>
                    <a:pt x="47" y="46"/>
                    <a:pt x="57" y="38"/>
                  </a:cubicBezTo>
                  <a:cubicBezTo>
                    <a:pt x="58" y="27"/>
                    <a:pt x="48" y="13"/>
                    <a:pt x="38" y="7"/>
                  </a:cubicBezTo>
                  <a:cubicBezTo>
                    <a:pt x="28" y="2"/>
                    <a:pt x="11" y="0"/>
                    <a:pt x="2" y="8"/>
                  </a:cubicBezTo>
                  <a:cubicBezTo>
                    <a:pt x="0" y="19"/>
                    <a:pt x="11" y="33"/>
                    <a:pt x="20" y="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4" name="Freeform 131"/>
            <p:cNvSpPr/>
            <p:nvPr/>
          </p:nvSpPr>
          <p:spPr bwMode="auto">
            <a:xfrm>
              <a:off x="4285343" y="3463140"/>
              <a:ext cx="98412" cy="76218"/>
            </a:xfrm>
            <a:custGeom>
              <a:avLst/>
              <a:gdLst>
                <a:gd name="T0" fmla="*/ 33940 w 58"/>
                <a:gd name="T1" fmla="*/ 64347 h 45"/>
                <a:gd name="T2" fmla="*/ 96728 w 58"/>
                <a:gd name="T3" fmla="*/ 64347 h 45"/>
                <a:gd name="T4" fmla="*/ 64485 w 58"/>
                <a:gd name="T5" fmla="*/ 11853 h 45"/>
                <a:gd name="T6" fmla="*/ 3394 w 58"/>
                <a:gd name="T7" fmla="*/ 11853 h 45"/>
                <a:gd name="T8" fmla="*/ 33940 w 58"/>
                <a:gd name="T9" fmla="*/ 64347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45">
                  <a:moveTo>
                    <a:pt x="20" y="38"/>
                  </a:moveTo>
                  <a:cubicBezTo>
                    <a:pt x="30" y="44"/>
                    <a:pt x="47" y="45"/>
                    <a:pt x="57" y="38"/>
                  </a:cubicBezTo>
                  <a:cubicBezTo>
                    <a:pt x="58" y="26"/>
                    <a:pt x="48" y="12"/>
                    <a:pt x="38" y="7"/>
                  </a:cubicBezTo>
                  <a:cubicBezTo>
                    <a:pt x="28" y="1"/>
                    <a:pt x="11" y="0"/>
                    <a:pt x="2" y="7"/>
                  </a:cubicBezTo>
                  <a:cubicBezTo>
                    <a:pt x="0" y="19"/>
                    <a:pt x="11" y="33"/>
                    <a:pt x="20"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5" name="Freeform 132"/>
            <p:cNvSpPr/>
            <p:nvPr/>
          </p:nvSpPr>
          <p:spPr bwMode="auto">
            <a:xfrm>
              <a:off x="4390104" y="3436153"/>
              <a:ext cx="11112" cy="123854"/>
            </a:xfrm>
            <a:custGeom>
              <a:avLst/>
              <a:gdLst>
                <a:gd name="T0" fmla="*/ 0 w 7"/>
                <a:gd name="T1" fmla="*/ 3392 h 73"/>
                <a:gd name="T2" fmla="*/ 0 w 7"/>
                <a:gd name="T3" fmla="*/ 118736 h 73"/>
                <a:gd name="T4" fmla="*/ 4763 w 7"/>
                <a:gd name="T5" fmla="*/ 123825 h 73"/>
                <a:gd name="T6" fmla="*/ 11113 w 7"/>
                <a:gd name="T7" fmla="*/ 118736 h 73"/>
                <a:gd name="T8" fmla="*/ 11113 w 7"/>
                <a:gd name="T9" fmla="*/ 3392 h 73"/>
                <a:gd name="T10" fmla="*/ 4763 w 7"/>
                <a:gd name="T11" fmla="*/ 0 h 73"/>
                <a:gd name="T12" fmla="*/ 0 w 7"/>
                <a:gd name="T13" fmla="*/ 3392 h 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 h="73">
                  <a:moveTo>
                    <a:pt x="0" y="2"/>
                  </a:moveTo>
                  <a:cubicBezTo>
                    <a:pt x="0" y="70"/>
                    <a:pt x="0" y="70"/>
                    <a:pt x="0" y="70"/>
                  </a:cubicBezTo>
                  <a:cubicBezTo>
                    <a:pt x="0" y="72"/>
                    <a:pt x="1" y="73"/>
                    <a:pt x="3" y="73"/>
                  </a:cubicBezTo>
                  <a:cubicBezTo>
                    <a:pt x="5" y="73"/>
                    <a:pt x="7" y="72"/>
                    <a:pt x="7" y="70"/>
                  </a:cubicBezTo>
                  <a:cubicBezTo>
                    <a:pt x="7" y="2"/>
                    <a:pt x="7" y="2"/>
                    <a:pt x="7" y="2"/>
                  </a:cubicBezTo>
                  <a:cubicBezTo>
                    <a:pt x="7" y="1"/>
                    <a:pt x="5" y="0"/>
                    <a:pt x="3" y="0"/>
                  </a:cubicBezTo>
                  <a:cubicBezTo>
                    <a:pt x="1" y="0"/>
                    <a:pt x="0" y="1"/>
                    <a:pt x="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6" name="Freeform 133"/>
            <p:cNvSpPr>
              <a:spLocks noEditPoints="1"/>
            </p:cNvSpPr>
            <p:nvPr/>
          </p:nvSpPr>
          <p:spPr bwMode="auto">
            <a:xfrm>
              <a:off x="5328195" y="3980784"/>
              <a:ext cx="226982" cy="266762"/>
            </a:xfrm>
            <a:custGeom>
              <a:avLst/>
              <a:gdLst>
                <a:gd name="T0" fmla="*/ 210071 w 134"/>
                <a:gd name="T1" fmla="*/ 244617 h 157"/>
                <a:gd name="T2" fmla="*/ 227012 w 134"/>
                <a:gd name="T3" fmla="*/ 47564 h 157"/>
                <a:gd name="T4" fmla="*/ 193130 w 134"/>
                <a:gd name="T5" fmla="*/ 35673 h 157"/>
                <a:gd name="T6" fmla="*/ 223624 w 134"/>
                <a:gd name="T7" fmla="*/ 3397 h 157"/>
                <a:gd name="T8" fmla="*/ 189741 w 134"/>
                <a:gd name="T9" fmla="*/ 20385 h 157"/>
                <a:gd name="T10" fmla="*/ 206683 w 134"/>
                <a:gd name="T11" fmla="*/ 69648 h 157"/>
                <a:gd name="T12" fmla="*/ 189741 w 134"/>
                <a:gd name="T13" fmla="*/ 185161 h 157"/>
                <a:gd name="T14" fmla="*/ 203294 w 134"/>
                <a:gd name="T15" fmla="*/ 215738 h 157"/>
                <a:gd name="T16" fmla="*/ 189741 w 134"/>
                <a:gd name="T17" fmla="*/ 266700 h 157"/>
                <a:gd name="T18" fmla="*/ 189741 w 134"/>
                <a:gd name="T19" fmla="*/ 20385 h 157"/>
                <a:gd name="T20" fmla="*/ 172800 w 134"/>
                <a:gd name="T21" fmla="*/ 25481 h 157"/>
                <a:gd name="T22" fmla="*/ 145694 w 134"/>
                <a:gd name="T23" fmla="*/ 11891 h 157"/>
                <a:gd name="T24" fmla="*/ 154165 w 134"/>
                <a:gd name="T25" fmla="*/ 35673 h 157"/>
                <a:gd name="T26" fmla="*/ 145694 w 134"/>
                <a:gd name="T27" fmla="*/ 47564 h 157"/>
                <a:gd name="T28" fmla="*/ 189741 w 134"/>
                <a:gd name="T29" fmla="*/ 69648 h 157"/>
                <a:gd name="T30" fmla="*/ 145694 w 134"/>
                <a:gd name="T31" fmla="*/ 244617 h 157"/>
                <a:gd name="T32" fmla="*/ 182965 w 134"/>
                <a:gd name="T33" fmla="*/ 266700 h 157"/>
                <a:gd name="T34" fmla="*/ 189741 w 134"/>
                <a:gd name="T35" fmla="*/ 229328 h 157"/>
                <a:gd name="T36" fmla="*/ 176188 w 134"/>
                <a:gd name="T37" fmla="*/ 215738 h 157"/>
                <a:gd name="T38" fmla="*/ 189741 w 134"/>
                <a:gd name="T39" fmla="*/ 202148 h 157"/>
                <a:gd name="T40" fmla="*/ 189741 w 134"/>
                <a:gd name="T41" fmla="*/ 185161 h 157"/>
                <a:gd name="T42" fmla="*/ 145694 w 134"/>
                <a:gd name="T43" fmla="*/ 202148 h 157"/>
                <a:gd name="T44" fmla="*/ 145694 w 134"/>
                <a:gd name="T45" fmla="*/ 229328 h 157"/>
                <a:gd name="T46" fmla="*/ 145694 w 134"/>
                <a:gd name="T47" fmla="*/ 229328 h 157"/>
                <a:gd name="T48" fmla="*/ 145694 w 134"/>
                <a:gd name="T49" fmla="*/ 11891 h 157"/>
                <a:gd name="T50" fmla="*/ 121977 w 134"/>
                <a:gd name="T51" fmla="*/ 3397 h 157"/>
                <a:gd name="T52" fmla="*/ 145694 w 134"/>
                <a:gd name="T53" fmla="*/ 30577 h 157"/>
                <a:gd name="T54" fmla="*/ 145694 w 134"/>
                <a:gd name="T55" fmla="*/ 47564 h 157"/>
                <a:gd name="T56" fmla="*/ 113506 w 134"/>
                <a:gd name="T57" fmla="*/ 69648 h 157"/>
                <a:gd name="T58" fmla="*/ 145694 w 134"/>
                <a:gd name="T59" fmla="*/ 47564 h 157"/>
                <a:gd name="T60" fmla="*/ 145694 w 134"/>
                <a:gd name="T61" fmla="*/ 244617 h 157"/>
                <a:gd name="T62" fmla="*/ 145694 w 134"/>
                <a:gd name="T63" fmla="*/ 229328 h 157"/>
                <a:gd name="T64" fmla="*/ 145694 w 134"/>
                <a:gd name="T65" fmla="*/ 202148 h 157"/>
                <a:gd name="T66" fmla="*/ 113506 w 134"/>
                <a:gd name="T67" fmla="*/ 185161 h 157"/>
                <a:gd name="T68" fmla="*/ 113506 w 134"/>
                <a:gd name="T69" fmla="*/ 47564 h 157"/>
                <a:gd name="T70" fmla="*/ 0 w 134"/>
                <a:gd name="T71" fmla="*/ 244617 h 157"/>
                <a:gd name="T72" fmla="*/ 16941 w 134"/>
                <a:gd name="T73" fmla="*/ 266700 h 157"/>
                <a:gd name="T74" fmla="*/ 44047 w 134"/>
                <a:gd name="T75" fmla="*/ 244617 h 157"/>
                <a:gd name="T76" fmla="*/ 113506 w 134"/>
                <a:gd name="T77" fmla="*/ 185161 h 157"/>
                <a:gd name="T78" fmla="*/ 20329 w 134"/>
                <a:gd name="T79" fmla="*/ 69648 h 157"/>
                <a:gd name="T80" fmla="*/ 113506 w 134"/>
                <a:gd name="T81" fmla="*/ 69648 h 15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4" h="157">
                  <a:moveTo>
                    <a:pt x="124" y="157"/>
                  </a:moveTo>
                  <a:cubicBezTo>
                    <a:pt x="124" y="144"/>
                    <a:pt x="124" y="144"/>
                    <a:pt x="124" y="144"/>
                  </a:cubicBezTo>
                  <a:cubicBezTo>
                    <a:pt x="134" y="144"/>
                    <a:pt x="134" y="144"/>
                    <a:pt x="134" y="144"/>
                  </a:cubicBezTo>
                  <a:cubicBezTo>
                    <a:pt x="134" y="28"/>
                    <a:pt x="134" y="28"/>
                    <a:pt x="134" y="28"/>
                  </a:cubicBezTo>
                  <a:cubicBezTo>
                    <a:pt x="115" y="28"/>
                    <a:pt x="115" y="28"/>
                    <a:pt x="115" y="28"/>
                  </a:cubicBezTo>
                  <a:cubicBezTo>
                    <a:pt x="115" y="25"/>
                    <a:pt x="115" y="23"/>
                    <a:pt x="114" y="21"/>
                  </a:cubicBezTo>
                  <a:cubicBezTo>
                    <a:pt x="131" y="8"/>
                    <a:pt x="131" y="8"/>
                    <a:pt x="131" y="8"/>
                  </a:cubicBezTo>
                  <a:cubicBezTo>
                    <a:pt x="133" y="6"/>
                    <a:pt x="133" y="4"/>
                    <a:pt x="132" y="2"/>
                  </a:cubicBezTo>
                  <a:cubicBezTo>
                    <a:pt x="130" y="0"/>
                    <a:pt x="128" y="0"/>
                    <a:pt x="126" y="1"/>
                  </a:cubicBezTo>
                  <a:cubicBezTo>
                    <a:pt x="112" y="12"/>
                    <a:pt x="112" y="12"/>
                    <a:pt x="112" y="12"/>
                  </a:cubicBezTo>
                  <a:cubicBezTo>
                    <a:pt x="112" y="41"/>
                    <a:pt x="112" y="41"/>
                    <a:pt x="112" y="41"/>
                  </a:cubicBezTo>
                  <a:cubicBezTo>
                    <a:pt x="122" y="41"/>
                    <a:pt x="122" y="41"/>
                    <a:pt x="122" y="41"/>
                  </a:cubicBezTo>
                  <a:cubicBezTo>
                    <a:pt x="122" y="109"/>
                    <a:pt x="122" y="109"/>
                    <a:pt x="122" y="109"/>
                  </a:cubicBezTo>
                  <a:cubicBezTo>
                    <a:pt x="112" y="109"/>
                    <a:pt x="112" y="109"/>
                    <a:pt x="112" y="109"/>
                  </a:cubicBezTo>
                  <a:cubicBezTo>
                    <a:pt x="112" y="119"/>
                    <a:pt x="112" y="119"/>
                    <a:pt x="112" y="119"/>
                  </a:cubicBezTo>
                  <a:cubicBezTo>
                    <a:pt x="116" y="119"/>
                    <a:pt x="120" y="123"/>
                    <a:pt x="120" y="127"/>
                  </a:cubicBezTo>
                  <a:cubicBezTo>
                    <a:pt x="120" y="131"/>
                    <a:pt x="116" y="135"/>
                    <a:pt x="112" y="135"/>
                  </a:cubicBezTo>
                  <a:cubicBezTo>
                    <a:pt x="112" y="157"/>
                    <a:pt x="112" y="157"/>
                    <a:pt x="112" y="157"/>
                  </a:cubicBezTo>
                  <a:lnTo>
                    <a:pt x="124" y="157"/>
                  </a:lnTo>
                  <a:close/>
                  <a:moveTo>
                    <a:pt x="112" y="12"/>
                  </a:moveTo>
                  <a:cubicBezTo>
                    <a:pt x="107" y="16"/>
                    <a:pt x="107" y="16"/>
                    <a:pt x="107" y="16"/>
                  </a:cubicBezTo>
                  <a:cubicBezTo>
                    <a:pt x="106" y="15"/>
                    <a:pt x="104" y="15"/>
                    <a:pt x="102" y="15"/>
                  </a:cubicBezTo>
                  <a:cubicBezTo>
                    <a:pt x="100" y="15"/>
                    <a:pt x="99" y="15"/>
                    <a:pt x="97" y="16"/>
                  </a:cubicBezTo>
                  <a:cubicBezTo>
                    <a:pt x="86" y="7"/>
                    <a:pt x="86" y="7"/>
                    <a:pt x="86" y="7"/>
                  </a:cubicBezTo>
                  <a:cubicBezTo>
                    <a:pt x="86" y="18"/>
                    <a:pt x="86" y="18"/>
                    <a:pt x="86" y="18"/>
                  </a:cubicBezTo>
                  <a:cubicBezTo>
                    <a:pt x="91" y="21"/>
                    <a:pt x="91" y="21"/>
                    <a:pt x="91" y="21"/>
                  </a:cubicBezTo>
                  <a:cubicBezTo>
                    <a:pt x="89" y="23"/>
                    <a:pt x="89" y="25"/>
                    <a:pt x="89" y="28"/>
                  </a:cubicBezTo>
                  <a:cubicBezTo>
                    <a:pt x="86" y="28"/>
                    <a:pt x="86" y="28"/>
                    <a:pt x="86" y="28"/>
                  </a:cubicBezTo>
                  <a:cubicBezTo>
                    <a:pt x="86" y="41"/>
                    <a:pt x="86" y="41"/>
                    <a:pt x="86" y="41"/>
                  </a:cubicBezTo>
                  <a:cubicBezTo>
                    <a:pt x="112" y="41"/>
                    <a:pt x="112" y="41"/>
                    <a:pt x="112" y="41"/>
                  </a:cubicBezTo>
                  <a:cubicBezTo>
                    <a:pt x="112" y="12"/>
                    <a:pt x="112" y="12"/>
                    <a:pt x="112" y="12"/>
                  </a:cubicBezTo>
                  <a:close/>
                  <a:moveTo>
                    <a:pt x="86" y="144"/>
                  </a:moveTo>
                  <a:cubicBezTo>
                    <a:pt x="108" y="144"/>
                    <a:pt x="108" y="144"/>
                    <a:pt x="108" y="144"/>
                  </a:cubicBezTo>
                  <a:cubicBezTo>
                    <a:pt x="108" y="157"/>
                    <a:pt x="108" y="157"/>
                    <a:pt x="108" y="157"/>
                  </a:cubicBezTo>
                  <a:cubicBezTo>
                    <a:pt x="112" y="157"/>
                    <a:pt x="112" y="157"/>
                    <a:pt x="112" y="157"/>
                  </a:cubicBezTo>
                  <a:cubicBezTo>
                    <a:pt x="112" y="135"/>
                    <a:pt x="112" y="135"/>
                    <a:pt x="112" y="135"/>
                  </a:cubicBezTo>
                  <a:cubicBezTo>
                    <a:pt x="112" y="135"/>
                    <a:pt x="112" y="135"/>
                    <a:pt x="112" y="135"/>
                  </a:cubicBezTo>
                  <a:cubicBezTo>
                    <a:pt x="107" y="135"/>
                    <a:pt x="104" y="131"/>
                    <a:pt x="104" y="127"/>
                  </a:cubicBezTo>
                  <a:cubicBezTo>
                    <a:pt x="104" y="127"/>
                    <a:pt x="104" y="127"/>
                    <a:pt x="104" y="127"/>
                  </a:cubicBezTo>
                  <a:cubicBezTo>
                    <a:pt x="104" y="123"/>
                    <a:pt x="107" y="119"/>
                    <a:pt x="112" y="119"/>
                  </a:cubicBezTo>
                  <a:cubicBezTo>
                    <a:pt x="112" y="119"/>
                    <a:pt x="112" y="119"/>
                    <a:pt x="112" y="119"/>
                  </a:cubicBezTo>
                  <a:cubicBezTo>
                    <a:pt x="112" y="109"/>
                    <a:pt x="112" y="109"/>
                    <a:pt x="112" y="109"/>
                  </a:cubicBezTo>
                  <a:cubicBezTo>
                    <a:pt x="86" y="109"/>
                    <a:pt x="86" y="109"/>
                    <a:pt x="86" y="109"/>
                  </a:cubicBezTo>
                  <a:cubicBezTo>
                    <a:pt x="86" y="119"/>
                    <a:pt x="86" y="119"/>
                    <a:pt x="86" y="119"/>
                  </a:cubicBezTo>
                  <a:cubicBezTo>
                    <a:pt x="90" y="119"/>
                    <a:pt x="94" y="123"/>
                    <a:pt x="94" y="127"/>
                  </a:cubicBezTo>
                  <a:cubicBezTo>
                    <a:pt x="94" y="131"/>
                    <a:pt x="90" y="135"/>
                    <a:pt x="86" y="135"/>
                  </a:cubicBezTo>
                  <a:cubicBezTo>
                    <a:pt x="86" y="144"/>
                    <a:pt x="86" y="144"/>
                    <a:pt x="86" y="144"/>
                  </a:cubicBezTo>
                  <a:close/>
                  <a:moveTo>
                    <a:pt x="86" y="135"/>
                  </a:moveTo>
                  <a:cubicBezTo>
                    <a:pt x="86" y="135"/>
                    <a:pt x="86" y="135"/>
                    <a:pt x="86" y="135"/>
                  </a:cubicBezTo>
                  <a:moveTo>
                    <a:pt x="86" y="7"/>
                  </a:moveTo>
                  <a:cubicBezTo>
                    <a:pt x="78" y="1"/>
                    <a:pt x="78" y="1"/>
                    <a:pt x="78" y="1"/>
                  </a:cubicBezTo>
                  <a:cubicBezTo>
                    <a:pt x="76" y="0"/>
                    <a:pt x="74" y="0"/>
                    <a:pt x="72" y="2"/>
                  </a:cubicBezTo>
                  <a:cubicBezTo>
                    <a:pt x="71" y="4"/>
                    <a:pt x="71" y="6"/>
                    <a:pt x="73" y="8"/>
                  </a:cubicBezTo>
                  <a:cubicBezTo>
                    <a:pt x="86" y="18"/>
                    <a:pt x="86" y="18"/>
                    <a:pt x="86" y="18"/>
                  </a:cubicBezTo>
                  <a:cubicBezTo>
                    <a:pt x="86" y="7"/>
                    <a:pt x="86" y="7"/>
                    <a:pt x="86" y="7"/>
                  </a:cubicBezTo>
                  <a:close/>
                  <a:moveTo>
                    <a:pt x="86" y="28"/>
                  </a:moveTo>
                  <a:cubicBezTo>
                    <a:pt x="67" y="28"/>
                    <a:pt x="67" y="28"/>
                    <a:pt x="67" y="28"/>
                  </a:cubicBezTo>
                  <a:cubicBezTo>
                    <a:pt x="67" y="41"/>
                    <a:pt x="67" y="41"/>
                    <a:pt x="67" y="41"/>
                  </a:cubicBezTo>
                  <a:cubicBezTo>
                    <a:pt x="86" y="41"/>
                    <a:pt x="86" y="41"/>
                    <a:pt x="86" y="41"/>
                  </a:cubicBezTo>
                  <a:cubicBezTo>
                    <a:pt x="86" y="28"/>
                    <a:pt x="86" y="28"/>
                    <a:pt x="86" y="28"/>
                  </a:cubicBezTo>
                  <a:close/>
                  <a:moveTo>
                    <a:pt x="67" y="144"/>
                  </a:moveTo>
                  <a:cubicBezTo>
                    <a:pt x="86" y="144"/>
                    <a:pt x="86" y="144"/>
                    <a:pt x="86" y="144"/>
                  </a:cubicBezTo>
                  <a:cubicBezTo>
                    <a:pt x="86" y="135"/>
                    <a:pt x="86" y="135"/>
                    <a:pt x="86" y="135"/>
                  </a:cubicBezTo>
                  <a:cubicBezTo>
                    <a:pt x="86" y="135"/>
                    <a:pt x="86" y="135"/>
                    <a:pt x="86" y="135"/>
                  </a:cubicBezTo>
                  <a:cubicBezTo>
                    <a:pt x="82" y="135"/>
                    <a:pt x="78" y="131"/>
                    <a:pt x="78" y="127"/>
                  </a:cubicBezTo>
                  <a:cubicBezTo>
                    <a:pt x="78" y="123"/>
                    <a:pt x="82" y="119"/>
                    <a:pt x="86" y="119"/>
                  </a:cubicBezTo>
                  <a:cubicBezTo>
                    <a:pt x="86" y="109"/>
                    <a:pt x="86" y="109"/>
                    <a:pt x="86" y="109"/>
                  </a:cubicBezTo>
                  <a:cubicBezTo>
                    <a:pt x="67" y="109"/>
                    <a:pt x="67" y="109"/>
                    <a:pt x="67" y="109"/>
                  </a:cubicBezTo>
                  <a:lnTo>
                    <a:pt x="67" y="144"/>
                  </a:lnTo>
                  <a:close/>
                  <a:moveTo>
                    <a:pt x="67" y="28"/>
                  </a:moveTo>
                  <a:cubicBezTo>
                    <a:pt x="0" y="28"/>
                    <a:pt x="0" y="28"/>
                    <a:pt x="0" y="28"/>
                  </a:cubicBezTo>
                  <a:cubicBezTo>
                    <a:pt x="0" y="144"/>
                    <a:pt x="0" y="144"/>
                    <a:pt x="0" y="144"/>
                  </a:cubicBezTo>
                  <a:cubicBezTo>
                    <a:pt x="10" y="144"/>
                    <a:pt x="10" y="144"/>
                    <a:pt x="10" y="144"/>
                  </a:cubicBezTo>
                  <a:cubicBezTo>
                    <a:pt x="10" y="157"/>
                    <a:pt x="10" y="157"/>
                    <a:pt x="10" y="157"/>
                  </a:cubicBezTo>
                  <a:cubicBezTo>
                    <a:pt x="26" y="157"/>
                    <a:pt x="26" y="157"/>
                    <a:pt x="26" y="157"/>
                  </a:cubicBezTo>
                  <a:cubicBezTo>
                    <a:pt x="26" y="144"/>
                    <a:pt x="26" y="144"/>
                    <a:pt x="26" y="144"/>
                  </a:cubicBezTo>
                  <a:cubicBezTo>
                    <a:pt x="67" y="144"/>
                    <a:pt x="67" y="144"/>
                    <a:pt x="67" y="144"/>
                  </a:cubicBezTo>
                  <a:cubicBezTo>
                    <a:pt x="67" y="109"/>
                    <a:pt x="67" y="109"/>
                    <a:pt x="67" y="109"/>
                  </a:cubicBezTo>
                  <a:cubicBezTo>
                    <a:pt x="12" y="109"/>
                    <a:pt x="12" y="109"/>
                    <a:pt x="12" y="109"/>
                  </a:cubicBezTo>
                  <a:cubicBezTo>
                    <a:pt x="12" y="41"/>
                    <a:pt x="12" y="41"/>
                    <a:pt x="12" y="41"/>
                  </a:cubicBezTo>
                  <a:cubicBezTo>
                    <a:pt x="12" y="41"/>
                    <a:pt x="12" y="41"/>
                    <a:pt x="12" y="41"/>
                  </a:cubicBezTo>
                  <a:cubicBezTo>
                    <a:pt x="67" y="41"/>
                    <a:pt x="67" y="41"/>
                    <a:pt x="67" y="41"/>
                  </a:cubicBezTo>
                  <a:lnTo>
                    <a:pt x="67" y="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7" name="Oval 134"/>
            <p:cNvSpPr>
              <a:spLocks noChangeArrowheads="1"/>
            </p:cNvSpPr>
            <p:nvPr/>
          </p:nvSpPr>
          <p:spPr bwMode="auto">
            <a:xfrm>
              <a:off x="5659946" y="4250730"/>
              <a:ext cx="47619" cy="4763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78" name="Freeform 135"/>
            <p:cNvSpPr>
              <a:spLocks noEditPoints="1"/>
            </p:cNvSpPr>
            <p:nvPr/>
          </p:nvSpPr>
          <p:spPr bwMode="auto">
            <a:xfrm>
              <a:off x="5478994" y="4388866"/>
              <a:ext cx="103175" cy="103212"/>
            </a:xfrm>
            <a:custGeom>
              <a:avLst/>
              <a:gdLst>
                <a:gd name="T0" fmla="*/ 50748 w 61"/>
                <a:gd name="T1" fmla="*/ 103188 h 61"/>
                <a:gd name="T2" fmla="*/ 103188 w 61"/>
                <a:gd name="T3" fmla="*/ 52440 h 61"/>
                <a:gd name="T4" fmla="*/ 50748 w 61"/>
                <a:gd name="T5" fmla="*/ 0 h 61"/>
                <a:gd name="T6" fmla="*/ 50748 w 61"/>
                <a:gd name="T7" fmla="*/ 23682 h 61"/>
                <a:gd name="T8" fmla="*/ 79506 w 61"/>
                <a:gd name="T9" fmla="*/ 52440 h 61"/>
                <a:gd name="T10" fmla="*/ 50748 w 61"/>
                <a:gd name="T11" fmla="*/ 79506 h 61"/>
                <a:gd name="T12" fmla="*/ 50748 w 61"/>
                <a:gd name="T13" fmla="*/ 103188 h 61"/>
                <a:gd name="T14" fmla="*/ 50748 w 61"/>
                <a:gd name="T15" fmla="*/ 0 h 61"/>
                <a:gd name="T16" fmla="*/ 0 w 61"/>
                <a:gd name="T17" fmla="*/ 52440 h 61"/>
                <a:gd name="T18" fmla="*/ 50748 w 61"/>
                <a:gd name="T19" fmla="*/ 103188 h 61"/>
                <a:gd name="T20" fmla="*/ 50748 w 61"/>
                <a:gd name="T21" fmla="*/ 103188 h 61"/>
                <a:gd name="T22" fmla="*/ 50748 w 61"/>
                <a:gd name="T23" fmla="*/ 79506 h 61"/>
                <a:gd name="T24" fmla="*/ 50748 w 61"/>
                <a:gd name="T25" fmla="*/ 79506 h 61"/>
                <a:gd name="T26" fmla="*/ 50748 w 61"/>
                <a:gd name="T27" fmla="*/ 79506 h 61"/>
                <a:gd name="T28" fmla="*/ 23682 w 61"/>
                <a:gd name="T29" fmla="*/ 52440 h 61"/>
                <a:gd name="T30" fmla="*/ 50748 w 61"/>
                <a:gd name="T31" fmla="*/ 23682 h 61"/>
                <a:gd name="T32" fmla="*/ 50748 w 61"/>
                <a:gd name="T33" fmla="*/ 23682 h 61"/>
                <a:gd name="T34" fmla="*/ 50748 w 61"/>
                <a:gd name="T35" fmla="*/ 0 h 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1" h="61">
                  <a:moveTo>
                    <a:pt x="30" y="61"/>
                  </a:moveTo>
                  <a:cubicBezTo>
                    <a:pt x="47" y="61"/>
                    <a:pt x="61" y="47"/>
                    <a:pt x="61" y="31"/>
                  </a:cubicBezTo>
                  <a:cubicBezTo>
                    <a:pt x="61" y="14"/>
                    <a:pt x="47" y="0"/>
                    <a:pt x="30" y="0"/>
                  </a:cubicBezTo>
                  <a:cubicBezTo>
                    <a:pt x="30" y="14"/>
                    <a:pt x="30" y="14"/>
                    <a:pt x="30" y="14"/>
                  </a:cubicBezTo>
                  <a:cubicBezTo>
                    <a:pt x="39" y="14"/>
                    <a:pt x="47" y="22"/>
                    <a:pt x="47" y="31"/>
                  </a:cubicBezTo>
                  <a:cubicBezTo>
                    <a:pt x="47" y="40"/>
                    <a:pt x="39" y="47"/>
                    <a:pt x="30" y="47"/>
                  </a:cubicBezTo>
                  <a:lnTo>
                    <a:pt x="30" y="61"/>
                  </a:lnTo>
                  <a:close/>
                  <a:moveTo>
                    <a:pt x="30" y="0"/>
                  </a:moveTo>
                  <a:cubicBezTo>
                    <a:pt x="14" y="0"/>
                    <a:pt x="0" y="14"/>
                    <a:pt x="0" y="31"/>
                  </a:cubicBezTo>
                  <a:cubicBezTo>
                    <a:pt x="0" y="47"/>
                    <a:pt x="14" y="61"/>
                    <a:pt x="30" y="61"/>
                  </a:cubicBezTo>
                  <a:cubicBezTo>
                    <a:pt x="30" y="61"/>
                    <a:pt x="30" y="61"/>
                    <a:pt x="30" y="61"/>
                  </a:cubicBezTo>
                  <a:cubicBezTo>
                    <a:pt x="30" y="47"/>
                    <a:pt x="30" y="47"/>
                    <a:pt x="30" y="47"/>
                  </a:cubicBezTo>
                  <a:cubicBezTo>
                    <a:pt x="30" y="47"/>
                    <a:pt x="30" y="47"/>
                    <a:pt x="30" y="47"/>
                  </a:cubicBezTo>
                  <a:cubicBezTo>
                    <a:pt x="30" y="47"/>
                    <a:pt x="30" y="47"/>
                    <a:pt x="30" y="47"/>
                  </a:cubicBezTo>
                  <a:cubicBezTo>
                    <a:pt x="21" y="47"/>
                    <a:pt x="14" y="40"/>
                    <a:pt x="14" y="31"/>
                  </a:cubicBezTo>
                  <a:cubicBezTo>
                    <a:pt x="14" y="22"/>
                    <a:pt x="21" y="14"/>
                    <a:pt x="30" y="14"/>
                  </a:cubicBezTo>
                  <a:cubicBezTo>
                    <a:pt x="30" y="14"/>
                    <a:pt x="30" y="14"/>
                    <a:pt x="30" y="14"/>
                  </a:cubicBezTo>
                  <a:cubicBezTo>
                    <a:pt x="30" y="0"/>
                    <a:pt x="30" y="0"/>
                    <a:pt x="3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9" name="Freeform 136"/>
            <p:cNvSpPr/>
            <p:nvPr/>
          </p:nvSpPr>
          <p:spPr bwMode="auto">
            <a:xfrm>
              <a:off x="5467884" y="4365049"/>
              <a:ext cx="122221" cy="44460"/>
            </a:xfrm>
            <a:custGeom>
              <a:avLst/>
              <a:gdLst>
                <a:gd name="T0" fmla="*/ 10186 w 72"/>
                <a:gd name="T1" fmla="*/ 44450 h 26"/>
                <a:gd name="T2" fmla="*/ 16977 w 72"/>
                <a:gd name="T3" fmla="*/ 41031 h 26"/>
                <a:gd name="T4" fmla="*/ 61119 w 72"/>
                <a:gd name="T5" fmla="*/ 15387 h 26"/>
                <a:gd name="T6" fmla="*/ 106957 w 72"/>
                <a:gd name="T7" fmla="*/ 41031 h 26"/>
                <a:gd name="T8" fmla="*/ 118842 w 72"/>
                <a:gd name="T9" fmla="*/ 42740 h 26"/>
                <a:gd name="T10" fmla="*/ 120539 w 72"/>
                <a:gd name="T11" fmla="*/ 30773 h 26"/>
                <a:gd name="T12" fmla="*/ 61119 w 72"/>
                <a:gd name="T13" fmla="*/ 0 h 26"/>
                <a:gd name="T14" fmla="*/ 3395 w 72"/>
                <a:gd name="T15" fmla="*/ 30773 h 26"/>
                <a:gd name="T16" fmla="*/ 5093 w 72"/>
                <a:gd name="T17" fmla="*/ 42740 h 26"/>
                <a:gd name="T18" fmla="*/ 10186 w 72"/>
                <a:gd name="T19" fmla="*/ 4445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2" h="26">
                  <a:moveTo>
                    <a:pt x="6" y="26"/>
                  </a:moveTo>
                  <a:cubicBezTo>
                    <a:pt x="7" y="26"/>
                    <a:pt x="9" y="25"/>
                    <a:pt x="10" y="24"/>
                  </a:cubicBezTo>
                  <a:cubicBezTo>
                    <a:pt x="16" y="15"/>
                    <a:pt x="26" y="9"/>
                    <a:pt x="36" y="9"/>
                  </a:cubicBezTo>
                  <a:cubicBezTo>
                    <a:pt x="47" y="9"/>
                    <a:pt x="57" y="15"/>
                    <a:pt x="63" y="24"/>
                  </a:cubicBezTo>
                  <a:cubicBezTo>
                    <a:pt x="65" y="26"/>
                    <a:pt x="67" y="26"/>
                    <a:pt x="70" y="25"/>
                  </a:cubicBezTo>
                  <a:cubicBezTo>
                    <a:pt x="72" y="23"/>
                    <a:pt x="72" y="20"/>
                    <a:pt x="71" y="18"/>
                  </a:cubicBezTo>
                  <a:cubicBezTo>
                    <a:pt x="63" y="7"/>
                    <a:pt x="50" y="0"/>
                    <a:pt x="36" y="0"/>
                  </a:cubicBezTo>
                  <a:cubicBezTo>
                    <a:pt x="23" y="0"/>
                    <a:pt x="10" y="7"/>
                    <a:pt x="2" y="18"/>
                  </a:cubicBezTo>
                  <a:cubicBezTo>
                    <a:pt x="0" y="20"/>
                    <a:pt x="1" y="23"/>
                    <a:pt x="3" y="25"/>
                  </a:cubicBezTo>
                  <a:cubicBezTo>
                    <a:pt x="4" y="25"/>
                    <a:pt x="5" y="26"/>
                    <a:pt x="6" y="2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0" name="Freeform 137"/>
            <p:cNvSpPr>
              <a:spLocks noEditPoints="1"/>
            </p:cNvSpPr>
            <p:nvPr/>
          </p:nvSpPr>
          <p:spPr bwMode="auto">
            <a:xfrm>
              <a:off x="5663113" y="4388866"/>
              <a:ext cx="103175" cy="103212"/>
            </a:xfrm>
            <a:custGeom>
              <a:avLst/>
              <a:gdLst>
                <a:gd name="T0" fmla="*/ 52440 w 61"/>
                <a:gd name="T1" fmla="*/ 0 h 61"/>
                <a:gd name="T2" fmla="*/ 52440 w 61"/>
                <a:gd name="T3" fmla="*/ 0 h 61"/>
                <a:gd name="T4" fmla="*/ 52440 w 61"/>
                <a:gd name="T5" fmla="*/ 23682 h 61"/>
                <a:gd name="T6" fmla="*/ 52440 w 61"/>
                <a:gd name="T7" fmla="*/ 23682 h 61"/>
                <a:gd name="T8" fmla="*/ 79506 w 61"/>
                <a:gd name="T9" fmla="*/ 52440 h 61"/>
                <a:gd name="T10" fmla="*/ 52440 w 61"/>
                <a:gd name="T11" fmla="*/ 79506 h 61"/>
                <a:gd name="T12" fmla="*/ 52440 w 61"/>
                <a:gd name="T13" fmla="*/ 79506 h 61"/>
                <a:gd name="T14" fmla="*/ 52440 w 61"/>
                <a:gd name="T15" fmla="*/ 79506 h 61"/>
                <a:gd name="T16" fmla="*/ 52440 w 61"/>
                <a:gd name="T17" fmla="*/ 103188 h 61"/>
                <a:gd name="T18" fmla="*/ 52440 w 61"/>
                <a:gd name="T19" fmla="*/ 103188 h 61"/>
                <a:gd name="T20" fmla="*/ 103188 w 61"/>
                <a:gd name="T21" fmla="*/ 52440 h 61"/>
                <a:gd name="T22" fmla="*/ 52440 w 61"/>
                <a:gd name="T23" fmla="*/ 0 h 61"/>
                <a:gd name="T24" fmla="*/ 52440 w 61"/>
                <a:gd name="T25" fmla="*/ 0 h 61"/>
                <a:gd name="T26" fmla="*/ 0 w 61"/>
                <a:gd name="T27" fmla="*/ 52440 h 61"/>
                <a:gd name="T28" fmla="*/ 52440 w 61"/>
                <a:gd name="T29" fmla="*/ 103188 h 61"/>
                <a:gd name="T30" fmla="*/ 52440 w 61"/>
                <a:gd name="T31" fmla="*/ 79506 h 61"/>
                <a:gd name="T32" fmla="*/ 23682 w 61"/>
                <a:gd name="T33" fmla="*/ 52440 h 61"/>
                <a:gd name="T34" fmla="*/ 52440 w 61"/>
                <a:gd name="T35" fmla="*/ 23682 h 61"/>
                <a:gd name="T36" fmla="*/ 52440 w 61"/>
                <a:gd name="T37" fmla="*/ 0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1" h="61">
                  <a:moveTo>
                    <a:pt x="31" y="0"/>
                  </a:moveTo>
                  <a:cubicBezTo>
                    <a:pt x="31" y="0"/>
                    <a:pt x="31" y="0"/>
                    <a:pt x="31" y="0"/>
                  </a:cubicBezTo>
                  <a:cubicBezTo>
                    <a:pt x="31" y="14"/>
                    <a:pt x="31" y="14"/>
                    <a:pt x="31" y="14"/>
                  </a:cubicBezTo>
                  <a:cubicBezTo>
                    <a:pt x="31" y="14"/>
                    <a:pt x="31" y="14"/>
                    <a:pt x="31" y="14"/>
                  </a:cubicBezTo>
                  <a:cubicBezTo>
                    <a:pt x="40" y="14"/>
                    <a:pt x="47" y="22"/>
                    <a:pt x="47" y="31"/>
                  </a:cubicBezTo>
                  <a:cubicBezTo>
                    <a:pt x="47" y="40"/>
                    <a:pt x="40" y="47"/>
                    <a:pt x="31" y="47"/>
                  </a:cubicBezTo>
                  <a:cubicBezTo>
                    <a:pt x="31" y="47"/>
                    <a:pt x="31" y="47"/>
                    <a:pt x="31" y="47"/>
                  </a:cubicBezTo>
                  <a:cubicBezTo>
                    <a:pt x="31" y="47"/>
                    <a:pt x="31" y="47"/>
                    <a:pt x="31" y="47"/>
                  </a:cubicBezTo>
                  <a:cubicBezTo>
                    <a:pt x="31" y="61"/>
                    <a:pt x="31" y="61"/>
                    <a:pt x="31" y="61"/>
                  </a:cubicBezTo>
                  <a:cubicBezTo>
                    <a:pt x="31" y="61"/>
                    <a:pt x="31" y="61"/>
                    <a:pt x="31" y="61"/>
                  </a:cubicBezTo>
                  <a:cubicBezTo>
                    <a:pt x="48" y="61"/>
                    <a:pt x="61" y="47"/>
                    <a:pt x="61" y="31"/>
                  </a:cubicBezTo>
                  <a:cubicBezTo>
                    <a:pt x="61" y="14"/>
                    <a:pt x="48" y="0"/>
                    <a:pt x="31" y="0"/>
                  </a:cubicBezTo>
                  <a:close/>
                  <a:moveTo>
                    <a:pt x="31" y="0"/>
                  </a:moveTo>
                  <a:cubicBezTo>
                    <a:pt x="14" y="0"/>
                    <a:pt x="0" y="14"/>
                    <a:pt x="0" y="31"/>
                  </a:cubicBezTo>
                  <a:cubicBezTo>
                    <a:pt x="0" y="47"/>
                    <a:pt x="14" y="61"/>
                    <a:pt x="31" y="61"/>
                  </a:cubicBezTo>
                  <a:cubicBezTo>
                    <a:pt x="31" y="47"/>
                    <a:pt x="31" y="47"/>
                    <a:pt x="31" y="47"/>
                  </a:cubicBezTo>
                  <a:cubicBezTo>
                    <a:pt x="22" y="47"/>
                    <a:pt x="14" y="40"/>
                    <a:pt x="14" y="31"/>
                  </a:cubicBezTo>
                  <a:cubicBezTo>
                    <a:pt x="14" y="22"/>
                    <a:pt x="22" y="14"/>
                    <a:pt x="31" y="14"/>
                  </a:cubicBezTo>
                  <a:lnTo>
                    <a:pt x="3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1" name="Freeform 138"/>
            <p:cNvSpPr/>
            <p:nvPr/>
          </p:nvSpPr>
          <p:spPr bwMode="auto">
            <a:xfrm>
              <a:off x="5655177" y="4365049"/>
              <a:ext cx="120634" cy="44460"/>
            </a:xfrm>
            <a:custGeom>
              <a:avLst/>
              <a:gdLst>
                <a:gd name="T0" fmla="*/ 60325 w 72"/>
                <a:gd name="T1" fmla="*/ 0 h 26"/>
                <a:gd name="T2" fmla="*/ 1676 w 72"/>
                <a:gd name="T3" fmla="*/ 30773 h 26"/>
                <a:gd name="T4" fmla="*/ 5027 w 72"/>
                <a:gd name="T5" fmla="*/ 42740 h 26"/>
                <a:gd name="T6" fmla="*/ 8378 w 72"/>
                <a:gd name="T7" fmla="*/ 44450 h 26"/>
                <a:gd name="T8" fmla="*/ 15081 w 72"/>
                <a:gd name="T9" fmla="*/ 41031 h 26"/>
                <a:gd name="T10" fmla="*/ 60325 w 72"/>
                <a:gd name="T11" fmla="*/ 15387 h 26"/>
                <a:gd name="T12" fmla="*/ 105569 w 72"/>
                <a:gd name="T13" fmla="*/ 41031 h 26"/>
                <a:gd name="T14" fmla="*/ 115623 w 72"/>
                <a:gd name="T15" fmla="*/ 42740 h 26"/>
                <a:gd name="T16" fmla="*/ 117299 w 72"/>
                <a:gd name="T17" fmla="*/ 30773 h 26"/>
                <a:gd name="T18" fmla="*/ 60325 w 72"/>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2" h="26">
                  <a:moveTo>
                    <a:pt x="36" y="0"/>
                  </a:moveTo>
                  <a:cubicBezTo>
                    <a:pt x="22" y="0"/>
                    <a:pt x="9" y="7"/>
                    <a:pt x="1" y="18"/>
                  </a:cubicBezTo>
                  <a:cubicBezTo>
                    <a:pt x="0" y="20"/>
                    <a:pt x="0" y="23"/>
                    <a:pt x="3" y="25"/>
                  </a:cubicBezTo>
                  <a:cubicBezTo>
                    <a:pt x="3" y="25"/>
                    <a:pt x="4" y="26"/>
                    <a:pt x="5" y="26"/>
                  </a:cubicBezTo>
                  <a:cubicBezTo>
                    <a:pt x="7" y="26"/>
                    <a:pt x="8" y="25"/>
                    <a:pt x="9" y="24"/>
                  </a:cubicBezTo>
                  <a:cubicBezTo>
                    <a:pt x="15" y="15"/>
                    <a:pt x="25" y="9"/>
                    <a:pt x="36" y="9"/>
                  </a:cubicBezTo>
                  <a:cubicBezTo>
                    <a:pt x="47" y="9"/>
                    <a:pt x="57" y="15"/>
                    <a:pt x="63" y="24"/>
                  </a:cubicBezTo>
                  <a:cubicBezTo>
                    <a:pt x="64" y="26"/>
                    <a:pt x="67" y="26"/>
                    <a:pt x="69" y="25"/>
                  </a:cubicBezTo>
                  <a:cubicBezTo>
                    <a:pt x="71" y="23"/>
                    <a:pt x="72" y="20"/>
                    <a:pt x="70" y="18"/>
                  </a:cubicBezTo>
                  <a:cubicBezTo>
                    <a:pt x="63" y="7"/>
                    <a:pt x="50" y="0"/>
                    <a:pt x="3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2" name="Freeform 139"/>
            <p:cNvSpPr/>
            <p:nvPr/>
          </p:nvSpPr>
          <p:spPr bwMode="auto">
            <a:xfrm>
              <a:off x="5563122" y="4277715"/>
              <a:ext cx="180951" cy="211187"/>
            </a:xfrm>
            <a:custGeom>
              <a:avLst/>
              <a:gdLst>
                <a:gd name="T0" fmla="*/ 121778 w 107"/>
                <a:gd name="T1" fmla="*/ 77699 h 125"/>
                <a:gd name="T2" fmla="*/ 126852 w 107"/>
                <a:gd name="T3" fmla="*/ 77699 h 125"/>
                <a:gd name="T4" fmla="*/ 172518 w 107"/>
                <a:gd name="T5" fmla="*/ 57430 h 125"/>
                <a:gd name="T6" fmla="*/ 177592 w 107"/>
                <a:gd name="T7" fmla="*/ 42228 h 125"/>
                <a:gd name="T8" fmla="*/ 162370 w 107"/>
                <a:gd name="T9" fmla="*/ 37160 h 125"/>
                <a:gd name="T10" fmla="*/ 133617 w 107"/>
                <a:gd name="T11" fmla="*/ 52362 h 125"/>
                <a:gd name="T12" fmla="*/ 126852 w 107"/>
                <a:gd name="T13" fmla="*/ 52362 h 125"/>
                <a:gd name="T14" fmla="*/ 77802 w 107"/>
                <a:gd name="T15" fmla="*/ 1689 h 125"/>
                <a:gd name="T16" fmla="*/ 72728 w 107"/>
                <a:gd name="T17" fmla="*/ 1689 h 125"/>
                <a:gd name="T18" fmla="*/ 1691 w 107"/>
                <a:gd name="T19" fmla="*/ 72631 h 125"/>
                <a:gd name="T20" fmla="*/ 1691 w 107"/>
                <a:gd name="T21" fmla="*/ 76010 h 125"/>
                <a:gd name="T22" fmla="*/ 49049 w 107"/>
                <a:gd name="T23" fmla="*/ 118237 h 125"/>
                <a:gd name="T24" fmla="*/ 50741 w 107"/>
                <a:gd name="T25" fmla="*/ 123305 h 125"/>
                <a:gd name="T26" fmla="*/ 27062 w 107"/>
                <a:gd name="T27" fmla="*/ 175667 h 125"/>
                <a:gd name="T28" fmla="*/ 27062 w 107"/>
                <a:gd name="T29" fmla="*/ 182423 h 125"/>
                <a:gd name="T30" fmla="*/ 43975 w 107"/>
                <a:gd name="T31" fmla="*/ 204382 h 125"/>
                <a:gd name="T32" fmla="*/ 54123 w 107"/>
                <a:gd name="T33" fmla="*/ 211138 h 125"/>
                <a:gd name="T34" fmla="*/ 64271 w 107"/>
                <a:gd name="T35" fmla="*/ 207760 h 125"/>
                <a:gd name="T36" fmla="*/ 67654 w 107"/>
                <a:gd name="T37" fmla="*/ 185801 h 125"/>
                <a:gd name="T38" fmla="*/ 62580 w 107"/>
                <a:gd name="T39" fmla="*/ 179045 h 125"/>
                <a:gd name="T40" fmla="*/ 60889 w 107"/>
                <a:gd name="T41" fmla="*/ 172289 h 125"/>
                <a:gd name="T42" fmla="*/ 86259 w 107"/>
                <a:gd name="T43" fmla="*/ 114859 h 125"/>
                <a:gd name="T44" fmla="*/ 84568 w 107"/>
                <a:gd name="T45" fmla="*/ 109792 h 125"/>
                <a:gd name="T46" fmla="*/ 57506 w 107"/>
                <a:gd name="T47" fmla="*/ 84455 h 125"/>
                <a:gd name="T48" fmla="*/ 57506 w 107"/>
                <a:gd name="T49" fmla="*/ 79388 h 125"/>
                <a:gd name="T50" fmla="*/ 87950 w 107"/>
                <a:gd name="T51" fmla="*/ 50673 h 125"/>
                <a:gd name="T52" fmla="*/ 93025 w 107"/>
                <a:gd name="T53" fmla="*/ 50673 h 125"/>
                <a:gd name="T54" fmla="*/ 121778 w 107"/>
                <a:gd name="T55" fmla="*/ 77699 h 12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07" h="125">
                  <a:moveTo>
                    <a:pt x="72" y="46"/>
                  </a:moveTo>
                  <a:cubicBezTo>
                    <a:pt x="72" y="46"/>
                    <a:pt x="74" y="47"/>
                    <a:pt x="75" y="46"/>
                  </a:cubicBezTo>
                  <a:cubicBezTo>
                    <a:pt x="102" y="34"/>
                    <a:pt x="102" y="34"/>
                    <a:pt x="102" y="34"/>
                  </a:cubicBezTo>
                  <a:cubicBezTo>
                    <a:pt x="105" y="33"/>
                    <a:pt x="107" y="29"/>
                    <a:pt x="105" y="25"/>
                  </a:cubicBezTo>
                  <a:cubicBezTo>
                    <a:pt x="104" y="22"/>
                    <a:pt x="100" y="21"/>
                    <a:pt x="96" y="22"/>
                  </a:cubicBezTo>
                  <a:cubicBezTo>
                    <a:pt x="79" y="31"/>
                    <a:pt x="79" y="31"/>
                    <a:pt x="79" y="31"/>
                  </a:cubicBezTo>
                  <a:cubicBezTo>
                    <a:pt x="78" y="32"/>
                    <a:pt x="76" y="31"/>
                    <a:pt x="75" y="31"/>
                  </a:cubicBezTo>
                  <a:cubicBezTo>
                    <a:pt x="46" y="1"/>
                    <a:pt x="46" y="1"/>
                    <a:pt x="46" y="1"/>
                  </a:cubicBezTo>
                  <a:cubicBezTo>
                    <a:pt x="45" y="0"/>
                    <a:pt x="43" y="0"/>
                    <a:pt x="43" y="1"/>
                  </a:cubicBezTo>
                  <a:cubicBezTo>
                    <a:pt x="1" y="43"/>
                    <a:pt x="1" y="43"/>
                    <a:pt x="1" y="43"/>
                  </a:cubicBezTo>
                  <a:cubicBezTo>
                    <a:pt x="0" y="43"/>
                    <a:pt x="0" y="45"/>
                    <a:pt x="1" y="45"/>
                  </a:cubicBezTo>
                  <a:cubicBezTo>
                    <a:pt x="7" y="50"/>
                    <a:pt x="24" y="65"/>
                    <a:pt x="29" y="70"/>
                  </a:cubicBezTo>
                  <a:cubicBezTo>
                    <a:pt x="30" y="70"/>
                    <a:pt x="31" y="72"/>
                    <a:pt x="30" y="73"/>
                  </a:cubicBezTo>
                  <a:cubicBezTo>
                    <a:pt x="16" y="104"/>
                    <a:pt x="16" y="104"/>
                    <a:pt x="16" y="104"/>
                  </a:cubicBezTo>
                  <a:cubicBezTo>
                    <a:pt x="15" y="105"/>
                    <a:pt x="16" y="107"/>
                    <a:pt x="16" y="108"/>
                  </a:cubicBezTo>
                  <a:cubicBezTo>
                    <a:pt x="26" y="121"/>
                    <a:pt x="26" y="121"/>
                    <a:pt x="26" y="121"/>
                  </a:cubicBezTo>
                  <a:cubicBezTo>
                    <a:pt x="27" y="123"/>
                    <a:pt x="30" y="124"/>
                    <a:pt x="32" y="125"/>
                  </a:cubicBezTo>
                  <a:cubicBezTo>
                    <a:pt x="34" y="125"/>
                    <a:pt x="36" y="124"/>
                    <a:pt x="38" y="123"/>
                  </a:cubicBezTo>
                  <a:cubicBezTo>
                    <a:pt x="42" y="120"/>
                    <a:pt x="43" y="114"/>
                    <a:pt x="40" y="110"/>
                  </a:cubicBezTo>
                  <a:cubicBezTo>
                    <a:pt x="37" y="106"/>
                    <a:pt x="37" y="106"/>
                    <a:pt x="37" y="106"/>
                  </a:cubicBezTo>
                  <a:cubicBezTo>
                    <a:pt x="36" y="105"/>
                    <a:pt x="36" y="103"/>
                    <a:pt x="36" y="102"/>
                  </a:cubicBezTo>
                  <a:cubicBezTo>
                    <a:pt x="51" y="68"/>
                    <a:pt x="51" y="68"/>
                    <a:pt x="51" y="68"/>
                  </a:cubicBezTo>
                  <a:cubicBezTo>
                    <a:pt x="51" y="67"/>
                    <a:pt x="51" y="66"/>
                    <a:pt x="50" y="65"/>
                  </a:cubicBezTo>
                  <a:cubicBezTo>
                    <a:pt x="47" y="62"/>
                    <a:pt x="38" y="54"/>
                    <a:pt x="34" y="50"/>
                  </a:cubicBezTo>
                  <a:cubicBezTo>
                    <a:pt x="33" y="49"/>
                    <a:pt x="33" y="48"/>
                    <a:pt x="34" y="47"/>
                  </a:cubicBezTo>
                  <a:cubicBezTo>
                    <a:pt x="52" y="30"/>
                    <a:pt x="52" y="30"/>
                    <a:pt x="52" y="30"/>
                  </a:cubicBezTo>
                  <a:cubicBezTo>
                    <a:pt x="53" y="29"/>
                    <a:pt x="54" y="29"/>
                    <a:pt x="55" y="30"/>
                  </a:cubicBezTo>
                  <a:lnTo>
                    <a:pt x="72" y="4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3" name="Freeform 140"/>
            <p:cNvSpPr/>
            <p:nvPr/>
          </p:nvSpPr>
          <p:spPr bwMode="auto">
            <a:xfrm>
              <a:off x="7732944" y="3253548"/>
              <a:ext cx="68254" cy="131793"/>
            </a:xfrm>
            <a:custGeom>
              <a:avLst/>
              <a:gdLst>
                <a:gd name="T0" fmla="*/ 0 w 43"/>
                <a:gd name="T1" fmla="*/ 131762 h 83"/>
                <a:gd name="T2" fmla="*/ 68263 w 43"/>
                <a:gd name="T3" fmla="*/ 52387 h 83"/>
                <a:gd name="T4" fmla="*/ 0 w 43"/>
                <a:gd name="T5" fmla="*/ 0 h 83"/>
                <a:gd name="T6" fmla="*/ 0 w 43"/>
                <a:gd name="T7" fmla="*/ 131762 h 8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3" h="83">
                  <a:moveTo>
                    <a:pt x="0" y="83"/>
                  </a:moveTo>
                  <a:lnTo>
                    <a:pt x="43" y="33"/>
                  </a:lnTo>
                  <a:lnTo>
                    <a:pt x="0" y="0"/>
                  </a:lnTo>
                  <a:lnTo>
                    <a:pt x="0" y="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4" name="Freeform 141"/>
            <p:cNvSpPr/>
            <p:nvPr/>
          </p:nvSpPr>
          <p:spPr bwMode="auto">
            <a:xfrm>
              <a:off x="7894847" y="3253548"/>
              <a:ext cx="65080" cy="131793"/>
            </a:xfrm>
            <a:custGeom>
              <a:avLst/>
              <a:gdLst>
                <a:gd name="T0" fmla="*/ 65088 w 41"/>
                <a:gd name="T1" fmla="*/ 131762 h 83"/>
                <a:gd name="T2" fmla="*/ 65088 w 41"/>
                <a:gd name="T3" fmla="*/ 0 h 83"/>
                <a:gd name="T4" fmla="*/ 0 w 41"/>
                <a:gd name="T5" fmla="*/ 52387 h 83"/>
                <a:gd name="T6" fmla="*/ 65088 w 41"/>
                <a:gd name="T7" fmla="*/ 131762 h 8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 h="83">
                  <a:moveTo>
                    <a:pt x="41" y="83"/>
                  </a:moveTo>
                  <a:lnTo>
                    <a:pt x="41" y="0"/>
                  </a:lnTo>
                  <a:lnTo>
                    <a:pt x="0" y="33"/>
                  </a:lnTo>
                  <a:lnTo>
                    <a:pt x="41" y="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5" name="Freeform 142"/>
            <p:cNvSpPr/>
            <p:nvPr/>
          </p:nvSpPr>
          <p:spPr bwMode="auto">
            <a:xfrm>
              <a:off x="7959927" y="3390105"/>
              <a:ext cx="0" cy="1587"/>
            </a:xfrm>
            <a:custGeom>
              <a:avLst/>
              <a:gdLst>
                <a:gd name="T0" fmla="*/ 1587 h 1"/>
                <a:gd name="T1" fmla="*/ 1587 h 1"/>
                <a:gd name="T2" fmla="*/ 0 h 1"/>
                <a:gd name="T3" fmla="*/ 1587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lnTo>
                    <a:pt x="0" y="1"/>
                  </a:lnTo>
                  <a:lnTo>
                    <a:pt x="0" y="0"/>
                  </a:lnTo>
                  <a:lnTo>
                    <a:pt x="0" y="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6" name="Freeform 143"/>
            <p:cNvSpPr/>
            <p:nvPr/>
          </p:nvSpPr>
          <p:spPr bwMode="auto">
            <a:xfrm>
              <a:off x="7732944" y="3390105"/>
              <a:ext cx="0" cy="1587"/>
            </a:xfrm>
            <a:custGeom>
              <a:avLst/>
              <a:gdLst>
                <a:gd name="T0" fmla="*/ 1587 h 1"/>
                <a:gd name="T1" fmla="*/ 1587 h 1"/>
                <a:gd name="T2" fmla="*/ 0 h 1"/>
                <a:gd name="T3" fmla="*/ 1587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lnTo>
                    <a:pt x="0" y="1"/>
                  </a:lnTo>
                  <a:lnTo>
                    <a:pt x="0" y="0"/>
                  </a:lnTo>
                  <a:lnTo>
                    <a:pt x="0" y="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7" name="Freeform 144"/>
            <p:cNvSpPr/>
            <p:nvPr/>
          </p:nvSpPr>
          <p:spPr bwMode="auto">
            <a:xfrm>
              <a:off x="7737714" y="3310704"/>
              <a:ext cx="219046" cy="80981"/>
            </a:xfrm>
            <a:custGeom>
              <a:avLst/>
              <a:gdLst>
                <a:gd name="T0" fmla="*/ 219075 w 138"/>
                <a:gd name="T1" fmla="*/ 80962 h 51"/>
                <a:gd name="T2" fmla="*/ 219075 w 138"/>
                <a:gd name="T3" fmla="*/ 79375 h 51"/>
                <a:gd name="T4" fmla="*/ 152400 w 138"/>
                <a:gd name="T5" fmla="*/ 0 h 51"/>
                <a:gd name="T6" fmla="*/ 109538 w 138"/>
                <a:gd name="T7" fmla="*/ 33337 h 51"/>
                <a:gd name="T8" fmla="*/ 68263 w 138"/>
                <a:gd name="T9" fmla="*/ 0 h 51"/>
                <a:gd name="T10" fmla="*/ 1588 w 138"/>
                <a:gd name="T11" fmla="*/ 79375 h 51"/>
                <a:gd name="T12" fmla="*/ 0 w 138"/>
                <a:gd name="T13" fmla="*/ 80962 h 51"/>
                <a:gd name="T14" fmla="*/ 219075 w 138"/>
                <a:gd name="T15" fmla="*/ 80962 h 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8" h="51">
                  <a:moveTo>
                    <a:pt x="138" y="51"/>
                  </a:moveTo>
                  <a:lnTo>
                    <a:pt x="138" y="50"/>
                  </a:lnTo>
                  <a:lnTo>
                    <a:pt x="96" y="0"/>
                  </a:lnTo>
                  <a:lnTo>
                    <a:pt x="69" y="21"/>
                  </a:lnTo>
                  <a:lnTo>
                    <a:pt x="43" y="0"/>
                  </a:lnTo>
                  <a:lnTo>
                    <a:pt x="1" y="50"/>
                  </a:lnTo>
                  <a:lnTo>
                    <a:pt x="0" y="51"/>
                  </a:lnTo>
                  <a:lnTo>
                    <a:pt x="138" y="5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8" name="Freeform 145"/>
            <p:cNvSpPr/>
            <p:nvPr/>
          </p:nvSpPr>
          <p:spPr bwMode="auto">
            <a:xfrm>
              <a:off x="7739293" y="3247197"/>
              <a:ext cx="215872" cy="88921"/>
            </a:xfrm>
            <a:custGeom>
              <a:avLst/>
              <a:gdLst>
                <a:gd name="T0" fmla="*/ 65088 w 136"/>
                <a:gd name="T1" fmla="*/ 52388 h 56"/>
                <a:gd name="T2" fmla="*/ 68263 w 136"/>
                <a:gd name="T3" fmla="*/ 57150 h 56"/>
                <a:gd name="T4" fmla="*/ 69850 w 136"/>
                <a:gd name="T5" fmla="*/ 58738 h 56"/>
                <a:gd name="T6" fmla="*/ 107950 w 136"/>
                <a:gd name="T7" fmla="*/ 88900 h 56"/>
                <a:gd name="T8" fmla="*/ 144463 w 136"/>
                <a:gd name="T9" fmla="*/ 58738 h 56"/>
                <a:gd name="T10" fmla="*/ 147638 w 136"/>
                <a:gd name="T11" fmla="*/ 57150 h 56"/>
                <a:gd name="T12" fmla="*/ 150813 w 136"/>
                <a:gd name="T13" fmla="*/ 52388 h 56"/>
                <a:gd name="T14" fmla="*/ 215900 w 136"/>
                <a:gd name="T15" fmla="*/ 0 h 56"/>
                <a:gd name="T16" fmla="*/ 0 w 136"/>
                <a:gd name="T17" fmla="*/ 0 h 56"/>
                <a:gd name="T18" fmla="*/ 65088 w 136"/>
                <a:gd name="T19" fmla="*/ 52388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6" h="56">
                  <a:moveTo>
                    <a:pt x="41" y="33"/>
                  </a:moveTo>
                  <a:lnTo>
                    <a:pt x="43" y="36"/>
                  </a:lnTo>
                  <a:lnTo>
                    <a:pt x="44" y="37"/>
                  </a:lnTo>
                  <a:lnTo>
                    <a:pt x="68" y="56"/>
                  </a:lnTo>
                  <a:lnTo>
                    <a:pt x="91" y="37"/>
                  </a:lnTo>
                  <a:lnTo>
                    <a:pt x="93" y="36"/>
                  </a:lnTo>
                  <a:lnTo>
                    <a:pt x="95" y="33"/>
                  </a:lnTo>
                  <a:lnTo>
                    <a:pt x="136" y="0"/>
                  </a:lnTo>
                  <a:lnTo>
                    <a:pt x="0" y="0"/>
                  </a:lnTo>
                  <a:lnTo>
                    <a:pt x="41" y="3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9" name="Freeform 146"/>
            <p:cNvSpPr/>
            <p:nvPr/>
          </p:nvSpPr>
          <p:spPr bwMode="auto">
            <a:xfrm>
              <a:off x="6763108" y="4280891"/>
              <a:ext cx="265077" cy="198484"/>
            </a:xfrm>
            <a:custGeom>
              <a:avLst/>
              <a:gdLst>
                <a:gd name="T0" fmla="*/ 132556 w 156"/>
                <a:gd name="T1" fmla="*/ 0 h 117"/>
                <a:gd name="T2" fmla="*/ 0 w 156"/>
                <a:gd name="T3" fmla="*/ 133988 h 117"/>
                <a:gd name="T4" fmla="*/ 15295 w 156"/>
                <a:gd name="T5" fmla="*/ 196742 h 117"/>
                <a:gd name="T6" fmla="*/ 15295 w 156"/>
                <a:gd name="T7" fmla="*/ 162821 h 117"/>
                <a:gd name="T8" fmla="*/ 22093 w 156"/>
                <a:gd name="T9" fmla="*/ 144164 h 117"/>
                <a:gd name="T10" fmla="*/ 22093 w 156"/>
                <a:gd name="T11" fmla="*/ 133988 h 117"/>
                <a:gd name="T12" fmla="*/ 132556 w 156"/>
                <a:gd name="T13" fmla="*/ 22049 h 117"/>
                <a:gd name="T14" fmla="*/ 243019 w 156"/>
                <a:gd name="T15" fmla="*/ 133988 h 117"/>
                <a:gd name="T16" fmla="*/ 243019 w 156"/>
                <a:gd name="T17" fmla="*/ 145860 h 117"/>
                <a:gd name="T18" fmla="*/ 248118 w 156"/>
                <a:gd name="T19" fmla="*/ 162821 h 117"/>
                <a:gd name="T20" fmla="*/ 248118 w 156"/>
                <a:gd name="T21" fmla="*/ 198438 h 117"/>
                <a:gd name="T22" fmla="*/ 265112 w 156"/>
                <a:gd name="T23" fmla="*/ 133988 h 117"/>
                <a:gd name="T24" fmla="*/ 132556 w 156"/>
                <a:gd name="T25" fmla="*/ 0 h 1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6" h="117">
                  <a:moveTo>
                    <a:pt x="78" y="0"/>
                  </a:moveTo>
                  <a:cubicBezTo>
                    <a:pt x="35" y="1"/>
                    <a:pt x="0" y="36"/>
                    <a:pt x="0" y="79"/>
                  </a:cubicBezTo>
                  <a:cubicBezTo>
                    <a:pt x="0" y="92"/>
                    <a:pt x="3" y="105"/>
                    <a:pt x="9" y="116"/>
                  </a:cubicBezTo>
                  <a:cubicBezTo>
                    <a:pt x="9" y="96"/>
                    <a:pt x="9" y="96"/>
                    <a:pt x="9" y="96"/>
                  </a:cubicBezTo>
                  <a:cubicBezTo>
                    <a:pt x="9" y="92"/>
                    <a:pt x="11" y="88"/>
                    <a:pt x="13" y="85"/>
                  </a:cubicBezTo>
                  <a:cubicBezTo>
                    <a:pt x="13" y="83"/>
                    <a:pt x="13" y="81"/>
                    <a:pt x="13" y="79"/>
                  </a:cubicBezTo>
                  <a:cubicBezTo>
                    <a:pt x="13" y="43"/>
                    <a:pt x="42" y="13"/>
                    <a:pt x="78" y="13"/>
                  </a:cubicBezTo>
                  <a:cubicBezTo>
                    <a:pt x="114" y="13"/>
                    <a:pt x="143" y="43"/>
                    <a:pt x="143" y="79"/>
                  </a:cubicBezTo>
                  <a:cubicBezTo>
                    <a:pt x="143" y="81"/>
                    <a:pt x="143" y="83"/>
                    <a:pt x="143" y="86"/>
                  </a:cubicBezTo>
                  <a:cubicBezTo>
                    <a:pt x="145" y="89"/>
                    <a:pt x="146" y="92"/>
                    <a:pt x="146" y="96"/>
                  </a:cubicBezTo>
                  <a:cubicBezTo>
                    <a:pt x="146" y="117"/>
                    <a:pt x="146" y="117"/>
                    <a:pt x="146" y="117"/>
                  </a:cubicBezTo>
                  <a:cubicBezTo>
                    <a:pt x="153" y="106"/>
                    <a:pt x="156" y="92"/>
                    <a:pt x="156" y="79"/>
                  </a:cubicBezTo>
                  <a:cubicBezTo>
                    <a:pt x="156" y="36"/>
                    <a:pt x="121" y="1"/>
                    <a:pt x="7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0" name="Freeform 147"/>
            <p:cNvSpPr/>
            <p:nvPr/>
          </p:nvSpPr>
          <p:spPr bwMode="auto">
            <a:xfrm>
              <a:off x="6786924" y="4414280"/>
              <a:ext cx="57143" cy="104799"/>
            </a:xfrm>
            <a:custGeom>
              <a:avLst/>
              <a:gdLst>
                <a:gd name="T0" fmla="*/ 0 w 34"/>
                <a:gd name="T1" fmla="*/ 21969 h 62"/>
                <a:gd name="T2" fmla="*/ 0 w 34"/>
                <a:gd name="T3" fmla="*/ 28729 h 62"/>
                <a:gd name="T4" fmla="*/ 0 w 34"/>
                <a:gd name="T5" fmla="*/ 62527 h 62"/>
                <a:gd name="T6" fmla="*/ 0 w 34"/>
                <a:gd name="T7" fmla="*/ 77736 h 62"/>
                <a:gd name="T8" fmla="*/ 40341 w 34"/>
                <a:gd name="T9" fmla="*/ 104775 h 62"/>
                <a:gd name="T10" fmla="*/ 57150 w 34"/>
                <a:gd name="T11" fmla="*/ 104775 h 62"/>
                <a:gd name="T12" fmla="*/ 57150 w 34"/>
                <a:gd name="T13" fmla="*/ 0 h 62"/>
                <a:gd name="T14" fmla="*/ 40341 w 34"/>
                <a:gd name="T15" fmla="*/ 0 h 62"/>
                <a:gd name="T16" fmla="*/ 0 w 34"/>
                <a:gd name="T17" fmla="*/ 21969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 h="62">
                  <a:moveTo>
                    <a:pt x="0" y="13"/>
                  </a:moveTo>
                  <a:cubicBezTo>
                    <a:pt x="0" y="14"/>
                    <a:pt x="0" y="15"/>
                    <a:pt x="0" y="17"/>
                  </a:cubicBezTo>
                  <a:cubicBezTo>
                    <a:pt x="0" y="37"/>
                    <a:pt x="0" y="37"/>
                    <a:pt x="0" y="37"/>
                  </a:cubicBezTo>
                  <a:cubicBezTo>
                    <a:pt x="0" y="46"/>
                    <a:pt x="0" y="46"/>
                    <a:pt x="0" y="46"/>
                  </a:cubicBezTo>
                  <a:cubicBezTo>
                    <a:pt x="0" y="55"/>
                    <a:pt x="10" y="62"/>
                    <a:pt x="24" y="62"/>
                  </a:cubicBezTo>
                  <a:cubicBezTo>
                    <a:pt x="34" y="62"/>
                    <a:pt x="34" y="62"/>
                    <a:pt x="34" y="62"/>
                  </a:cubicBezTo>
                  <a:cubicBezTo>
                    <a:pt x="34" y="0"/>
                    <a:pt x="34" y="0"/>
                    <a:pt x="34" y="0"/>
                  </a:cubicBezTo>
                  <a:cubicBezTo>
                    <a:pt x="24" y="0"/>
                    <a:pt x="24" y="0"/>
                    <a:pt x="24" y="0"/>
                  </a:cubicBezTo>
                  <a:cubicBezTo>
                    <a:pt x="12" y="0"/>
                    <a:pt x="2" y="6"/>
                    <a:pt x="0" y="1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1" name="Freeform 148"/>
            <p:cNvSpPr/>
            <p:nvPr/>
          </p:nvSpPr>
          <p:spPr bwMode="auto">
            <a:xfrm>
              <a:off x="6945646" y="4414280"/>
              <a:ext cx="58730" cy="104799"/>
            </a:xfrm>
            <a:custGeom>
              <a:avLst/>
              <a:gdLst>
                <a:gd name="T0" fmla="*/ 58738 w 34"/>
                <a:gd name="T1" fmla="*/ 77736 h 62"/>
                <a:gd name="T2" fmla="*/ 58738 w 34"/>
                <a:gd name="T3" fmla="*/ 60837 h 62"/>
                <a:gd name="T4" fmla="*/ 58738 w 34"/>
                <a:gd name="T5" fmla="*/ 28729 h 62"/>
                <a:gd name="T6" fmla="*/ 58738 w 34"/>
                <a:gd name="T7" fmla="*/ 23659 h 62"/>
                <a:gd name="T8" fmla="*/ 17276 w 34"/>
                <a:gd name="T9" fmla="*/ 0 h 62"/>
                <a:gd name="T10" fmla="*/ 0 w 34"/>
                <a:gd name="T11" fmla="*/ 0 h 62"/>
                <a:gd name="T12" fmla="*/ 0 w 34"/>
                <a:gd name="T13" fmla="*/ 104775 h 62"/>
                <a:gd name="T14" fmla="*/ 17276 w 34"/>
                <a:gd name="T15" fmla="*/ 104775 h 62"/>
                <a:gd name="T16" fmla="*/ 58738 w 34"/>
                <a:gd name="T17" fmla="*/ 77736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 h="62">
                  <a:moveTo>
                    <a:pt x="34" y="46"/>
                  </a:moveTo>
                  <a:cubicBezTo>
                    <a:pt x="34" y="36"/>
                    <a:pt x="34" y="36"/>
                    <a:pt x="34" y="36"/>
                  </a:cubicBezTo>
                  <a:cubicBezTo>
                    <a:pt x="34" y="17"/>
                    <a:pt x="34" y="17"/>
                    <a:pt x="34" y="17"/>
                  </a:cubicBezTo>
                  <a:cubicBezTo>
                    <a:pt x="34" y="16"/>
                    <a:pt x="34" y="15"/>
                    <a:pt x="34" y="14"/>
                  </a:cubicBezTo>
                  <a:cubicBezTo>
                    <a:pt x="32" y="6"/>
                    <a:pt x="22" y="0"/>
                    <a:pt x="10" y="0"/>
                  </a:cubicBezTo>
                  <a:cubicBezTo>
                    <a:pt x="0" y="0"/>
                    <a:pt x="0" y="0"/>
                    <a:pt x="0" y="0"/>
                  </a:cubicBezTo>
                  <a:cubicBezTo>
                    <a:pt x="0" y="62"/>
                    <a:pt x="0" y="62"/>
                    <a:pt x="0" y="62"/>
                  </a:cubicBezTo>
                  <a:cubicBezTo>
                    <a:pt x="10" y="62"/>
                    <a:pt x="10" y="62"/>
                    <a:pt x="10" y="62"/>
                  </a:cubicBezTo>
                  <a:cubicBezTo>
                    <a:pt x="23" y="62"/>
                    <a:pt x="34" y="55"/>
                    <a:pt x="34" y="4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2" name="Freeform 149"/>
            <p:cNvSpPr/>
            <p:nvPr/>
          </p:nvSpPr>
          <p:spPr bwMode="auto">
            <a:xfrm>
              <a:off x="7540889" y="2537420"/>
              <a:ext cx="231745" cy="233417"/>
            </a:xfrm>
            <a:custGeom>
              <a:avLst/>
              <a:gdLst>
                <a:gd name="T0" fmla="*/ 228391 w 137"/>
                <a:gd name="T1" fmla="*/ 90279 h 137"/>
                <a:gd name="T2" fmla="*/ 182713 w 137"/>
                <a:gd name="T3" fmla="*/ 110720 h 137"/>
                <a:gd name="T4" fmla="*/ 164103 w 137"/>
                <a:gd name="T5" fmla="*/ 110720 h 137"/>
                <a:gd name="T6" fmla="*/ 153953 w 137"/>
                <a:gd name="T7" fmla="*/ 86872 h 137"/>
                <a:gd name="T8" fmla="*/ 167487 w 137"/>
                <a:gd name="T9" fmla="*/ 74949 h 137"/>
                <a:gd name="T10" fmla="*/ 214857 w 137"/>
                <a:gd name="T11" fmla="*/ 56212 h 137"/>
                <a:gd name="T12" fmla="*/ 194556 w 137"/>
                <a:gd name="T13" fmla="*/ 28957 h 137"/>
                <a:gd name="T14" fmla="*/ 164103 w 137"/>
                <a:gd name="T15" fmla="*/ 17034 h 137"/>
                <a:gd name="T16" fmla="*/ 159028 w 137"/>
                <a:gd name="T17" fmla="*/ 54508 h 137"/>
                <a:gd name="T18" fmla="*/ 137035 w 137"/>
                <a:gd name="T19" fmla="*/ 86872 h 137"/>
                <a:gd name="T20" fmla="*/ 138727 w 137"/>
                <a:gd name="T21" fmla="*/ 51101 h 137"/>
                <a:gd name="T22" fmla="*/ 123501 w 137"/>
                <a:gd name="T23" fmla="*/ 42584 h 137"/>
                <a:gd name="T24" fmla="*/ 123501 w 137"/>
                <a:gd name="T25" fmla="*/ 23847 h 137"/>
                <a:gd name="T26" fmla="*/ 109966 w 137"/>
                <a:gd name="T27" fmla="*/ 23847 h 137"/>
                <a:gd name="T28" fmla="*/ 109966 w 137"/>
                <a:gd name="T29" fmla="*/ 42584 h 137"/>
                <a:gd name="T30" fmla="*/ 93048 w 137"/>
                <a:gd name="T31" fmla="*/ 51101 h 137"/>
                <a:gd name="T32" fmla="*/ 96432 w 137"/>
                <a:gd name="T33" fmla="*/ 86872 h 137"/>
                <a:gd name="T34" fmla="*/ 74439 w 137"/>
                <a:gd name="T35" fmla="*/ 54508 h 137"/>
                <a:gd name="T36" fmla="*/ 67672 w 137"/>
                <a:gd name="T37" fmla="*/ 17034 h 137"/>
                <a:gd name="T38" fmla="*/ 38911 w 137"/>
                <a:gd name="T39" fmla="*/ 28957 h 137"/>
                <a:gd name="T40" fmla="*/ 18610 w 137"/>
                <a:gd name="T41" fmla="*/ 56212 h 137"/>
                <a:gd name="T42" fmla="*/ 64288 w 137"/>
                <a:gd name="T43" fmla="*/ 74949 h 137"/>
                <a:gd name="T44" fmla="*/ 77822 w 137"/>
                <a:gd name="T45" fmla="*/ 86872 h 137"/>
                <a:gd name="T46" fmla="*/ 67672 w 137"/>
                <a:gd name="T47" fmla="*/ 110720 h 137"/>
                <a:gd name="T48" fmla="*/ 50754 w 137"/>
                <a:gd name="T49" fmla="*/ 110720 h 137"/>
                <a:gd name="T50" fmla="*/ 3384 w 137"/>
                <a:gd name="T51" fmla="*/ 90279 h 137"/>
                <a:gd name="T52" fmla="*/ 0 w 137"/>
                <a:gd name="T53" fmla="*/ 122643 h 137"/>
                <a:gd name="T54" fmla="*/ 13534 w 137"/>
                <a:gd name="T55" fmla="*/ 153304 h 137"/>
                <a:gd name="T56" fmla="*/ 42295 w 137"/>
                <a:gd name="T57" fmla="*/ 131160 h 137"/>
                <a:gd name="T58" fmla="*/ 81206 w 137"/>
                <a:gd name="T59" fmla="*/ 122643 h 137"/>
                <a:gd name="T60" fmla="*/ 54137 w 137"/>
                <a:gd name="T61" fmla="*/ 146491 h 137"/>
                <a:gd name="T62" fmla="*/ 59213 w 137"/>
                <a:gd name="T63" fmla="*/ 165228 h 137"/>
                <a:gd name="T64" fmla="*/ 45678 w 137"/>
                <a:gd name="T65" fmla="*/ 177151 h 137"/>
                <a:gd name="T66" fmla="*/ 55829 w 137"/>
                <a:gd name="T67" fmla="*/ 187372 h 137"/>
                <a:gd name="T68" fmla="*/ 67672 w 137"/>
                <a:gd name="T69" fmla="*/ 173745 h 137"/>
                <a:gd name="T70" fmla="*/ 86281 w 137"/>
                <a:gd name="T71" fmla="*/ 178855 h 137"/>
                <a:gd name="T72" fmla="*/ 109966 w 137"/>
                <a:gd name="T73" fmla="*/ 151601 h 137"/>
                <a:gd name="T74" fmla="*/ 101507 w 137"/>
                <a:gd name="T75" fmla="*/ 190779 h 137"/>
                <a:gd name="T76" fmla="*/ 81206 w 137"/>
                <a:gd name="T77" fmla="*/ 221439 h 137"/>
                <a:gd name="T78" fmla="*/ 109966 w 137"/>
                <a:gd name="T79" fmla="*/ 233363 h 137"/>
                <a:gd name="T80" fmla="*/ 142110 w 137"/>
                <a:gd name="T81" fmla="*/ 229956 h 137"/>
                <a:gd name="T82" fmla="*/ 123501 w 137"/>
                <a:gd name="T83" fmla="*/ 182262 h 137"/>
                <a:gd name="T84" fmla="*/ 123501 w 137"/>
                <a:gd name="T85" fmla="*/ 165228 h 137"/>
                <a:gd name="T86" fmla="*/ 145494 w 137"/>
                <a:gd name="T87" fmla="*/ 155008 h 137"/>
                <a:gd name="T88" fmla="*/ 159028 w 137"/>
                <a:gd name="T89" fmla="*/ 168635 h 137"/>
                <a:gd name="T90" fmla="*/ 177638 w 137"/>
                <a:gd name="T91" fmla="*/ 216329 h 137"/>
                <a:gd name="T92" fmla="*/ 203015 w 137"/>
                <a:gd name="T93" fmla="*/ 194185 h 137"/>
                <a:gd name="T94" fmla="*/ 214857 w 137"/>
                <a:gd name="T95" fmla="*/ 165228 h 137"/>
                <a:gd name="T96" fmla="*/ 177638 w 137"/>
                <a:gd name="T97" fmla="*/ 158414 h 137"/>
                <a:gd name="T98" fmla="*/ 145494 w 137"/>
                <a:gd name="T99" fmla="*/ 136270 h 137"/>
                <a:gd name="T100" fmla="*/ 181021 w 137"/>
                <a:gd name="T101" fmla="*/ 139677 h 137"/>
                <a:gd name="T102" fmla="*/ 189480 w 137"/>
                <a:gd name="T103" fmla="*/ 122643 h 137"/>
                <a:gd name="T104" fmla="*/ 208090 w 137"/>
                <a:gd name="T105" fmla="*/ 122643 h 13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37" h="137">
                  <a:moveTo>
                    <a:pt x="137" y="65"/>
                  </a:moveTo>
                  <a:cubicBezTo>
                    <a:pt x="123" y="65"/>
                    <a:pt x="123" y="65"/>
                    <a:pt x="123" y="65"/>
                  </a:cubicBezTo>
                  <a:cubicBezTo>
                    <a:pt x="135" y="53"/>
                    <a:pt x="135" y="53"/>
                    <a:pt x="135" y="53"/>
                  </a:cubicBezTo>
                  <a:cubicBezTo>
                    <a:pt x="130" y="47"/>
                    <a:pt x="130" y="47"/>
                    <a:pt x="130" y="47"/>
                  </a:cubicBezTo>
                  <a:cubicBezTo>
                    <a:pt x="112" y="65"/>
                    <a:pt x="112" y="65"/>
                    <a:pt x="112" y="65"/>
                  </a:cubicBezTo>
                  <a:cubicBezTo>
                    <a:pt x="108" y="65"/>
                    <a:pt x="108" y="65"/>
                    <a:pt x="108" y="65"/>
                  </a:cubicBezTo>
                  <a:cubicBezTo>
                    <a:pt x="112" y="60"/>
                    <a:pt x="112" y="60"/>
                    <a:pt x="112" y="60"/>
                  </a:cubicBezTo>
                  <a:cubicBezTo>
                    <a:pt x="107" y="55"/>
                    <a:pt x="107" y="55"/>
                    <a:pt x="107" y="55"/>
                  </a:cubicBezTo>
                  <a:cubicBezTo>
                    <a:pt x="97" y="65"/>
                    <a:pt x="97" y="65"/>
                    <a:pt x="97" y="65"/>
                  </a:cubicBezTo>
                  <a:cubicBezTo>
                    <a:pt x="89" y="65"/>
                    <a:pt x="89" y="65"/>
                    <a:pt x="89" y="65"/>
                  </a:cubicBezTo>
                  <a:cubicBezTo>
                    <a:pt x="89" y="62"/>
                    <a:pt x="88" y="59"/>
                    <a:pt x="86" y="56"/>
                  </a:cubicBezTo>
                  <a:cubicBezTo>
                    <a:pt x="91" y="51"/>
                    <a:pt x="91" y="51"/>
                    <a:pt x="91" y="51"/>
                  </a:cubicBezTo>
                  <a:cubicBezTo>
                    <a:pt x="105" y="51"/>
                    <a:pt x="105" y="51"/>
                    <a:pt x="105" y="51"/>
                  </a:cubicBezTo>
                  <a:cubicBezTo>
                    <a:pt x="105" y="44"/>
                    <a:pt x="105" y="44"/>
                    <a:pt x="105" y="44"/>
                  </a:cubicBezTo>
                  <a:cubicBezTo>
                    <a:pt x="99" y="44"/>
                    <a:pt x="99" y="44"/>
                    <a:pt x="99" y="44"/>
                  </a:cubicBezTo>
                  <a:cubicBezTo>
                    <a:pt x="102" y="40"/>
                    <a:pt x="102" y="40"/>
                    <a:pt x="102" y="40"/>
                  </a:cubicBezTo>
                  <a:cubicBezTo>
                    <a:pt x="127" y="40"/>
                    <a:pt x="127" y="40"/>
                    <a:pt x="127" y="40"/>
                  </a:cubicBezTo>
                  <a:cubicBezTo>
                    <a:pt x="127" y="33"/>
                    <a:pt x="127" y="33"/>
                    <a:pt x="127" y="33"/>
                  </a:cubicBezTo>
                  <a:cubicBezTo>
                    <a:pt x="110" y="33"/>
                    <a:pt x="110" y="33"/>
                    <a:pt x="110" y="33"/>
                  </a:cubicBezTo>
                  <a:cubicBezTo>
                    <a:pt x="120" y="23"/>
                    <a:pt x="120" y="23"/>
                    <a:pt x="120" y="23"/>
                  </a:cubicBezTo>
                  <a:cubicBezTo>
                    <a:pt x="115" y="17"/>
                    <a:pt x="115" y="17"/>
                    <a:pt x="115" y="17"/>
                  </a:cubicBezTo>
                  <a:cubicBezTo>
                    <a:pt x="105" y="27"/>
                    <a:pt x="105" y="27"/>
                    <a:pt x="105" y="27"/>
                  </a:cubicBezTo>
                  <a:cubicBezTo>
                    <a:pt x="105" y="10"/>
                    <a:pt x="105" y="10"/>
                    <a:pt x="105" y="10"/>
                  </a:cubicBezTo>
                  <a:cubicBezTo>
                    <a:pt x="97" y="10"/>
                    <a:pt x="97" y="10"/>
                    <a:pt x="97" y="10"/>
                  </a:cubicBezTo>
                  <a:cubicBezTo>
                    <a:pt x="97" y="35"/>
                    <a:pt x="97" y="35"/>
                    <a:pt x="97" y="35"/>
                  </a:cubicBezTo>
                  <a:cubicBezTo>
                    <a:pt x="94" y="38"/>
                    <a:pt x="94" y="38"/>
                    <a:pt x="94" y="38"/>
                  </a:cubicBezTo>
                  <a:cubicBezTo>
                    <a:pt x="94" y="32"/>
                    <a:pt x="94" y="32"/>
                    <a:pt x="94" y="32"/>
                  </a:cubicBezTo>
                  <a:cubicBezTo>
                    <a:pt x="86" y="32"/>
                    <a:pt x="86" y="32"/>
                    <a:pt x="86" y="32"/>
                  </a:cubicBezTo>
                  <a:cubicBezTo>
                    <a:pt x="86" y="46"/>
                    <a:pt x="86" y="46"/>
                    <a:pt x="86" y="46"/>
                  </a:cubicBezTo>
                  <a:cubicBezTo>
                    <a:pt x="81" y="51"/>
                    <a:pt x="81" y="51"/>
                    <a:pt x="81" y="51"/>
                  </a:cubicBezTo>
                  <a:cubicBezTo>
                    <a:pt x="78" y="49"/>
                    <a:pt x="76" y="48"/>
                    <a:pt x="73" y="48"/>
                  </a:cubicBezTo>
                  <a:cubicBezTo>
                    <a:pt x="73" y="40"/>
                    <a:pt x="73" y="40"/>
                    <a:pt x="73" y="40"/>
                  </a:cubicBezTo>
                  <a:cubicBezTo>
                    <a:pt x="82" y="30"/>
                    <a:pt x="82" y="30"/>
                    <a:pt x="82" y="30"/>
                  </a:cubicBezTo>
                  <a:cubicBezTo>
                    <a:pt x="77" y="25"/>
                    <a:pt x="77" y="25"/>
                    <a:pt x="77" y="25"/>
                  </a:cubicBezTo>
                  <a:cubicBezTo>
                    <a:pt x="73" y="29"/>
                    <a:pt x="73" y="29"/>
                    <a:pt x="73" y="29"/>
                  </a:cubicBezTo>
                  <a:cubicBezTo>
                    <a:pt x="73" y="25"/>
                    <a:pt x="73" y="25"/>
                    <a:pt x="73" y="25"/>
                  </a:cubicBezTo>
                  <a:cubicBezTo>
                    <a:pt x="90" y="7"/>
                    <a:pt x="90" y="7"/>
                    <a:pt x="90" y="7"/>
                  </a:cubicBezTo>
                  <a:cubicBezTo>
                    <a:pt x="84" y="2"/>
                    <a:pt x="84" y="2"/>
                    <a:pt x="84" y="2"/>
                  </a:cubicBezTo>
                  <a:cubicBezTo>
                    <a:pt x="73" y="14"/>
                    <a:pt x="73" y="14"/>
                    <a:pt x="73" y="14"/>
                  </a:cubicBezTo>
                  <a:cubicBezTo>
                    <a:pt x="73" y="0"/>
                    <a:pt x="73" y="0"/>
                    <a:pt x="73" y="0"/>
                  </a:cubicBezTo>
                  <a:cubicBezTo>
                    <a:pt x="65" y="0"/>
                    <a:pt x="65" y="0"/>
                    <a:pt x="65" y="0"/>
                  </a:cubicBezTo>
                  <a:cubicBezTo>
                    <a:pt x="65" y="14"/>
                    <a:pt x="65" y="14"/>
                    <a:pt x="65" y="14"/>
                  </a:cubicBezTo>
                  <a:cubicBezTo>
                    <a:pt x="53" y="2"/>
                    <a:pt x="53" y="2"/>
                    <a:pt x="53" y="2"/>
                  </a:cubicBezTo>
                  <a:cubicBezTo>
                    <a:pt x="48" y="7"/>
                    <a:pt x="48" y="7"/>
                    <a:pt x="48" y="7"/>
                  </a:cubicBezTo>
                  <a:cubicBezTo>
                    <a:pt x="65" y="25"/>
                    <a:pt x="65" y="25"/>
                    <a:pt x="65" y="25"/>
                  </a:cubicBezTo>
                  <a:cubicBezTo>
                    <a:pt x="65" y="29"/>
                    <a:pt x="65" y="29"/>
                    <a:pt x="65" y="29"/>
                  </a:cubicBezTo>
                  <a:cubicBezTo>
                    <a:pt x="60" y="25"/>
                    <a:pt x="60" y="25"/>
                    <a:pt x="60" y="25"/>
                  </a:cubicBezTo>
                  <a:cubicBezTo>
                    <a:pt x="55" y="30"/>
                    <a:pt x="55" y="30"/>
                    <a:pt x="55" y="30"/>
                  </a:cubicBezTo>
                  <a:cubicBezTo>
                    <a:pt x="65" y="40"/>
                    <a:pt x="65" y="40"/>
                    <a:pt x="65" y="40"/>
                  </a:cubicBezTo>
                  <a:cubicBezTo>
                    <a:pt x="65" y="48"/>
                    <a:pt x="65" y="48"/>
                    <a:pt x="65" y="48"/>
                  </a:cubicBezTo>
                  <a:cubicBezTo>
                    <a:pt x="62" y="48"/>
                    <a:pt x="59" y="49"/>
                    <a:pt x="57" y="51"/>
                  </a:cubicBezTo>
                  <a:cubicBezTo>
                    <a:pt x="51" y="46"/>
                    <a:pt x="51" y="46"/>
                    <a:pt x="51" y="46"/>
                  </a:cubicBezTo>
                  <a:cubicBezTo>
                    <a:pt x="51" y="32"/>
                    <a:pt x="51" y="32"/>
                    <a:pt x="51" y="32"/>
                  </a:cubicBezTo>
                  <a:cubicBezTo>
                    <a:pt x="44" y="32"/>
                    <a:pt x="44" y="32"/>
                    <a:pt x="44" y="32"/>
                  </a:cubicBezTo>
                  <a:cubicBezTo>
                    <a:pt x="44" y="38"/>
                    <a:pt x="44" y="38"/>
                    <a:pt x="44" y="38"/>
                  </a:cubicBezTo>
                  <a:cubicBezTo>
                    <a:pt x="40" y="35"/>
                    <a:pt x="40" y="35"/>
                    <a:pt x="40" y="35"/>
                  </a:cubicBezTo>
                  <a:cubicBezTo>
                    <a:pt x="40" y="10"/>
                    <a:pt x="40" y="10"/>
                    <a:pt x="40" y="10"/>
                  </a:cubicBezTo>
                  <a:cubicBezTo>
                    <a:pt x="33" y="10"/>
                    <a:pt x="33" y="10"/>
                    <a:pt x="33" y="10"/>
                  </a:cubicBezTo>
                  <a:cubicBezTo>
                    <a:pt x="33" y="27"/>
                    <a:pt x="33" y="27"/>
                    <a:pt x="33" y="27"/>
                  </a:cubicBezTo>
                  <a:cubicBezTo>
                    <a:pt x="23" y="17"/>
                    <a:pt x="23" y="17"/>
                    <a:pt x="23" y="17"/>
                  </a:cubicBezTo>
                  <a:cubicBezTo>
                    <a:pt x="17" y="23"/>
                    <a:pt x="17" y="23"/>
                    <a:pt x="17" y="23"/>
                  </a:cubicBezTo>
                  <a:cubicBezTo>
                    <a:pt x="27" y="33"/>
                    <a:pt x="27" y="33"/>
                    <a:pt x="27" y="33"/>
                  </a:cubicBezTo>
                  <a:cubicBezTo>
                    <a:pt x="11" y="33"/>
                    <a:pt x="11" y="33"/>
                    <a:pt x="11" y="33"/>
                  </a:cubicBezTo>
                  <a:cubicBezTo>
                    <a:pt x="11" y="40"/>
                    <a:pt x="11" y="40"/>
                    <a:pt x="11" y="40"/>
                  </a:cubicBezTo>
                  <a:cubicBezTo>
                    <a:pt x="35" y="40"/>
                    <a:pt x="35" y="40"/>
                    <a:pt x="35" y="40"/>
                  </a:cubicBezTo>
                  <a:cubicBezTo>
                    <a:pt x="38" y="44"/>
                    <a:pt x="38" y="44"/>
                    <a:pt x="38" y="44"/>
                  </a:cubicBezTo>
                  <a:cubicBezTo>
                    <a:pt x="32" y="44"/>
                    <a:pt x="32" y="44"/>
                    <a:pt x="32" y="44"/>
                  </a:cubicBezTo>
                  <a:cubicBezTo>
                    <a:pt x="32" y="51"/>
                    <a:pt x="32" y="51"/>
                    <a:pt x="32" y="51"/>
                  </a:cubicBezTo>
                  <a:cubicBezTo>
                    <a:pt x="46" y="51"/>
                    <a:pt x="46" y="51"/>
                    <a:pt x="46" y="51"/>
                  </a:cubicBezTo>
                  <a:cubicBezTo>
                    <a:pt x="51" y="56"/>
                    <a:pt x="51" y="56"/>
                    <a:pt x="51" y="56"/>
                  </a:cubicBezTo>
                  <a:cubicBezTo>
                    <a:pt x="50" y="59"/>
                    <a:pt x="48" y="62"/>
                    <a:pt x="48" y="65"/>
                  </a:cubicBezTo>
                  <a:cubicBezTo>
                    <a:pt x="40" y="65"/>
                    <a:pt x="40" y="65"/>
                    <a:pt x="40" y="65"/>
                  </a:cubicBezTo>
                  <a:cubicBezTo>
                    <a:pt x="31" y="55"/>
                    <a:pt x="31" y="55"/>
                    <a:pt x="31" y="55"/>
                  </a:cubicBezTo>
                  <a:cubicBezTo>
                    <a:pt x="25" y="60"/>
                    <a:pt x="25" y="60"/>
                    <a:pt x="25" y="60"/>
                  </a:cubicBezTo>
                  <a:cubicBezTo>
                    <a:pt x="30" y="65"/>
                    <a:pt x="30" y="65"/>
                    <a:pt x="30" y="65"/>
                  </a:cubicBezTo>
                  <a:cubicBezTo>
                    <a:pt x="25" y="65"/>
                    <a:pt x="25" y="65"/>
                    <a:pt x="25" y="65"/>
                  </a:cubicBezTo>
                  <a:cubicBezTo>
                    <a:pt x="8" y="47"/>
                    <a:pt x="8" y="47"/>
                    <a:pt x="8" y="47"/>
                  </a:cubicBezTo>
                  <a:cubicBezTo>
                    <a:pt x="2" y="53"/>
                    <a:pt x="2" y="53"/>
                    <a:pt x="2" y="53"/>
                  </a:cubicBezTo>
                  <a:cubicBezTo>
                    <a:pt x="14" y="65"/>
                    <a:pt x="14" y="65"/>
                    <a:pt x="14" y="65"/>
                  </a:cubicBezTo>
                  <a:cubicBezTo>
                    <a:pt x="0" y="65"/>
                    <a:pt x="0" y="65"/>
                    <a:pt x="0" y="65"/>
                  </a:cubicBezTo>
                  <a:cubicBezTo>
                    <a:pt x="0" y="72"/>
                    <a:pt x="0" y="72"/>
                    <a:pt x="0" y="72"/>
                  </a:cubicBezTo>
                  <a:cubicBezTo>
                    <a:pt x="14" y="72"/>
                    <a:pt x="14" y="72"/>
                    <a:pt x="14" y="72"/>
                  </a:cubicBezTo>
                  <a:cubicBezTo>
                    <a:pt x="2" y="84"/>
                    <a:pt x="2" y="84"/>
                    <a:pt x="2" y="84"/>
                  </a:cubicBezTo>
                  <a:cubicBezTo>
                    <a:pt x="8" y="90"/>
                    <a:pt x="8" y="90"/>
                    <a:pt x="8" y="90"/>
                  </a:cubicBezTo>
                  <a:cubicBezTo>
                    <a:pt x="25" y="72"/>
                    <a:pt x="25" y="72"/>
                    <a:pt x="25" y="72"/>
                  </a:cubicBezTo>
                  <a:cubicBezTo>
                    <a:pt x="30" y="72"/>
                    <a:pt x="30" y="72"/>
                    <a:pt x="30" y="72"/>
                  </a:cubicBezTo>
                  <a:cubicBezTo>
                    <a:pt x="25" y="77"/>
                    <a:pt x="25" y="77"/>
                    <a:pt x="25" y="77"/>
                  </a:cubicBezTo>
                  <a:cubicBezTo>
                    <a:pt x="31" y="82"/>
                    <a:pt x="31" y="82"/>
                    <a:pt x="31" y="82"/>
                  </a:cubicBezTo>
                  <a:cubicBezTo>
                    <a:pt x="40" y="72"/>
                    <a:pt x="40" y="72"/>
                    <a:pt x="40" y="72"/>
                  </a:cubicBezTo>
                  <a:cubicBezTo>
                    <a:pt x="48" y="72"/>
                    <a:pt x="48" y="72"/>
                    <a:pt x="48" y="72"/>
                  </a:cubicBezTo>
                  <a:cubicBezTo>
                    <a:pt x="48" y="75"/>
                    <a:pt x="50" y="78"/>
                    <a:pt x="51" y="80"/>
                  </a:cubicBezTo>
                  <a:cubicBezTo>
                    <a:pt x="46" y="86"/>
                    <a:pt x="46" y="86"/>
                    <a:pt x="46" y="86"/>
                  </a:cubicBezTo>
                  <a:cubicBezTo>
                    <a:pt x="32" y="86"/>
                    <a:pt x="32" y="86"/>
                    <a:pt x="32" y="86"/>
                  </a:cubicBezTo>
                  <a:cubicBezTo>
                    <a:pt x="32" y="93"/>
                    <a:pt x="32" y="93"/>
                    <a:pt x="32" y="93"/>
                  </a:cubicBezTo>
                  <a:cubicBezTo>
                    <a:pt x="38" y="93"/>
                    <a:pt x="38" y="93"/>
                    <a:pt x="38" y="93"/>
                  </a:cubicBezTo>
                  <a:cubicBezTo>
                    <a:pt x="35" y="97"/>
                    <a:pt x="35" y="97"/>
                    <a:pt x="35" y="97"/>
                  </a:cubicBezTo>
                  <a:cubicBezTo>
                    <a:pt x="11" y="97"/>
                    <a:pt x="11" y="97"/>
                    <a:pt x="11" y="97"/>
                  </a:cubicBezTo>
                  <a:cubicBezTo>
                    <a:pt x="11" y="104"/>
                    <a:pt x="11" y="104"/>
                    <a:pt x="11" y="104"/>
                  </a:cubicBezTo>
                  <a:cubicBezTo>
                    <a:pt x="27" y="104"/>
                    <a:pt x="27" y="104"/>
                    <a:pt x="27" y="104"/>
                  </a:cubicBezTo>
                  <a:cubicBezTo>
                    <a:pt x="17" y="114"/>
                    <a:pt x="17" y="114"/>
                    <a:pt x="17" y="114"/>
                  </a:cubicBezTo>
                  <a:cubicBezTo>
                    <a:pt x="23" y="120"/>
                    <a:pt x="23" y="120"/>
                    <a:pt x="23" y="120"/>
                  </a:cubicBezTo>
                  <a:cubicBezTo>
                    <a:pt x="33" y="110"/>
                    <a:pt x="33" y="110"/>
                    <a:pt x="33" y="110"/>
                  </a:cubicBezTo>
                  <a:cubicBezTo>
                    <a:pt x="33" y="127"/>
                    <a:pt x="33" y="127"/>
                    <a:pt x="33" y="127"/>
                  </a:cubicBezTo>
                  <a:cubicBezTo>
                    <a:pt x="40" y="127"/>
                    <a:pt x="40" y="127"/>
                    <a:pt x="40" y="127"/>
                  </a:cubicBezTo>
                  <a:cubicBezTo>
                    <a:pt x="40" y="102"/>
                    <a:pt x="40" y="102"/>
                    <a:pt x="40" y="102"/>
                  </a:cubicBezTo>
                  <a:cubicBezTo>
                    <a:pt x="44" y="99"/>
                    <a:pt x="44" y="99"/>
                    <a:pt x="44" y="99"/>
                  </a:cubicBezTo>
                  <a:cubicBezTo>
                    <a:pt x="44" y="105"/>
                    <a:pt x="44" y="105"/>
                    <a:pt x="44" y="105"/>
                  </a:cubicBezTo>
                  <a:cubicBezTo>
                    <a:pt x="51" y="105"/>
                    <a:pt x="51" y="105"/>
                    <a:pt x="51" y="105"/>
                  </a:cubicBezTo>
                  <a:cubicBezTo>
                    <a:pt x="51" y="91"/>
                    <a:pt x="51" y="91"/>
                    <a:pt x="51" y="91"/>
                  </a:cubicBezTo>
                  <a:cubicBezTo>
                    <a:pt x="57" y="86"/>
                    <a:pt x="57" y="86"/>
                    <a:pt x="57" y="86"/>
                  </a:cubicBezTo>
                  <a:cubicBezTo>
                    <a:pt x="59" y="87"/>
                    <a:pt x="62" y="89"/>
                    <a:pt x="65" y="89"/>
                  </a:cubicBezTo>
                  <a:cubicBezTo>
                    <a:pt x="65" y="97"/>
                    <a:pt x="65" y="97"/>
                    <a:pt x="65" y="97"/>
                  </a:cubicBezTo>
                  <a:cubicBezTo>
                    <a:pt x="55" y="107"/>
                    <a:pt x="55" y="107"/>
                    <a:pt x="55" y="107"/>
                  </a:cubicBezTo>
                  <a:cubicBezTo>
                    <a:pt x="60" y="112"/>
                    <a:pt x="60" y="112"/>
                    <a:pt x="60" y="112"/>
                  </a:cubicBezTo>
                  <a:cubicBezTo>
                    <a:pt x="65" y="107"/>
                    <a:pt x="65" y="107"/>
                    <a:pt x="65" y="107"/>
                  </a:cubicBezTo>
                  <a:cubicBezTo>
                    <a:pt x="65" y="112"/>
                    <a:pt x="65" y="112"/>
                    <a:pt x="65" y="112"/>
                  </a:cubicBezTo>
                  <a:cubicBezTo>
                    <a:pt x="48" y="130"/>
                    <a:pt x="48" y="130"/>
                    <a:pt x="48" y="130"/>
                  </a:cubicBezTo>
                  <a:cubicBezTo>
                    <a:pt x="53" y="135"/>
                    <a:pt x="53" y="135"/>
                    <a:pt x="53" y="135"/>
                  </a:cubicBezTo>
                  <a:cubicBezTo>
                    <a:pt x="65" y="123"/>
                    <a:pt x="65" y="123"/>
                    <a:pt x="65" y="123"/>
                  </a:cubicBezTo>
                  <a:cubicBezTo>
                    <a:pt x="65" y="137"/>
                    <a:pt x="65" y="137"/>
                    <a:pt x="65" y="137"/>
                  </a:cubicBezTo>
                  <a:cubicBezTo>
                    <a:pt x="73" y="137"/>
                    <a:pt x="73" y="137"/>
                    <a:pt x="73" y="137"/>
                  </a:cubicBezTo>
                  <a:cubicBezTo>
                    <a:pt x="73" y="123"/>
                    <a:pt x="73" y="123"/>
                    <a:pt x="73" y="123"/>
                  </a:cubicBezTo>
                  <a:cubicBezTo>
                    <a:pt x="84" y="135"/>
                    <a:pt x="84" y="135"/>
                    <a:pt x="84" y="135"/>
                  </a:cubicBezTo>
                  <a:cubicBezTo>
                    <a:pt x="90" y="130"/>
                    <a:pt x="90" y="130"/>
                    <a:pt x="90" y="130"/>
                  </a:cubicBezTo>
                  <a:cubicBezTo>
                    <a:pt x="73" y="112"/>
                    <a:pt x="73" y="112"/>
                    <a:pt x="73" y="112"/>
                  </a:cubicBezTo>
                  <a:cubicBezTo>
                    <a:pt x="73" y="107"/>
                    <a:pt x="73" y="107"/>
                    <a:pt x="73" y="107"/>
                  </a:cubicBezTo>
                  <a:cubicBezTo>
                    <a:pt x="77" y="112"/>
                    <a:pt x="77" y="112"/>
                    <a:pt x="77" y="112"/>
                  </a:cubicBezTo>
                  <a:cubicBezTo>
                    <a:pt x="82" y="107"/>
                    <a:pt x="82" y="107"/>
                    <a:pt x="82" y="107"/>
                  </a:cubicBezTo>
                  <a:cubicBezTo>
                    <a:pt x="73" y="97"/>
                    <a:pt x="73" y="97"/>
                    <a:pt x="73" y="97"/>
                  </a:cubicBezTo>
                  <a:cubicBezTo>
                    <a:pt x="73" y="89"/>
                    <a:pt x="73" y="89"/>
                    <a:pt x="73" y="89"/>
                  </a:cubicBezTo>
                  <a:cubicBezTo>
                    <a:pt x="76" y="89"/>
                    <a:pt x="78" y="87"/>
                    <a:pt x="81" y="86"/>
                  </a:cubicBezTo>
                  <a:cubicBezTo>
                    <a:pt x="86" y="91"/>
                    <a:pt x="86" y="91"/>
                    <a:pt x="86" y="91"/>
                  </a:cubicBezTo>
                  <a:cubicBezTo>
                    <a:pt x="86" y="105"/>
                    <a:pt x="86" y="105"/>
                    <a:pt x="86" y="105"/>
                  </a:cubicBezTo>
                  <a:cubicBezTo>
                    <a:pt x="94" y="105"/>
                    <a:pt x="94" y="105"/>
                    <a:pt x="94" y="105"/>
                  </a:cubicBezTo>
                  <a:cubicBezTo>
                    <a:pt x="94" y="99"/>
                    <a:pt x="94" y="99"/>
                    <a:pt x="94" y="99"/>
                  </a:cubicBezTo>
                  <a:cubicBezTo>
                    <a:pt x="97" y="102"/>
                    <a:pt x="97" y="102"/>
                    <a:pt x="97" y="102"/>
                  </a:cubicBezTo>
                  <a:cubicBezTo>
                    <a:pt x="97" y="127"/>
                    <a:pt x="97" y="127"/>
                    <a:pt x="97" y="127"/>
                  </a:cubicBezTo>
                  <a:cubicBezTo>
                    <a:pt x="105" y="127"/>
                    <a:pt x="105" y="127"/>
                    <a:pt x="105" y="127"/>
                  </a:cubicBezTo>
                  <a:cubicBezTo>
                    <a:pt x="105" y="110"/>
                    <a:pt x="105" y="110"/>
                    <a:pt x="105" y="110"/>
                  </a:cubicBezTo>
                  <a:cubicBezTo>
                    <a:pt x="115" y="120"/>
                    <a:pt x="115" y="120"/>
                    <a:pt x="115" y="120"/>
                  </a:cubicBezTo>
                  <a:cubicBezTo>
                    <a:pt x="120" y="114"/>
                    <a:pt x="120" y="114"/>
                    <a:pt x="120" y="114"/>
                  </a:cubicBezTo>
                  <a:cubicBezTo>
                    <a:pt x="110" y="104"/>
                    <a:pt x="110" y="104"/>
                    <a:pt x="110" y="104"/>
                  </a:cubicBezTo>
                  <a:cubicBezTo>
                    <a:pt x="127" y="104"/>
                    <a:pt x="127" y="104"/>
                    <a:pt x="127" y="104"/>
                  </a:cubicBezTo>
                  <a:cubicBezTo>
                    <a:pt x="127" y="97"/>
                    <a:pt x="127" y="97"/>
                    <a:pt x="127" y="97"/>
                  </a:cubicBezTo>
                  <a:cubicBezTo>
                    <a:pt x="102" y="97"/>
                    <a:pt x="102" y="97"/>
                    <a:pt x="102" y="97"/>
                  </a:cubicBezTo>
                  <a:cubicBezTo>
                    <a:pt x="99" y="93"/>
                    <a:pt x="99" y="93"/>
                    <a:pt x="99" y="93"/>
                  </a:cubicBezTo>
                  <a:cubicBezTo>
                    <a:pt x="105" y="93"/>
                    <a:pt x="105" y="93"/>
                    <a:pt x="105" y="93"/>
                  </a:cubicBezTo>
                  <a:cubicBezTo>
                    <a:pt x="105" y="86"/>
                    <a:pt x="105" y="86"/>
                    <a:pt x="105" y="86"/>
                  </a:cubicBezTo>
                  <a:cubicBezTo>
                    <a:pt x="91" y="86"/>
                    <a:pt x="91" y="86"/>
                    <a:pt x="91" y="86"/>
                  </a:cubicBezTo>
                  <a:cubicBezTo>
                    <a:pt x="86" y="80"/>
                    <a:pt x="86" y="80"/>
                    <a:pt x="86" y="80"/>
                  </a:cubicBezTo>
                  <a:cubicBezTo>
                    <a:pt x="88" y="78"/>
                    <a:pt x="89" y="75"/>
                    <a:pt x="89" y="72"/>
                  </a:cubicBezTo>
                  <a:cubicBezTo>
                    <a:pt x="97" y="72"/>
                    <a:pt x="97" y="72"/>
                    <a:pt x="97" y="72"/>
                  </a:cubicBezTo>
                  <a:cubicBezTo>
                    <a:pt x="107" y="82"/>
                    <a:pt x="107" y="82"/>
                    <a:pt x="107" y="82"/>
                  </a:cubicBezTo>
                  <a:cubicBezTo>
                    <a:pt x="112" y="77"/>
                    <a:pt x="112" y="77"/>
                    <a:pt x="112" y="77"/>
                  </a:cubicBezTo>
                  <a:cubicBezTo>
                    <a:pt x="108" y="72"/>
                    <a:pt x="108" y="72"/>
                    <a:pt x="108" y="72"/>
                  </a:cubicBezTo>
                  <a:cubicBezTo>
                    <a:pt x="112" y="72"/>
                    <a:pt x="112" y="72"/>
                    <a:pt x="112" y="72"/>
                  </a:cubicBezTo>
                  <a:cubicBezTo>
                    <a:pt x="130" y="90"/>
                    <a:pt x="130" y="90"/>
                    <a:pt x="130" y="90"/>
                  </a:cubicBezTo>
                  <a:cubicBezTo>
                    <a:pt x="135" y="84"/>
                    <a:pt x="135" y="84"/>
                    <a:pt x="135" y="84"/>
                  </a:cubicBezTo>
                  <a:cubicBezTo>
                    <a:pt x="123" y="72"/>
                    <a:pt x="123" y="72"/>
                    <a:pt x="123" y="72"/>
                  </a:cubicBezTo>
                  <a:cubicBezTo>
                    <a:pt x="137" y="72"/>
                    <a:pt x="137" y="72"/>
                    <a:pt x="137" y="72"/>
                  </a:cubicBezTo>
                  <a:lnTo>
                    <a:pt x="137" y="6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3" name="Freeform 150"/>
            <p:cNvSpPr/>
            <p:nvPr/>
          </p:nvSpPr>
          <p:spPr bwMode="auto">
            <a:xfrm>
              <a:off x="8417068" y="3591756"/>
              <a:ext cx="115872" cy="115915"/>
            </a:xfrm>
            <a:custGeom>
              <a:avLst/>
              <a:gdLst>
                <a:gd name="T0" fmla="*/ 54535 w 68"/>
                <a:gd name="T1" fmla="*/ 115888 h 69"/>
                <a:gd name="T2" fmla="*/ 57944 w 68"/>
                <a:gd name="T3" fmla="*/ 115888 h 69"/>
                <a:gd name="T4" fmla="*/ 115887 w 68"/>
                <a:gd name="T5" fmla="*/ 58784 h 69"/>
                <a:gd name="T6" fmla="*/ 57944 w 68"/>
                <a:gd name="T7" fmla="*/ 0 h 69"/>
                <a:gd name="T8" fmla="*/ 0 w 68"/>
                <a:gd name="T9" fmla="*/ 57104 h 69"/>
                <a:gd name="T10" fmla="*/ 30676 w 68"/>
                <a:gd name="T11" fmla="*/ 75579 h 69"/>
                <a:gd name="T12" fmla="*/ 54535 w 68"/>
                <a:gd name="T13" fmla="*/ 115888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69">
                  <a:moveTo>
                    <a:pt x="32" y="69"/>
                  </a:moveTo>
                  <a:cubicBezTo>
                    <a:pt x="32" y="69"/>
                    <a:pt x="33" y="69"/>
                    <a:pt x="34" y="69"/>
                  </a:cubicBezTo>
                  <a:cubicBezTo>
                    <a:pt x="53" y="69"/>
                    <a:pt x="68" y="54"/>
                    <a:pt x="68" y="35"/>
                  </a:cubicBezTo>
                  <a:cubicBezTo>
                    <a:pt x="68" y="16"/>
                    <a:pt x="53" y="0"/>
                    <a:pt x="34" y="0"/>
                  </a:cubicBezTo>
                  <a:cubicBezTo>
                    <a:pt x="15" y="0"/>
                    <a:pt x="0" y="15"/>
                    <a:pt x="0" y="34"/>
                  </a:cubicBezTo>
                  <a:cubicBezTo>
                    <a:pt x="7" y="36"/>
                    <a:pt x="13" y="40"/>
                    <a:pt x="18" y="45"/>
                  </a:cubicBezTo>
                  <a:cubicBezTo>
                    <a:pt x="25" y="52"/>
                    <a:pt x="30" y="60"/>
                    <a:pt x="32" y="6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4" name="Freeform 151"/>
            <p:cNvSpPr/>
            <p:nvPr/>
          </p:nvSpPr>
          <p:spPr bwMode="auto">
            <a:xfrm>
              <a:off x="8458337" y="3559999"/>
              <a:ext cx="31746" cy="25406"/>
            </a:xfrm>
            <a:custGeom>
              <a:avLst/>
              <a:gdLst>
                <a:gd name="T0" fmla="*/ 31750 w 20"/>
                <a:gd name="T1" fmla="*/ 25400 h 16"/>
                <a:gd name="T2" fmla="*/ 17463 w 20"/>
                <a:gd name="T3" fmla="*/ 0 h 16"/>
                <a:gd name="T4" fmla="*/ 0 w 20"/>
                <a:gd name="T5" fmla="*/ 25400 h 16"/>
                <a:gd name="T6" fmla="*/ 31750 w 20"/>
                <a:gd name="T7" fmla="*/ 25400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6">
                  <a:moveTo>
                    <a:pt x="20" y="16"/>
                  </a:moveTo>
                  <a:lnTo>
                    <a:pt x="11" y="0"/>
                  </a:lnTo>
                  <a:lnTo>
                    <a:pt x="0" y="16"/>
                  </a:lnTo>
                  <a:lnTo>
                    <a:pt x="20" y="1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5" name="Freeform 152"/>
            <p:cNvSpPr/>
            <p:nvPr/>
          </p:nvSpPr>
          <p:spPr bwMode="auto">
            <a:xfrm>
              <a:off x="8539296" y="3633041"/>
              <a:ext cx="25397" cy="33346"/>
            </a:xfrm>
            <a:custGeom>
              <a:avLst/>
              <a:gdLst>
                <a:gd name="T0" fmla="*/ 0 w 16"/>
                <a:gd name="T1" fmla="*/ 33338 h 21"/>
                <a:gd name="T2" fmla="*/ 25400 w 16"/>
                <a:gd name="T3" fmla="*/ 17463 h 21"/>
                <a:gd name="T4" fmla="*/ 0 w 16"/>
                <a:gd name="T5" fmla="*/ 0 h 21"/>
                <a:gd name="T6" fmla="*/ 0 w 16"/>
                <a:gd name="T7" fmla="*/ 33338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21">
                  <a:moveTo>
                    <a:pt x="0" y="21"/>
                  </a:moveTo>
                  <a:lnTo>
                    <a:pt x="16" y="11"/>
                  </a:lnTo>
                  <a:lnTo>
                    <a:pt x="0" y="0"/>
                  </a:lnTo>
                  <a:lnTo>
                    <a:pt x="0" y="2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6" name="Freeform 153"/>
            <p:cNvSpPr/>
            <p:nvPr/>
          </p:nvSpPr>
          <p:spPr bwMode="auto">
            <a:xfrm>
              <a:off x="8393265" y="3633041"/>
              <a:ext cx="15873" cy="12703"/>
            </a:xfrm>
            <a:custGeom>
              <a:avLst/>
              <a:gdLst>
                <a:gd name="T0" fmla="*/ 15875 w 9"/>
                <a:gd name="T1" fmla="*/ 0 h 7"/>
                <a:gd name="T2" fmla="*/ 0 w 9"/>
                <a:gd name="T3" fmla="*/ 10886 h 7"/>
                <a:gd name="T4" fmla="*/ 15875 w 9"/>
                <a:gd name="T5" fmla="*/ 12700 h 7"/>
                <a:gd name="T6" fmla="*/ 15875 w 9"/>
                <a:gd name="T7" fmla="*/ 0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7">
                  <a:moveTo>
                    <a:pt x="9" y="0"/>
                  </a:moveTo>
                  <a:cubicBezTo>
                    <a:pt x="0" y="6"/>
                    <a:pt x="0" y="6"/>
                    <a:pt x="0" y="6"/>
                  </a:cubicBezTo>
                  <a:cubicBezTo>
                    <a:pt x="3" y="6"/>
                    <a:pt x="6" y="7"/>
                    <a:pt x="9" y="7"/>
                  </a:cubicBezTo>
                  <a:lnTo>
                    <a:pt x="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7" name="Freeform 154"/>
            <p:cNvSpPr/>
            <p:nvPr/>
          </p:nvSpPr>
          <p:spPr bwMode="auto">
            <a:xfrm>
              <a:off x="8509131" y="3587001"/>
              <a:ext cx="30158" cy="28582"/>
            </a:xfrm>
            <a:custGeom>
              <a:avLst/>
              <a:gdLst>
                <a:gd name="T0" fmla="*/ 0 w 19"/>
                <a:gd name="T1" fmla="*/ 6350 h 18"/>
                <a:gd name="T2" fmla="*/ 23812 w 19"/>
                <a:gd name="T3" fmla="*/ 28575 h 18"/>
                <a:gd name="T4" fmla="*/ 30162 w 19"/>
                <a:gd name="T5" fmla="*/ 0 h 18"/>
                <a:gd name="T6" fmla="*/ 0 w 19"/>
                <a:gd name="T7" fmla="*/ 635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8">
                  <a:moveTo>
                    <a:pt x="0" y="4"/>
                  </a:moveTo>
                  <a:lnTo>
                    <a:pt x="15" y="18"/>
                  </a:lnTo>
                  <a:lnTo>
                    <a:pt x="19" y="0"/>
                  </a:lnTo>
                  <a:lnTo>
                    <a:pt x="0" y="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8" name="Freeform 155"/>
            <p:cNvSpPr/>
            <p:nvPr/>
          </p:nvSpPr>
          <p:spPr bwMode="auto">
            <a:xfrm>
              <a:off x="8509131" y="3683860"/>
              <a:ext cx="30158" cy="31757"/>
            </a:xfrm>
            <a:custGeom>
              <a:avLst/>
              <a:gdLst>
                <a:gd name="T0" fmla="*/ 23812 w 19"/>
                <a:gd name="T1" fmla="*/ 0 h 20"/>
                <a:gd name="T2" fmla="*/ 0 w 19"/>
                <a:gd name="T3" fmla="*/ 23813 h 20"/>
                <a:gd name="T4" fmla="*/ 30162 w 19"/>
                <a:gd name="T5" fmla="*/ 31750 h 20"/>
                <a:gd name="T6" fmla="*/ 23812 w 19"/>
                <a:gd name="T7" fmla="*/ 0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20">
                  <a:moveTo>
                    <a:pt x="15" y="0"/>
                  </a:moveTo>
                  <a:lnTo>
                    <a:pt x="0" y="15"/>
                  </a:lnTo>
                  <a:lnTo>
                    <a:pt x="19" y="20"/>
                  </a:lnTo>
                  <a:lnTo>
                    <a:pt x="1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9" name="Freeform 156"/>
            <p:cNvSpPr/>
            <p:nvPr/>
          </p:nvSpPr>
          <p:spPr bwMode="auto">
            <a:xfrm>
              <a:off x="8410726" y="3587001"/>
              <a:ext cx="28571" cy="28582"/>
            </a:xfrm>
            <a:custGeom>
              <a:avLst/>
              <a:gdLst>
                <a:gd name="T0" fmla="*/ 6350 w 18"/>
                <a:gd name="T1" fmla="*/ 28575 h 18"/>
                <a:gd name="T2" fmla="*/ 28575 w 18"/>
                <a:gd name="T3" fmla="*/ 6350 h 18"/>
                <a:gd name="T4" fmla="*/ 0 w 18"/>
                <a:gd name="T5" fmla="*/ 0 h 18"/>
                <a:gd name="T6" fmla="*/ 6350 w 18"/>
                <a:gd name="T7" fmla="*/ 28575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18">
                  <a:moveTo>
                    <a:pt x="4" y="18"/>
                  </a:moveTo>
                  <a:lnTo>
                    <a:pt x="18" y="4"/>
                  </a:lnTo>
                  <a:lnTo>
                    <a:pt x="0" y="0"/>
                  </a:lnTo>
                  <a:lnTo>
                    <a:pt x="4" y="1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00" name="Freeform 157"/>
            <p:cNvSpPr/>
            <p:nvPr/>
          </p:nvSpPr>
          <p:spPr bwMode="auto">
            <a:xfrm>
              <a:off x="8286917" y="3650516"/>
              <a:ext cx="253967" cy="155611"/>
            </a:xfrm>
            <a:custGeom>
              <a:avLst/>
              <a:gdLst>
                <a:gd name="T0" fmla="*/ 208280 w 150"/>
                <a:gd name="T1" fmla="*/ 65950 h 92"/>
                <a:gd name="T2" fmla="*/ 201507 w 150"/>
                <a:gd name="T3" fmla="*/ 67641 h 92"/>
                <a:gd name="T4" fmla="*/ 179493 w 150"/>
                <a:gd name="T5" fmla="*/ 76096 h 92"/>
                <a:gd name="T6" fmla="*/ 177800 w 150"/>
                <a:gd name="T7" fmla="*/ 64259 h 92"/>
                <a:gd name="T8" fmla="*/ 176107 w 150"/>
                <a:gd name="T9" fmla="*/ 55804 h 92"/>
                <a:gd name="T10" fmla="*/ 130387 w 150"/>
                <a:gd name="T11" fmla="*/ 5073 h 92"/>
                <a:gd name="T12" fmla="*/ 121920 w 150"/>
                <a:gd name="T13" fmla="*/ 3382 h 92"/>
                <a:gd name="T14" fmla="*/ 101600 w 150"/>
                <a:gd name="T15" fmla="*/ 0 h 92"/>
                <a:gd name="T16" fmla="*/ 98213 w 150"/>
                <a:gd name="T17" fmla="*/ 0 h 92"/>
                <a:gd name="T18" fmla="*/ 23707 w 150"/>
                <a:gd name="T19" fmla="*/ 77788 h 92"/>
                <a:gd name="T20" fmla="*/ 27093 w 150"/>
                <a:gd name="T21" fmla="*/ 101462 h 92"/>
                <a:gd name="T22" fmla="*/ 0 w 150"/>
                <a:gd name="T23" fmla="*/ 128518 h 92"/>
                <a:gd name="T24" fmla="*/ 27093 w 150"/>
                <a:gd name="T25" fmla="*/ 155575 h 92"/>
                <a:gd name="T26" fmla="*/ 101600 w 150"/>
                <a:gd name="T27" fmla="*/ 155575 h 92"/>
                <a:gd name="T28" fmla="*/ 104987 w 150"/>
                <a:gd name="T29" fmla="*/ 155575 h 92"/>
                <a:gd name="T30" fmla="*/ 208280 w 150"/>
                <a:gd name="T31" fmla="*/ 155575 h 92"/>
                <a:gd name="T32" fmla="*/ 254000 w 150"/>
                <a:gd name="T33" fmla="*/ 111608 h 92"/>
                <a:gd name="T34" fmla="*/ 208280 w 150"/>
                <a:gd name="T35" fmla="*/ 65950 h 9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50" h="92">
                  <a:moveTo>
                    <a:pt x="123" y="39"/>
                  </a:moveTo>
                  <a:cubicBezTo>
                    <a:pt x="122" y="39"/>
                    <a:pt x="121" y="39"/>
                    <a:pt x="119" y="40"/>
                  </a:cubicBezTo>
                  <a:cubicBezTo>
                    <a:pt x="114" y="40"/>
                    <a:pt x="110" y="42"/>
                    <a:pt x="106" y="45"/>
                  </a:cubicBezTo>
                  <a:cubicBezTo>
                    <a:pt x="106" y="43"/>
                    <a:pt x="106" y="41"/>
                    <a:pt x="105" y="38"/>
                  </a:cubicBezTo>
                  <a:cubicBezTo>
                    <a:pt x="105" y="37"/>
                    <a:pt x="105" y="35"/>
                    <a:pt x="104" y="33"/>
                  </a:cubicBezTo>
                  <a:cubicBezTo>
                    <a:pt x="100" y="20"/>
                    <a:pt x="90" y="9"/>
                    <a:pt x="77" y="3"/>
                  </a:cubicBezTo>
                  <a:cubicBezTo>
                    <a:pt x="75" y="3"/>
                    <a:pt x="74" y="2"/>
                    <a:pt x="72" y="2"/>
                  </a:cubicBezTo>
                  <a:cubicBezTo>
                    <a:pt x="68" y="1"/>
                    <a:pt x="64" y="0"/>
                    <a:pt x="60" y="0"/>
                  </a:cubicBezTo>
                  <a:cubicBezTo>
                    <a:pt x="59" y="0"/>
                    <a:pt x="59" y="0"/>
                    <a:pt x="58" y="0"/>
                  </a:cubicBezTo>
                  <a:cubicBezTo>
                    <a:pt x="34" y="1"/>
                    <a:pt x="14" y="22"/>
                    <a:pt x="14" y="46"/>
                  </a:cubicBezTo>
                  <a:cubicBezTo>
                    <a:pt x="14" y="51"/>
                    <a:pt x="15" y="56"/>
                    <a:pt x="16" y="60"/>
                  </a:cubicBezTo>
                  <a:cubicBezTo>
                    <a:pt x="7" y="60"/>
                    <a:pt x="0" y="67"/>
                    <a:pt x="0" y="76"/>
                  </a:cubicBezTo>
                  <a:cubicBezTo>
                    <a:pt x="0" y="85"/>
                    <a:pt x="7" y="92"/>
                    <a:pt x="16" y="92"/>
                  </a:cubicBezTo>
                  <a:cubicBezTo>
                    <a:pt x="60" y="92"/>
                    <a:pt x="60" y="92"/>
                    <a:pt x="60" y="92"/>
                  </a:cubicBezTo>
                  <a:cubicBezTo>
                    <a:pt x="62" y="92"/>
                    <a:pt x="62" y="92"/>
                    <a:pt x="62" y="92"/>
                  </a:cubicBezTo>
                  <a:cubicBezTo>
                    <a:pt x="123" y="92"/>
                    <a:pt x="123" y="92"/>
                    <a:pt x="123" y="92"/>
                  </a:cubicBezTo>
                  <a:cubicBezTo>
                    <a:pt x="138" y="92"/>
                    <a:pt x="150" y="81"/>
                    <a:pt x="150" y="66"/>
                  </a:cubicBezTo>
                  <a:cubicBezTo>
                    <a:pt x="150" y="51"/>
                    <a:pt x="138" y="39"/>
                    <a:pt x="123" y="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01" name="Freeform 158"/>
            <p:cNvSpPr>
              <a:spLocks noEditPoints="1"/>
            </p:cNvSpPr>
            <p:nvPr/>
          </p:nvSpPr>
          <p:spPr bwMode="auto">
            <a:xfrm>
              <a:off x="7080574" y="3034416"/>
              <a:ext cx="188887" cy="212774"/>
            </a:xfrm>
            <a:custGeom>
              <a:avLst/>
              <a:gdLst>
                <a:gd name="T0" fmla="*/ 176212 w 119"/>
                <a:gd name="T1" fmla="*/ 212725 h 134"/>
                <a:gd name="T2" fmla="*/ 176212 w 119"/>
                <a:gd name="T3" fmla="*/ 0 h 134"/>
                <a:gd name="T4" fmla="*/ 165100 w 119"/>
                <a:gd name="T5" fmla="*/ 23813 h 134"/>
                <a:gd name="T6" fmla="*/ 165100 w 119"/>
                <a:gd name="T7" fmla="*/ 44450 h 134"/>
                <a:gd name="T8" fmla="*/ 176212 w 119"/>
                <a:gd name="T9" fmla="*/ 80963 h 134"/>
                <a:gd name="T10" fmla="*/ 176212 w 119"/>
                <a:gd name="T11" fmla="*/ 96838 h 134"/>
                <a:gd name="T12" fmla="*/ 165100 w 119"/>
                <a:gd name="T13" fmla="*/ 133350 h 134"/>
                <a:gd name="T14" fmla="*/ 165100 w 119"/>
                <a:gd name="T15" fmla="*/ 152400 h 134"/>
                <a:gd name="T16" fmla="*/ 176212 w 119"/>
                <a:gd name="T17" fmla="*/ 188913 h 134"/>
                <a:gd name="T18" fmla="*/ 93662 w 119"/>
                <a:gd name="T19" fmla="*/ 155575 h 134"/>
                <a:gd name="T20" fmla="*/ 153987 w 119"/>
                <a:gd name="T21" fmla="*/ 212725 h 134"/>
                <a:gd name="T22" fmla="*/ 165100 w 119"/>
                <a:gd name="T23" fmla="*/ 188913 h 134"/>
                <a:gd name="T24" fmla="*/ 165100 w 119"/>
                <a:gd name="T25" fmla="*/ 169863 h 134"/>
                <a:gd name="T26" fmla="*/ 153987 w 119"/>
                <a:gd name="T27" fmla="*/ 133350 h 134"/>
                <a:gd name="T28" fmla="*/ 153987 w 119"/>
                <a:gd name="T29" fmla="*/ 117475 h 134"/>
                <a:gd name="T30" fmla="*/ 165100 w 119"/>
                <a:gd name="T31" fmla="*/ 80963 h 134"/>
                <a:gd name="T32" fmla="*/ 165100 w 119"/>
                <a:gd name="T33" fmla="*/ 60325 h 134"/>
                <a:gd name="T34" fmla="*/ 153987 w 119"/>
                <a:gd name="T35" fmla="*/ 23813 h 134"/>
                <a:gd name="T36" fmla="*/ 153987 w 119"/>
                <a:gd name="T37" fmla="*/ 7938 h 134"/>
                <a:gd name="T38" fmla="*/ 139700 w 119"/>
                <a:gd name="T39" fmla="*/ 57150 h 134"/>
                <a:gd name="T40" fmla="*/ 139700 w 119"/>
                <a:gd name="T41" fmla="*/ 77788 h 134"/>
                <a:gd name="T42" fmla="*/ 93662 w 119"/>
                <a:gd name="T43" fmla="*/ 155575 h 134"/>
                <a:gd name="T44" fmla="*/ 25400 w 119"/>
                <a:gd name="T45" fmla="*/ 7938 h 134"/>
                <a:gd name="T46" fmla="*/ 34925 w 119"/>
                <a:gd name="T47" fmla="*/ 44450 h 134"/>
                <a:gd name="T48" fmla="*/ 34925 w 119"/>
                <a:gd name="T49" fmla="*/ 60325 h 134"/>
                <a:gd name="T50" fmla="*/ 25400 w 119"/>
                <a:gd name="T51" fmla="*/ 96838 h 134"/>
                <a:gd name="T52" fmla="*/ 25400 w 119"/>
                <a:gd name="T53" fmla="*/ 117475 h 134"/>
                <a:gd name="T54" fmla="*/ 34925 w 119"/>
                <a:gd name="T55" fmla="*/ 152400 h 134"/>
                <a:gd name="T56" fmla="*/ 34925 w 119"/>
                <a:gd name="T57" fmla="*/ 169863 h 134"/>
                <a:gd name="T58" fmla="*/ 25400 w 119"/>
                <a:gd name="T59" fmla="*/ 204788 h 134"/>
                <a:gd name="T60" fmla="*/ 50800 w 119"/>
                <a:gd name="T61" fmla="*/ 212725 h 134"/>
                <a:gd name="T62" fmla="*/ 93662 w 119"/>
                <a:gd name="T63" fmla="*/ 134938 h 134"/>
                <a:gd name="T64" fmla="*/ 93662 w 119"/>
                <a:gd name="T65" fmla="*/ 77788 h 134"/>
                <a:gd name="T66" fmla="*/ 50800 w 119"/>
                <a:gd name="T67" fmla="*/ 0 h 134"/>
                <a:gd name="T68" fmla="*/ 12700 w 119"/>
                <a:gd name="T69" fmla="*/ 7938 h 134"/>
                <a:gd name="T70" fmla="*/ 0 w 119"/>
                <a:gd name="T71" fmla="*/ 212725 h 134"/>
                <a:gd name="T72" fmla="*/ 25400 w 119"/>
                <a:gd name="T73" fmla="*/ 204788 h 134"/>
                <a:gd name="T74" fmla="*/ 12700 w 119"/>
                <a:gd name="T75" fmla="*/ 169863 h 134"/>
                <a:gd name="T76" fmla="*/ 12700 w 119"/>
                <a:gd name="T77" fmla="*/ 152400 h 134"/>
                <a:gd name="T78" fmla="*/ 25400 w 119"/>
                <a:gd name="T79" fmla="*/ 117475 h 134"/>
                <a:gd name="T80" fmla="*/ 25400 w 119"/>
                <a:gd name="T81" fmla="*/ 96838 h 134"/>
                <a:gd name="T82" fmla="*/ 12700 w 119"/>
                <a:gd name="T83" fmla="*/ 60325 h 134"/>
                <a:gd name="T84" fmla="*/ 12700 w 119"/>
                <a:gd name="T85" fmla="*/ 44450 h 134"/>
                <a:gd name="T86" fmla="*/ 25400 w 119"/>
                <a:gd name="T87" fmla="*/ 7938 h 1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9" h="134">
                  <a:moveTo>
                    <a:pt x="104" y="129"/>
                  </a:moveTo>
                  <a:lnTo>
                    <a:pt x="111" y="129"/>
                  </a:lnTo>
                  <a:lnTo>
                    <a:pt x="111" y="134"/>
                  </a:lnTo>
                  <a:lnTo>
                    <a:pt x="119" y="134"/>
                  </a:lnTo>
                  <a:lnTo>
                    <a:pt x="119" y="0"/>
                  </a:lnTo>
                  <a:lnTo>
                    <a:pt x="111" y="0"/>
                  </a:lnTo>
                  <a:lnTo>
                    <a:pt x="111" y="5"/>
                  </a:lnTo>
                  <a:lnTo>
                    <a:pt x="104" y="5"/>
                  </a:lnTo>
                  <a:lnTo>
                    <a:pt x="104" y="15"/>
                  </a:lnTo>
                  <a:lnTo>
                    <a:pt x="111" y="15"/>
                  </a:lnTo>
                  <a:lnTo>
                    <a:pt x="111" y="28"/>
                  </a:lnTo>
                  <a:lnTo>
                    <a:pt x="104" y="28"/>
                  </a:lnTo>
                  <a:lnTo>
                    <a:pt x="104" y="38"/>
                  </a:lnTo>
                  <a:lnTo>
                    <a:pt x="111" y="38"/>
                  </a:lnTo>
                  <a:lnTo>
                    <a:pt x="111" y="51"/>
                  </a:lnTo>
                  <a:lnTo>
                    <a:pt x="104" y="51"/>
                  </a:lnTo>
                  <a:lnTo>
                    <a:pt x="104" y="61"/>
                  </a:lnTo>
                  <a:lnTo>
                    <a:pt x="111" y="61"/>
                  </a:lnTo>
                  <a:lnTo>
                    <a:pt x="111" y="74"/>
                  </a:lnTo>
                  <a:lnTo>
                    <a:pt x="104" y="74"/>
                  </a:lnTo>
                  <a:lnTo>
                    <a:pt x="104" y="84"/>
                  </a:lnTo>
                  <a:lnTo>
                    <a:pt x="111" y="84"/>
                  </a:lnTo>
                  <a:lnTo>
                    <a:pt x="111" y="96"/>
                  </a:lnTo>
                  <a:lnTo>
                    <a:pt x="104" y="96"/>
                  </a:lnTo>
                  <a:lnTo>
                    <a:pt x="104" y="107"/>
                  </a:lnTo>
                  <a:lnTo>
                    <a:pt x="111" y="107"/>
                  </a:lnTo>
                  <a:lnTo>
                    <a:pt x="111" y="119"/>
                  </a:lnTo>
                  <a:lnTo>
                    <a:pt x="104" y="119"/>
                  </a:lnTo>
                  <a:lnTo>
                    <a:pt x="104" y="129"/>
                  </a:lnTo>
                  <a:close/>
                  <a:moveTo>
                    <a:pt x="59" y="98"/>
                  </a:moveTo>
                  <a:lnTo>
                    <a:pt x="88" y="98"/>
                  </a:lnTo>
                  <a:lnTo>
                    <a:pt x="88" y="134"/>
                  </a:lnTo>
                  <a:lnTo>
                    <a:pt x="97" y="134"/>
                  </a:lnTo>
                  <a:lnTo>
                    <a:pt x="97" y="129"/>
                  </a:lnTo>
                  <a:lnTo>
                    <a:pt x="104" y="129"/>
                  </a:lnTo>
                  <a:lnTo>
                    <a:pt x="104" y="119"/>
                  </a:lnTo>
                  <a:lnTo>
                    <a:pt x="97" y="119"/>
                  </a:lnTo>
                  <a:lnTo>
                    <a:pt x="97" y="107"/>
                  </a:lnTo>
                  <a:lnTo>
                    <a:pt x="104" y="107"/>
                  </a:lnTo>
                  <a:lnTo>
                    <a:pt x="104" y="96"/>
                  </a:lnTo>
                  <a:lnTo>
                    <a:pt x="97" y="96"/>
                  </a:lnTo>
                  <a:lnTo>
                    <a:pt x="97" y="84"/>
                  </a:lnTo>
                  <a:lnTo>
                    <a:pt x="104" y="84"/>
                  </a:lnTo>
                  <a:lnTo>
                    <a:pt x="104" y="74"/>
                  </a:lnTo>
                  <a:lnTo>
                    <a:pt x="97" y="74"/>
                  </a:lnTo>
                  <a:lnTo>
                    <a:pt x="97" y="61"/>
                  </a:lnTo>
                  <a:lnTo>
                    <a:pt x="104" y="61"/>
                  </a:lnTo>
                  <a:lnTo>
                    <a:pt x="104" y="51"/>
                  </a:lnTo>
                  <a:lnTo>
                    <a:pt x="97" y="51"/>
                  </a:lnTo>
                  <a:lnTo>
                    <a:pt x="97" y="38"/>
                  </a:lnTo>
                  <a:lnTo>
                    <a:pt x="104" y="38"/>
                  </a:lnTo>
                  <a:lnTo>
                    <a:pt x="104" y="28"/>
                  </a:lnTo>
                  <a:lnTo>
                    <a:pt x="97" y="28"/>
                  </a:lnTo>
                  <a:lnTo>
                    <a:pt x="97" y="15"/>
                  </a:lnTo>
                  <a:lnTo>
                    <a:pt x="104" y="15"/>
                  </a:lnTo>
                  <a:lnTo>
                    <a:pt x="104" y="5"/>
                  </a:lnTo>
                  <a:lnTo>
                    <a:pt x="97" y="5"/>
                  </a:lnTo>
                  <a:lnTo>
                    <a:pt x="97" y="0"/>
                  </a:lnTo>
                  <a:lnTo>
                    <a:pt x="88" y="0"/>
                  </a:lnTo>
                  <a:lnTo>
                    <a:pt x="88" y="36"/>
                  </a:lnTo>
                  <a:lnTo>
                    <a:pt x="59" y="36"/>
                  </a:lnTo>
                  <a:lnTo>
                    <a:pt x="59" y="49"/>
                  </a:lnTo>
                  <a:lnTo>
                    <a:pt x="88" y="49"/>
                  </a:lnTo>
                  <a:lnTo>
                    <a:pt x="88" y="85"/>
                  </a:lnTo>
                  <a:lnTo>
                    <a:pt x="59" y="85"/>
                  </a:lnTo>
                  <a:lnTo>
                    <a:pt x="59" y="98"/>
                  </a:lnTo>
                  <a:close/>
                  <a:moveTo>
                    <a:pt x="22" y="0"/>
                  </a:moveTo>
                  <a:lnTo>
                    <a:pt x="22" y="5"/>
                  </a:lnTo>
                  <a:lnTo>
                    <a:pt x="16" y="5"/>
                  </a:lnTo>
                  <a:lnTo>
                    <a:pt x="16" y="15"/>
                  </a:lnTo>
                  <a:lnTo>
                    <a:pt x="22" y="15"/>
                  </a:lnTo>
                  <a:lnTo>
                    <a:pt x="22" y="28"/>
                  </a:lnTo>
                  <a:lnTo>
                    <a:pt x="16" y="28"/>
                  </a:lnTo>
                  <a:lnTo>
                    <a:pt x="16" y="38"/>
                  </a:lnTo>
                  <a:lnTo>
                    <a:pt x="22" y="38"/>
                  </a:lnTo>
                  <a:lnTo>
                    <a:pt x="22" y="51"/>
                  </a:lnTo>
                  <a:lnTo>
                    <a:pt x="16" y="51"/>
                  </a:lnTo>
                  <a:lnTo>
                    <a:pt x="16" y="61"/>
                  </a:lnTo>
                  <a:lnTo>
                    <a:pt x="22" y="61"/>
                  </a:lnTo>
                  <a:lnTo>
                    <a:pt x="22" y="74"/>
                  </a:lnTo>
                  <a:lnTo>
                    <a:pt x="16" y="74"/>
                  </a:lnTo>
                  <a:lnTo>
                    <a:pt x="16" y="84"/>
                  </a:lnTo>
                  <a:lnTo>
                    <a:pt x="22" y="84"/>
                  </a:lnTo>
                  <a:lnTo>
                    <a:pt x="22" y="96"/>
                  </a:lnTo>
                  <a:lnTo>
                    <a:pt x="16" y="96"/>
                  </a:lnTo>
                  <a:lnTo>
                    <a:pt x="16" y="107"/>
                  </a:lnTo>
                  <a:lnTo>
                    <a:pt x="22" y="107"/>
                  </a:lnTo>
                  <a:lnTo>
                    <a:pt x="22" y="119"/>
                  </a:lnTo>
                  <a:lnTo>
                    <a:pt x="16" y="119"/>
                  </a:lnTo>
                  <a:lnTo>
                    <a:pt x="16" y="129"/>
                  </a:lnTo>
                  <a:lnTo>
                    <a:pt x="22" y="129"/>
                  </a:lnTo>
                  <a:lnTo>
                    <a:pt x="22" y="134"/>
                  </a:lnTo>
                  <a:lnTo>
                    <a:pt x="32" y="134"/>
                  </a:lnTo>
                  <a:lnTo>
                    <a:pt x="32" y="98"/>
                  </a:lnTo>
                  <a:lnTo>
                    <a:pt x="59" y="98"/>
                  </a:lnTo>
                  <a:lnTo>
                    <a:pt x="59" y="85"/>
                  </a:lnTo>
                  <a:lnTo>
                    <a:pt x="32" y="85"/>
                  </a:lnTo>
                  <a:lnTo>
                    <a:pt x="32" y="49"/>
                  </a:lnTo>
                  <a:lnTo>
                    <a:pt x="59" y="49"/>
                  </a:lnTo>
                  <a:lnTo>
                    <a:pt x="59" y="36"/>
                  </a:lnTo>
                  <a:lnTo>
                    <a:pt x="32" y="36"/>
                  </a:lnTo>
                  <a:lnTo>
                    <a:pt x="32" y="0"/>
                  </a:lnTo>
                  <a:lnTo>
                    <a:pt x="22" y="0"/>
                  </a:lnTo>
                  <a:close/>
                  <a:moveTo>
                    <a:pt x="16" y="5"/>
                  </a:moveTo>
                  <a:lnTo>
                    <a:pt x="8" y="5"/>
                  </a:lnTo>
                  <a:lnTo>
                    <a:pt x="8" y="0"/>
                  </a:lnTo>
                  <a:lnTo>
                    <a:pt x="0" y="0"/>
                  </a:lnTo>
                  <a:lnTo>
                    <a:pt x="0" y="134"/>
                  </a:lnTo>
                  <a:lnTo>
                    <a:pt x="8" y="134"/>
                  </a:lnTo>
                  <a:lnTo>
                    <a:pt x="8" y="129"/>
                  </a:lnTo>
                  <a:lnTo>
                    <a:pt x="16" y="129"/>
                  </a:lnTo>
                  <a:lnTo>
                    <a:pt x="16" y="119"/>
                  </a:lnTo>
                  <a:lnTo>
                    <a:pt x="8" y="119"/>
                  </a:lnTo>
                  <a:lnTo>
                    <a:pt x="8" y="107"/>
                  </a:lnTo>
                  <a:lnTo>
                    <a:pt x="16" y="107"/>
                  </a:lnTo>
                  <a:lnTo>
                    <a:pt x="16" y="96"/>
                  </a:lnTo>
                  <a:lnTo>
                    <a:pt x="8" y="96"/>
                  </a:lnTo>
                  <a:lnTo>
                    <a:pt x="8" y="84"/>
                  </a:lnTo>
                  <a:lnTo>
                    <a:pt x="16" y="84"/>
                  </a:lnTo>
                  <a:lnTo>
                    <a:pt x="16" y="74"/>
                  </a:lnTo>
                  <a:lnTo>
                    <a:pt x="8" y="74"/>
                  </a:lnTo>
                  <a:lnTo>
                    <a:pt x="8" y="61"/>
                  </a:lnTo>
                  <a:lnTo>
                    <a:pt x="16" y="61"/>
                  </a:lnTo>
                  <a:lnTo>
                    <a:pt x="16" y="51"/>
                  </a:lnTo>
                  <a:lnTo>
                    <a:pt x="8" y="51"/>
                  </a:lnTo>
                  <a:lnTo>
                    <a:pt x="8" y="38"/>
                  </a:lnTo>
                  <a:lnTo>
                    <a:pt x="16" y="38"/>
                  </a:lnTo>
                  <a:lnTo>
                    <a:pt x="16" y="28"/>
                  </a:lnTo>
                  <a:lnTo>
                    <a:pt x="8" y="28"/>
                  </a:lnTo>
                  <a:lnTo>
                    <a:pt x="8" y="15"/>
                  </a:lnTo>
                  <a:lnTo>
                    <a:pt x="16" y="15"/>
                  </a:lnTo>
                  <a:lnTo>
                    <a:pt x="16" y="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02" name="Freeform 159"/>
            <p:cNvSpPr/>
            <p:nvPr/>
          </p:nvSpPr>
          <p:spPr bwMode="auto">
            <a:xfrm>
              <a:off x="8328187" y="3332935"/>
              <a:ext cx="22222" cy="212774"/>
            </a:xfrm>
            <a:custGeom>
              <a:avLst/>
              <a:gdLst>
                <a:gd name="T0" fmla="*/ 0 w 13"/>
                <a:gd name="T1" fmla="*/ 0 h 126"/>
                <a:gd name="T2" fmla="*/ 0 w 13"/>
                <a:gd name="T3" fmla="*/ 212725 h 126"/>
                <a:gd name="T4" fmla="*/ 22225 w 13"/>
                <a:gd name="T5" fmla="*/ 212725 h 126"/>
                <a:gd name="T6" fmla="*/ 22225 w 13"/>
                <a:gd name="T7" fmla="*/ 0 h 126"/>
                <a:gd name="T8" fmla="*/ 11967 w 13"/>
                <a:gd name="T9" fmla="*/ 3377 h 126"/>
                <a:gd name="T10" fmla="*/ 0 w 13"/>
                <a:gd name="T11" fmla="*/ 0 h 1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26">
                  <a:moveTo>
                    <a:pt x="0" y="0"/>
                  </a:moveTo>
                  <a:cubicBezTo>
                    <a:pt x="0" y="126"/>
                    <a:pt x="0" y="126"/>
                    <a:pt x="0" y="126"/>
                  </a:cubicBezTo>
                  <a:cubicBezTo>
                    <a:pt x="13" y="126"/>
                    <a:pt x="13" y="126"/>
                    <a:pt x="13" y="126"/>
                  </a:cubicBezTo>
                  <a:cubicBezTo>
                    <a:pt x="13" y="0"/>
                    <a:pt x="13" y="0"/>
                    <a:pt x="13" y="0"/>
                  </a:cubicBezTo>
                  <a:cubicBezTo>
                    <a:pt x="11" y="1"/>
                    <a:pt x="9" y="2"/>
                    <a:pt x="7" y="2"/>
                  </a:cubicBezTo>
                  <a:cubicBezTo>
                    <a:pt x="4" y="2"/>
                    <a:pt x="2" y="1"/>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03" name="Oval 160"/>
            <p:cNvSpPr>
              <a:spLocks noChangeArrowheads="1"/>
            </p:cNvSpPr>
            <p:nvPr/>
          </p:nvSpPr>
          <p:spPr bwMode="auto">
            <a:xfrm>
              <a:off x="8321838" y="3293237"/>
              <a:ext cx="34920" cy="3334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04" name="Rectangle 161"/>
            <p:cNvSpPr>
              <a:spLocks noChangeArrowheads="1"/>
            </p:cNvSpPr>
            <p:nvPr/>
          </p:nvSpPr>
          <p:spPr bwMode="auto">
            <a:xfrm>
              <a:off x="8363100" y="3334522"/>
              <a:ext cx="182538" cy="13179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05" name="Rectangle 162"/>
            <p:cNvSpPr>
              <a:spLocks noChangeArrowheads="1"/>
            </p:cNvSpPr>
            <p:nvPr/>
          </p:nvSpPr>
          <p:spPr bwMode="auto">
            <a:xfrm>
              <a:off x="7821832" y="3640989"/>
              <a:ext cx="39683" cy="1429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06" name="Freeform 163"/>
            <p:cNvSpPr>
              <a:spLocks noEditPoints="1"/>
            </p:cNvSpPr>
            <p:nvPr/>
          </p:nvSpPr>
          <p:spPr bwMode="auto">
            <a:xfrm>
              <a:off x="7671048" y="3663211"/>
              <a:ext cx="219046" cy="157198"/>
            </a:xfrm>
            <a:custGeom>
              <a:avLst/>
              <a:gdLst>
                <a:gd name="T0" fmla="*/ 110387 w 129"/>
                <a:gd name="T1" fmla="*/ 157162 h 93"/>
                <a:gd name="T2" fmla="*/ 219075 w 129"/>
                <a:gd name="T3" fmla="*/ 157162 h 93"/>
                <a:gd name="T4" fmla="*/ 219075 w 129"/>
                <a:gd name="T5" fmla="*/ 0 h 93"/>
                <a:gd name="T6" fmla="*/ 110387 w 129"/>
                <a:gd name="T7" fmla="*/ 0 h 93"/>
                <a:gd name="T8" fmla="*/ 110387 w 129"/>
                <a:gd name="T9" fmla="*/ 18589 h 93"/>
                <a:gd name="T10" fmla="*/ 110387 w 129"/>
                <a:gd name="T11" fmla="*/ 18589 h 93"/>
                <a:gd name="T12" fmla="*/ 171524 w 129"/>
                <a:gd name="T13" fmla="*/ 79426 h 93"/>
                <a:gd name="T14" fmla="*/ 110387 w 129"/>
                <a:gd name="T15" fmla="*/ 140263 h 93"/>
                <a:gd name="T16" fmla="*/ 110387 w 129"/>
                <a:gd name="T17" fmla="*/ 157162 h 93"/>
                <a:gd name="T18" fmla="*/ 0 w 129"/>
                <a:gd name="T19" fmla="*/ 157162 h 93"/>
                <a:gd name="T20" fmla="*/ 110387 w 129"/>
                <a:gd name="T21" fmla="*/ 157162 h 93"/>
                <a:gd name="T22" fmla="*/ 110387 w 129"/>
                <a:gd name="T23" fmla="*/ 140263 h 93"/>
                <a:gd name="T24" fmla="*/ 49249 w 129"/>
                <a:gd name="T25" fmla="*/ 79426 h 93"/>
                <a:gd name="T26" fmla="*/ 110387 w 129"/>
                <a:gd name="T27" fmla="*/ 18589 h 93"/>
                <a:gd name="T28" fmla="*/ 110387 w 129"/>
                <a:gd name="T29" fmla="*/ 0 h 93"/>
                <a:gd name="T30" fmla="*/ 0 w 129"/>
                <a:gd name="T31" fmla="*/ 0 h 93"/>
                <a:gd name="T32" fmla="*/ 0 w 129"/>
                <a:gd name="T33" fmla="*/ 157162 h 93"/>
                <a:gd name="T34" fmla="*/ 110387 w 129"/>
                <a:gd name="T35" fmla="*/ 18589 h 93"/>
                <a:gd name="T36" fmla="*/ 110387 w 129"/>
                <a:gd name="T37" fmla="*/ 18589 h 9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93">
                  <a:moveTo>
                    <a:pt x="65" y="93"/>
                  </a:moveTo>
                  <a:cubicBezTo>
                    <a:pt x="129" y="93"/>
                    <a:pt x="129" y="93"/>
                    <a:pt x="129" y="93"/>
                  </a:cubicBezTo>
                  <a:cubicBezTo>
                    <a:pt x="129" y="0"/>
                    <a:pt x="129" y="0"/>
                    <a:pt x="129" y="0"/>
                  </a:cubicBezTo>
                  <a:cubicBezTo>
                    <a:pt x="65" y="0"/>
                    <a:pt x="65" y="0"/>
                    <a:pt x="65" y="0"/>
                  </a:cubicBezTo>
                  <a:cubicBezTo>
                    <a:pt x="65" y="11"/>
                    <a:pt x="65" y="11"/>
                    <a:pt x="65" y="11"/>
                  </a:cubicBezTo>
                  <a:cubicBezTo>
                    <a:pt x="65" y="11"/>
                    <a:pt x="65" y="11"/>
                    <a:pt x="65" y="11"/>
                  </a:cubicBezTo>
                  <a:cubicBezTo>
                    <a:pt x="84" y="11"/>
                    <a:pt x="101" y="27"/>
                    <a:pt x="101" y="47"/>
                  </a:cubicBezTo>
                  <a:cubicBezTo>
                    <a:pt x="101" y="66"/>
                    <a:pt x="84" y="83"/>
                    <a:pt x="65" y="83"/>
                  </a:cubicBezTo>
                  <a:lnTo>
                    <a:pt x="65" y="93"/>
                  </a:lnTo>
                  <a:close/>
                  <a:moveTo>
                    <a:pt x="0" y="93"/>
                  </a:moveTo>
                  <a:cubicBezTo>
                    <a:pt x="65" y="93"/>
                    <a:pt x="65" y="93"/>
                    <a:pt x="65" y="93"/>
                  </a:cubicBezTo>
                  <a:cubicBezTo>
                    <a:pt x="65" y="83"/>
                    <a:pt x="65" y="83"/>
                    <a:pt x="65" y="83"/>
                  </a:cubicBezTo>
                  <a:cubicBezTo>
                    <a:pt x="45" y="83"/>
                    <a:pt x="29" y="66"/>
                    <a:pt x="29" y="47"/>
                  </a:cubicBezTo>
                  <a:cubicBezTo>
                    <a:pt x="29" y="27"/>
                    <a:pt x="45" y="11"/>
                    <a:pt x="65" y="11"/>
                  </a:cubicBezTo>
                  <a:cubicBezTo>
                    <a:pt x="65" y="0"/>
                    <a:pt x="65" y="0"/>
                    <a:pt x="65" y="0"/>
                  </a:cubicBezTo>
                  <a:cubicBezTo>
                    <a:pt x="0" y="0"/>
                    <a:pt x="0" y="0"/>
                    <a:pt x="0" y="0"/>
                  </a:cubicBezTo>
                  <a:cubicBezTo>
                    <a:pt x="0" y="93"/>
                    <a:pt x="0" y="93"/>
                    <a:pt x="0" y="93"/>
                  </a:cubicBezTo>
                  <a:close/>
                  <a:moveTo>
                    <a:pt x="65" y="11"/>
                  </a:moveTo>
                  <a:cubicBezTo>
                    <a:pt x="65" y="11"/>
                    <a:pt x="65" y="11"/>
                    <a:pt x="65" y="11"/>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07" name="Oval 164"/>
            <p:cNvSpPr>
              <a:spLocks noChangeArrowheads="1"/>
            </p:cNvSpPr>
            <p:nvPr/>
          </p:nvSpPr>
          <p:spPr bwMode="auto">
            <a:xfrm>
              <a:off x="7739293" y="3699739"/>
              <a:ext cx="82539" cy="8256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08" name="Freeform 165"/>
            <p:cNvSpPr/>
            <p:nvPr/>
          </p:nvSpPr>
          <p:spPr bwMode="auto">
            <a:xfrm>
              <a:off x="6780575" y="3009017"/>
              <a:ext cx="233333" cy="144495"/>
            </a:xfrm>
            <a:custGeom>
              <a:avLst/>
              <a:gdLst>
                <a:gd name="T0" fmla="*/ 233363 w 138"/>
                <a:gd name="T1" fmla="*/ 118969 h 85"/>
                <a:gd name="T2" fmla="*/ 209688 w 138"/>
                <a:gd name="T3" fmla="*/ 93475 h 85"/>
                <a:gd name="T4" fmla="*/ 211380 w 138"/>
                <a:gd name="T5" fmla="*/ 71381 h 85"/>
                <a:gd name="T6" fmla="*/ 140356 w 138"/>
                <a:gd name="T7" fmla="*/ 0 h 85"/>
                <a:gd name="T8" fmla="*/ 69332 w 138"/>
                <a:gd name="T9" fmla="*/ 71381 h 85"/>
                <a:gd name="T10" fmla="*/ 42276 w 138"/>
                <a:gd name="T11" fmla="*/ 61184 h 85"/>
                <a:gd name="T12" fmla="*/ 0 w 138"/>
                <a:gd name="T13" fmla="*/ 101973 h 85"/>
                <a:gd name="T14" fmla="*/ 42276 w 138"/>
                <a:gd name="T15" fmla="*/ 144462 h 85"/>
                <a:gd name="T16" fmla="*/ 136974 w 138"/>
                <a:gd name="T17" fmla="*/ 144462 h 85"/>
                <a:gd name="T18" fmla="*/ 140356 w 138"/>
                <a:gd name="T19" fmla="*/ 144462 h 85"/>
                <a:gd name="T20" fmla="*/ 207997 w 138"/>
                <a:gd name="T21" fmla="*/ 144462 h 85"/>
                <a:gd name="T22" fmla="*/ 233363 w 138"/>
                <a:gd name="T23" fmla="*/ 118969 h 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38" h="85">
                  <a:moveTo>
                    <a:pt x="138" y="70"/>
                  </a:moveTo>
                  <a:cubicBezTo>
                    <a:pt x="138" y="62"/>
                    <a:pt x="132" y="55"/>
                    <a:pt x="124" y="55"/>
                  </a:cubicBezTo>
                  <a:cubicBezTo>
                    <a:pt x="125" y="51"/>
                    <a:pt x="125" y="47"/>
                    <a:pt x="125" y="42"/>
                  </a:cubicBezTo>
                  <a:cubicBezTo>
                    <a:pt x="125" y="19"/>
                    <a:pt x="106" y="0"/>
                    <a:pt x="83" y="0"/>
                  </a:cubicBezTo>
                  <a:cubicBezTo>
                    <a:pt x="60" y="0"/>
                    <a:pt x="41" y="18"/>
                    <a:pt x="41" y="42"/>
                  </a:cubicBezTo>
                  <a:cubicBezTo>
                    <a:pt x="36" y="38"/>
                    <a:pt x="31" y="36"/>
                    <a:pt x="25" y="36"/>
                  </a:cubicBezTo>
                  <a:cubicBezTo>
                    <a:pt x="11" y="36"/>
                    <a:pt x="0" y="47"/>
                    <a:pt x="0" y="60"/>
                  </a:cubicBezTo>
                  <a:cubicBezTo>
                    <a:pt x="0" y="74"/>
                    <a:pt x="11" y="85"/>
                    <a:pt x="25" y="85"/>
                  </a:cubicBezTo>
                  <a:cubicBezTo>
                    <a:pt x="81" y="85"/>
                    <a:pt x="81" y="85"/>
                    <a:pt x="81" y="85"/>
                  </a:cubicBezTo>
                  <a:cubicBezTo>
                    <a:pt x="83" y="85"/>
                    <a:pt x="83" y="85"/>
                    <a:pt x="83" y="85"/>
                  </a:cubicBezTo>
                  <a:cubicBezTo>
                    <a:pt x="123" y="85"/>
                    <a:pt x="123" y="85"/>
                    <a:pt x="123" y="85"/>
                  </a:cubicBezTo>
                  <a:cubicBezTo>
                    <a:pt x="131" y="85"/>
                    <a:pt x="138" y="78"/>
                    <a:pt x="138" y="7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09" name="Rectangle 166"/>
            <p:cNvSpPr>
              <a:spLocks noChangeArrowheads="1"/>
            </p:cNvSpPr>
            <p:nvPr/>
          </p:nvSpPr>
          <p:spPr bwMode="auto">
            <a:xfrm>
              <a:off x="6813902" y="3166208"/>
              <a:ext cx="20634" cy="444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10" name="Rectangle 167"/>
            <p:cNvSpPr>
              <a:spLocks noChangeArrowheads="1"/>
            </p:cNvSpPr>
            <p:nvPr/>
          </p:nvSpPr>
          <p:spPr bwMode="auto">
            <a:xfrm>
              <a:off x="6863107" y="3190027"/>
              <a:ext cx="20635" cy="444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11" name="Rectangle 168"/>
            <p:cNvSpPr>
              <a:spLocks noChangeArrowheads="1"/>
            </p:cNvSpPr>
            <p:nvPr/>
          </p:nvSpPr>
          <p:spPr bwMode="auto">
            <a:xfrm>
              <a:off x="6912314" y="3166208"/>
              <a:ext cx="20634" cy="444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12" name="Rectangle 169"/>
            <p:cNvSpPr>
              <a:spLocks noChangeArrowheads="1"/>
            </p:cNvSpPr>
            <p:nvPr/>
          </p:nvSpPr>
          <p:spPr bwMode="auto">
            <a:xfrm>
              <a:off x="6961519" y="3190027"/>
              <a:ext cx="19048" cy="444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13" name="Freeform 170"/>
            <p:cNvSpPr/>
            <p:nvPr/>
          </p:nvSpPr>
          <p:spPr bwMode="auto">
            <a:xfrm>
              <a:off x="7307557" y="3420267"/>
              <a:ext cx="131746" cy="80982"/>
            </a:xfrm>
            <a:custGeom>
              <a:avLst/>
              <a:gdLst>
                <a:gd name="T0" fmla="*/ 131763 w 83"/>
                <a:gd name="T1" fmla="*/ 0 h 51"/>
                <a:gd name="T2" fmla="*/ 9525 w 83"/>
                <a:gd name="T3" fmla="*/ 0 h 51"/>
                <a:gd name="T4" fmla="*/ 9525 w 83"/>
                <a:gd name="T5" fmla="*/ 25400 h 51"/>
                <a:gd name="T6" fmla="*/ 0 w 83"/>
                <a:gd name="T7" fmla="*/ 25400 h 51"/>
                <a:gd name="T8" fmla="*/ 0 w 83"/>
                <a:gd name="T9" fmla="*/ 58738 h 51"/>
                <a:gd name="T10" fmla="*/ 9525 w 83"/>
                <a:gd name="T11" fmla="*/ 58738 h 51"/>
                <a:gd name="T12" fmla="*/ 9525 w 83"/>
                <a:gd name="T13" fmla="*/ 80963 h 51"/>
                <a:gd name="T14" fmla="*/ 131763 w 83"/>
                <a:gd name="T15" fmla="*/ 80963 h 51"/>
                <a:gd name="T16" fmla="*/ 131763 w 83"/>
                <a:gd name="T17" fmla="*/ 0 h 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 h="51">
                  <a:moveTo>
                    <a:pt x="83" y="0"/>
                  </a:moveTo>
                  <a:lnTo>
                    <a:pt x="6" y="0"/>
                  </a:lnTo>
                  <a:lnTo>
                    <a:pt x="6" y="16"/>
                  </a:lnTo>
                  <a:lnTo>
                    <a:pt x="0" y="16"/>
                  </a:lnTo>
                  <a:lnTo>
                    <a:pt x="0" y="37"/>
                  </a:lnTo>
                  <a:lnTo>
                    <a:pt x="6" y="37"/>
                  </a:lnTo>
                  <a:lnTo>
                    <a:pt x="6" y="51"/>
                  </a:lnTo>
                  <a:lnTo>
                    <a:pt x="83" y="51"/>
                  </a:lnTo>
                  <a:lnTo>
                    <a:pt x="8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14" name="Rectangle 171"/>
            <p:cNvSpPr>
              <a:spLocks noChangeArrowheads="1"/>
            </p:cNvSpPr>
            <p:nvPr/>
          </p:nvSpPr>
          <p:spPr bwMode="auto">
            <a:xfrm>
              <a:off x="7199613" y="3385341"/>
              <a:ext cx="20635" cy="111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15" name="Oval 172"/>
            <p:cNvSpPr>
              <a:spLocks noChangeArrowheads="1"/>
            </p:cNvSpPr>
            <p:nvPr/>
          </p:nvSpPr>
          <p:spPr bwMode="auto">
            <a:xfrm>
              <a:off x="7221835" y="3437741"/>
              <a:ext cx="44444" cy="4128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16" name="Freeform 173"/>
            <p:cNvSpPr>
              <a:spLocks noEditPoints="1"/>
            </p:cNvSpPr>
            <p:nvPr/>
          </p:nvSpPr>
          <p:spPr bwMode="auto">
            <a:xfrm>
              <a:off x="7186923" y="3402808"/>
              <a:ext cx="112698" cy="217537"/>
            </a:xfrm>
            <a:custGeom>
              <a:avLst/>
              <a:gdLst>
                <a:gd name="T0" fmla="*/ 57198 w 67"/>
                <a:gd name="T1" fmla="*/ 217487 h 128"/>
                <a:gd name="T2" fmla="*/ 112713 w 67"/>
                <a:gd name="T3" fmla="*/ 217487 h 128"/>
                <a:gd name="T4" fmla="*/ 112713 w 67"/>
                <a:gd name="T5" fmla="*/ 76460 h 128"/>
                <a:gd name="T6" fmla="*/ 112713 w 67"/>
                <a:gd name="T7" fmla="*/ 42478 h 128"/>
                <a:gd name="T8" fmla="*/ 112713 w 67"/>
                <a:gd name="T9" fmla="*/ 0 h 128"/>
                <a:gd name="T10" fmla="*/ 57198 w 67"/>
                <a:gd name="T11" fmla="*/ 0 h 128"/>
                <a:gd name="T12" fmla="*/ 57198 w 67"/>
                <a:gd name="T13" fmla="*/ 11894 h 128"/>
                <a:gd name="T14" fmla="*/ 57198 w 67"/>
                <a:gd name="T15" fmla="*/ 11894 h 128"/>
                <a:gd name="T16" fmla="*/ 57198 w 67"/>
                <a:gd name="T17" fmla="*/ 11894 h 128"/>
                <a:gd name="T18" fmla="*/ 99255 w 67"/>
                <a:gd name="T19" fmla="*/ 54372 h 128"/>
                <a:gd name="T20" fmla="*/ 57198 w 67"/>
                <a:gd name="T21" fmla="*/ 96850 h 128"/>
                <a:gd name="T22" fmla="*/ 57198 w 67"/>
                <a:gd name="T23" fmla="*/ 96850 h 128"/>
                <a:gd name="T24" fmla="*/ 57198 w 67"/>
                <a:gd name="T25" fmla="*/ 217487 h 128"/>
                <a:gd name="T26" fmla="*/ 0 w 67"/>
                <a:gd name="T27" fmla="*/ 217487 h 128"/>
                <a:gd name="T28" fmla="*/ 57198 w 67"/>
                <a:gd name="T29" fmla="*/ 217487 h 128"/>
                <a:gd name="T30" fmla="*/ 57198 w 67"/>
                <a:gd name="T31" fmla="*/ 96850 h 128"/>
                <a:gd name="T32" fmla="*/ 15141 w 67"/>
                <a:gd name="T33" fmla="*/ 54372 h 128"/>
                <a:gd name="T34" fmla="*/ 57198 w 67"/>
                <a:gd name="T35" fmla="*/ 11894 h 128"/>
                <a:gd name="T36" fmla="*/ 57198 w 67"/>
                <a:gd name="T37" fmla="*/ 0 h 128"/>
                <a:gd name="T38" fmla="*/ 0 w 67"/>
                <a:gd name="T39" fmla="*/ 0 h 128"/>
                <a:gd name="T40" fmla="*/ 0 w 67"/>
                <a:gd name="T41" fmla="*/ 217487 h 1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7" h="128">
                  <a:moveTo>
                    <a:pt x="34" y="128"/>
                  </a:moveTo>
                  <a:cubicBezTo>
                    <a:pt x="67" y="128"/>
                    <a:pt x="67" y="128"/>
                    <a:pt x="67" y="128"/>
                  </a:cubicBezTo>
                  <a:cubicBezTo>
                    <a:pt x="67" y="45"/>
                    <a:pt x="67" y="45"/>
                    <a:pt x="67" y="45"/>
                  </a:cubicBezTo>
                  <a:cubicBezTo>
                    <a:pt x="67" y="25"/>
                    <a:pt x="67" y="25"/>
                    <a:pt x="67" y="25"/>
                  </a:cubicBezTo>
                  <a:cubicBezTo>
                    <a:pt x="67" y="0"/>
                    <a:pt x="67" y="0"/>
                    <a:pt x="67" y="0"/>
                  </a:cubicBezTo>
                  <a:cubicBezTo>
                    <a:pt x="34" y="0"/>
                    <a:pt x="34" y="0"/>
                    <a:pt x="34" y="0"/>
                  </a:cubicBezTo>
                  <a:cubicBezTo>
                    <a:pt x="34" y="7"/>
                    <a:pt x="34" y="7"/>
                    <a:pt x="34" y="7"/>
                  </a:cubicBezTo>
                  <a:cubicBezTo>
                    <a:pt x="34" y="7"/>
                    <a:pt x="34" y="7"/>
                    <a:pt x="34" y="7"/>
                  </a:cubicBezTo>
                  <a:cubicBezTo>
                    <a:pt x="34" y="7"/>
                    <a:pt x="34" y="7"/>
                    <a:pt x="34" y="7"/>
                  </a:cubicBezTo>
                  <a:cubicBezTo>
                    <a:pt x="48" y="7"/>
                    <a:pt x="59" y="18"/>
                    <a:pt x="59" y="32"/>
                  </a:cubicBezTo>
                  <a:cubicBezTo>
                    <a:pt x="59" y="46"/>
                    <a:pt x="48" y="57"/>
                    <a:pt x="34" y="57"/>
                  </a:cubicBezTo>
                  <a:cubicBezTo>
                    <a:pt x="34" y="57"/>
                    <a:pt x="34" y="57"/>
                    <a:pt x="34" y="57"/>
                  </a:cubicBezTo>
                  <a:lnTo>
                    <a:pt x="34" y="128"/>
                  </a:lnTo>
                  <a:close/>
                  <a:moveTo>
                    <a:pt x="0" y="128"/>
                  </a:moveTo>
                  <a:cubicBezTo>
                    <a:pt x="34" y="128"/>
                    <a:pt x="34" y="128"/>
                    <a:pt x="34" y="128"/>
                  </a:cubicBezTo>
                  <a:cubicBezTo>
                    <a:pt x="34" y="57"/>
                    <a:pt x="34" y="57"/>
                    <a:pt x="34" y="57"/>
                  </a:cubicBezTo>
                  <a:cubicBezTo>
                    <a:pt x="20" y="57"/>
                    <a:pt x="9" y="46"/>
                    <a:pt x="9" y="32"/>
                  </a:cubicBezTo>
                  <a:cubicBezTo>
                    <a:pt x="9" y="18"/>
                    <a:pt x="20" y="7"/>
                    <a:pt x="34" y="7"/>
                  </a:cubicBezTo>
                  <a:cubicBezTo>
                    <a:pt x="34" y="0"/>
                    <a:pt x="34" y="0"/>
                    <a:pt x="34" y="0"/>
                  </a:cubicBezTo>
                  <a:cubicBezTo>
                    <a:pt x="0" y="0"/>
                    <a:pt x="0" y="0"/>
                    <a:pt x="0" y="0"/>
                  </a:cubicBezTo>
                  <a:lnTo>
                    <a:pt x="0" y="1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17" name="Freeform 174"/>
            <p:cNvSpPr/>
            <p:nvPr/>
          </p:nvSpPr>
          <p:spPr bwMode="auto">
            <a:xfrm>
              <a:off x="8029768" y="4225324"/>
              <a:ext cx="82539" cy="26993"/>
            </a:xfrm>
            <a:custGeom>
              <a:avLst/>
              <a:gdLst>
                <a:gd name="T0" fmla="*/ 1588 w 52"/>
                <a:gd name="T1" fmla="*/ 0 h 17"/>
                <a:gd name="T2" fmla="*/ 0 w 52"/>
                <a:gd name="T3" fmla="*/ 26987 h 17"/>
                <a:gd name="T4" fmla="*/ 82550 w 52"/>
                <a:gd name="T5" fmla="*/ 26987 h 17"/>
                <a:gd name="T6" fmla="*/ 80963 w 52"/>
                <a:gd name="T7" fmla="*/ 0 h 17"/>
                <a:gd name="T8" fmla="*/ 1588 w 52"/>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17">
                  <a:moveTo>
                    <a:pt x="1" y="0"/>
                  </a:moveTo>
                  <a:lnTo>
                    <a:pt x="0" y="17"/>
                  </a:lnTo>
                  <a:lnTo>
                    <a:pt x="52" y="17"/>
                  </a:lnTo>
                  <a:lnTo>
                    <a:pt x="51" y="0"/>
                  </a:lnTo>
                  <a:lnTo>
                    <a:pt x="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18" name="Freeform 175"/>
            <p:cNvSpPr>
              <a:spLocks noEditPoints="1"/>
            </p:cNvSpPr>
            <p:nvPr/>
          </p:nvSpPr>
          <p:spPr bwMode="auto">
            <a:xfrm>
              <a:off x="7955172" y="4072881"/>
              <a:ext cx="231745" cy="144495"/>
            </a:xfrm>
            <a:custGeom>
              <a:avLst/>
              <a:gdLst>
                <a:gd name="T0" fmla="*/ 155575 w 146"/>
                <a:gd name="T1" fmla="*/ 144462 h 91"/>
                <a:gd name="T2" fmla="*/ 231775 w 146"/>
                <a:gd name="T3" fmla="*/ 144462 h 91"/>
                <a:gd name="T4" fmla="*/ 231775 w 146"/>
                <a:gd name="T5" fmla="*/ 0 h 91"/>
                <a:gd name="T6" fmla="*/ 115888 w 146"/>
                <a:gd name="T7" fmla="*/ 0 h 91"/>
                <a:gd name="T8" fmla="*/ 115888 w 146"/>
                <a:gd name="T9" fmla="*/ 17462 h 91"/>
                <a:gd name="T10" fmla="*/ 209550 w 146"/>
                <a:gd name="T11" fmla="*/ 17462 h 91"/>
                <a:gd name="T12" fmla="*/ 209550 w 146"/>
                <a:gd name="T13" fmla="*/ 127000 h 91"/>
                <a:gd name="T14" fmla="*/ 153988 w 146"/>
                <a:gd name="T15" fmla="*/ 127000 h 91"/>
                <a:gd name="T16" fmla="*/ 115888 w 146"/>
                <a:gd name="T17" fmla="*/ 127000 h 91"/>
                <a:gd name="T18" fmla="*/ 115888 w 146"/>
                <a:gd name="T19" fmla="*/ 144462 h 91"/>
                <a:gd name="T20" fmla="*/ 155575 w 146"/>
                <a:gd name="T21" fmla="*/ 144462 h 91"/>
                <a:gd name="T22" fmla="*/ 115888 w 146"/>
                <a:gd name="T23" fmla="*/ 0 h 91"/>
                <a:gd name="T24" fmla="*/ 0 w 146"/>
                <a:gd name="T25" fmla="*/ 0 h 91"/>
                <a:gd name="T26" fmla="*/ 0 w 146"/>
                <a:gd name="T27" fmla="*/ 144462 h 91"/>
                <a:gd name="T28" fmla="*/ 76200 w 146"/>
                <a:gd name="T29" fmla="*/ 144462 h 91"/>
                <a:gd name="T30" fmla="*/ 115888 w 146"/>
                <a:gd name="T31" fmla="*/ 144462 h 91"/>
                <a:gd name="T32" fmla="*/ 115888 w 146"/>
                <a:gd name="T33" fmla="*/ 127000 h 91"/>
                <a:gd name="T34" fmla="*/ 76200 w 146"/>
                <a:gd name="T35" fmla="*/ 127000 h 91"/>
                <a:gd name="T36" fmla="*/ 20638 w 146"/>
                <a:gd name="T37" fmla="*/ 127000 h 91"/>
                <a:gd name="T38" fmla="*/ 20638 w 146"/>
                <a:gd name="T39" fmla="*/ 17462 h 91"/>
                <a:gd name="T40" fmla="*/ 115888 w 146"/>
                <a:gd name="T41" fmla="*/ 17462 h 91"/>
                <a:gd name="T42" fmla="*/ 115888 w 146"/>
                <a:gd name="T43" fmla="*/ 0 h 9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46" h="91">
                  <a:moveTo>
                    <a:pt x="98" y="91"/>
                  </a:moveTo>
                  <a:lnTo>
                    <a:pt x="146" y="91"/>
                  </a:lnTo>
                  <a:lnTo>
                    <a:pt x="146" y="0"/>
                  </a:lnTo>
                  <a:lnTo>
                    <a:pt x="73" y="0"/>
                  </a:lnTo>
                  <a:lnTo>
                    <a:pt x="73" y="11"/>
                  </a:lnTo>
                  <a:lnTo>
                    <a:pt x="132" y="11"/>
                  </a:lnTo>
                  <a:lnTo>
                    <a:pt x="132" y="80"/>
                  </a:lnTo>
                  <a:lnTo>
                    <a:pt x="97" y="80"/>
                  </a:lnTo>
                  <a:lnTo>
                    <a:pt x="73" y="80"/>
                  </a:lnTo>
                  <a:lnTo>
                    <a:pt x="73" y="91"/>
                  </a:lnTo>
                  <a:lnTo>
                    <a:pt x="98" y="91"/>
                  </a:lnTo>
                  <a:close/>
                  <a:moveTo>
                    <a:pt x="73" y="0"/>
                  </a:moveTo>
                  <a:lnTo>
                    <a:pt x="0" y="0"/>
                  </a:lnTo>
                  <a:lnTo>
                    <a:pt x="0" y="91"/>
                  </a:lnTo>
                  <a:lnTo>
                    <a:pt x="48" y="91"/>
                  </a:lnTo>
                  <a:lnTo>
                    <a:pt x="73" y="91"/>
                  </a:lnTo>
                  <a:lnTo>
                    <a:pt x="73" y="80"/>
                  </a:lnTo>
                  <a:lnTo>
                    <a:pt x="48" y="80"/>
                  </a:lnTo>
                  <a:lnTo>
                    <a:pt x="13" y="80"/>
                  </a:lnTo>
                  <a:lnTo>
                    <a:pt x="13" y="11"/>
                  </a:lnTo>
                  <a:lnTo>
                    <a:pt x="73" y="11"/>
                  </a:lnTo>
                  <a:lnTo>
                    <a:pt x="7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19" name="Freeform 176"/>
            <p:cNvSpPr/>
            <p:nvPr/>
          </p:nvSpPr>
          <p:spPr bwMode="auto">
            <a:xfrm>
              <a:off x="8012307" y="4260257"/>
              <a:ext cx="115873" cy="9527"/>
            </a:xfrm>
            <a:custGeom>
              <a:avLst/>
              <a:gdLst>
                <a:gd name="T0" fmla="*/ 0 w 73"/>
                <a:gd name="T1" fmla="*/ 0 h 6"/>
                <a:gd name="T2" fmla="*/ 0 w 73"/>
                <a:gd name="T3" fmla="*/ 9525 h 6"/>
                <a:gd name="T4" fmla="*/ 115888 w 73"/>
                <a:gd name="T5" fmla="*/ 9525 h 6"/>
                <a:gd name="T6" fmla="*/ 115888 w 73"/>
                <a:gd name="T7" fmla="*/ 0 h 6"/>
                <a:gd name="T8" fmla="*/ 100013 w 73"/>
                <a:gd name="T9" fmla="*/ 0 h 6"/>
                <a:gd name="T10" fmla="*/ 17463 w 73"/>
                <a:gd name="T11" fmla="*/ 0 h 6"/>
                <a:gd name="T12" fmla="*/ 0 w 73"/>
                <a:gd name="T13" fmla="*/ 0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3" h="6">
                  <a:moveTo>
                    <a:pt x="0" y="0"/>
                  </a:moveTo>
                  <a:lnTo>
                    <a:pt x="0" y="6"/>
                  </a:lnTo>
                  <a:lnTo>
                    <a:pt x="73" y="6"/>
                  </a:lnTo>
                  <a:lnTo>
                    <a:pt x="73" y="0"/>
                  </a:lnTo>
                  <a:lnTo>
                    <a:pt x="63" y="0"/>
                  </a:lnTo>
                  <a:lnTo>
                    <a:pt x="11"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20" name="Freeform 177"/>
            <p:cNvSpPr>
              <a:spLocks noEditPoints="1"/>
            </p:cNvSpPr>
            <p:nvPr/>
          </p:nvSpPr>
          <p:spPr bwMode="auto">
            <a:xfrm>
              <a:off x="6637711" y="4014129"/>
              <a:ext cx="192063" cy="190544"/>
            </a:xfrm>
            <a:custGeom>
              <a:avLst/>
              <a:gdLst>
                <a:gd name="T0" fmla="*/ 95194 w 113"/>
                <a:gd name="T1" fmla="*/ 190500 h 112"/>
                <a:gd name="T2" fmla="*/ 110493 w 113"/>
                <a:gd name="T3" fmla="*/ 190500 h 112"/>
                <a:gd name="T4" fmla="*/ 110493 w 113"/>
                <a:gd name="T5" fmla="*/ 176893 h 112"/>
                <a:gd name="T6" fmla="*/ 142791 w 113"/>
                <a:gd name="T7" fmla="*/ 163286 h 112"/>
                <a:gd name="T8" fmla="*/ 152990 w 113"/>
                <a:gd name="T9" fmla="*/ 173491 h 112"/>
                <a:gd name="T10" fmla="*/ 173389 w 113"/>
                <a:gd name="T11" fmla="*/ 153080 h 112"/>
                <a:gd name="T12" fmla="*/ 163190 w 113"/>
                <a:gd name="T13" fmla="*/ 142875 h 112"/>
                <a:gd name="T14" fmla="*/ 176789 w 113"/>
                <a:gd name="T15" fmla="*/ 110558 h 112"/>
                <a:gd name="T16" fmla="*/ 192088 w 113"/>
                <a:gd name="T17" fmla="*/ 110558 h 112"/>
                <a:gd name="T18" fmla="*/ 192088 w 113"/>
                <a:gd name="T19" fmla="*/ 81643 h 112"/>
                <a:gd name="T20" fmla="*/ 176789 w 113"/>
                <a:gd name="T21" fmla="*/ 81643 h 112"/>
                <a:gd name="T22" fmla="*/ 163190 w 113"/>
                <a:gd name="T23" fmla="*/ 49326 h 112"/>
                <a:gd name="T24" fmla="*/ 173389 w 113"/>
                <a:gd name="T25" fmla="*/ 39121 h 112"/>
                <a:gd name="T26" fmla="*/ 152990 w 113"/>
                <a:gd name="T27" fmla="*/ 18710 h 112"/>
                <a:gd name="T28" fmla="*/ 142791 w 113"/>
                <a:gd name="T29" fmla="*/ 27214 h 112"/>
                <a:gd name="T30" fmla="*/ 110493 w 113"/>
                <a:gd name="T31" fmla="*/ 15308 h 112"/>
                <a:gd name="T32" fmla="*/ 110493 w 113"/>
                <a:gd name="T33" fmla="*/ 0 h 112"/>
                <a:gd name="T34" fmla="*/ 95194 w 113"/>
                <a:gd name="T35" fmla="*/ 0 h 112"/>
                <a:gd name="T36" fmla="*/ 95194 w 113"/>
                <a:gd name="T37" fmla="*/ 35719 h 112"/>
                <a:gd name="T38" fmla="*/ 156390 w 113"/>
                <a:gd name="T39" fmla="*/ 95250 h 112"/>
                <a:gd name="T40" fmla="*/ 95194 w 113"/>
                <a:gd name="T41" fmla="*/ 156482 h 112"/>
                <a:gd name="T42" fmla="*/ 95194 w 113"/>
                <a:gd name="T43" fmla="*/ 190500 h 112"/>
                <a:gd name="T44" fmla="*/ 28898 w 113"/>
                <a:gd name="T45" fmla="*/ 142875 h 112"/>
                <a:gd name="T46" fmla="*/ 18699 w 113"/>
                <a:gd name="T47" fmla="*/ 153080 h 112"/>
                <a:gd name="T48" fmla="*/ 39098 w 113"/>
                <a:gd name="T49" fmla="*/ 173491 h 112"/>
                <a:gd name="T50" fmla="*/ 49297 w 113"/>
                <a:gd name="T51" fmla="*/ 163286 h 112"/>
                <a:gd name="T52" fmla="*/ 81595 w 113"/>
                <a:gd name="T53" fmla="*/ 176893 h 112"/>
                <a:gd name="T54" fmla="*/ 81595 w 113"/>
                <a:gd name="T55" fmla="*/ 190500 h 112"/>
                <a:gd name="T56" fmla="*/ 95194 w 113"/>
                <a:gd name="T57" fmla="*/ 190500 h 112"/>
                <a:gd name="T58" fmla="*/ 95194 w 113"/>
                <a:gd name="T59" fmla="*/ 156482 h 112"/>
                <a:gd name="T60" fmla="*/ 95194 w 113"/>
                <a:gd name="T61" fmla="*/ 156482 h 112"/>
                <a:gd name="T62" fmla="*/ 35698 w 113"/>
                <a:gd name="T63" fmla="*/ 95250 h 112"/>
                <a:gd name="T64" fmla="*/ 95194 w 113"/>
                <a:gd name="T65" fmla="*/ 35719 h 112"/>
                <a:gd name="T66" fmla="*/ 95194 w 113"/>
                <a:gd name="T67" fmla="*/ 35719 h 112"/>
                <a:gd name="T68" fmla="*/ 95194 w 113"/>
                <a:gd name="T69" fmla="*/ 35719 h 112"/>
                <a:gd name="T70" fmla="*/ 95194 w 113"/>
                <a:gd name="T71" fmla="*/ 0 h 112"/>
                <a:gd name="T72" fmla="*/ 81595 w 113"/>
                <a:gd name="T73" fmla="*/ 0 h 112"/>
                <a:gd name="T74" fmla="*/ 81595 w 113"/>
                <a:gd name="T75" fmla="*/ 15308 h 112"/>
                <a:gd name="T76" fmla="*/ 49297 w 113"/>
                <a:gd name="T77" fmla="*/ 27214 h 112"/>
                <a:gd name="T78" fmla="*/ 39098 w 113"/>
                <a:gd name="T79" fmla="*/ 18710 h 112"/>
                <a:gd name="T80" fmla="*/ 18699 w 113"/>
                <a:gd name="T81" fmla="*/ 39121 h 112"/>
                <a:gd name="T82" fmla="*/ 28898 w 113"/>
                <a:gd name="T83" fmla="*/ 49326 h 112"/>
                <a:gd name="T84" fmla="*/ 15299 w 113"/>
                <a:gd name="T85" fmla="*/ 81643 h 112"/>
                <a:gd name="T86" fmla="*/ 0 w 113"/>
                <a:gd name="T87" fmla="*/ 81643 h 112"/>
                <a:gd name="T88" fmla="*/ 0 w 113"/>
                <a:gd name="T89" fmla="*/ 110558 h 112"/>
                <a:gd name="T90" fmla="*/ 15299 w 113"/>
                <a:gd name="T91" fmla="*/ 110558 h 112"/>
                <a:gd name="T92" fmla="*/ 28898 w 113"/>
                <a:gd name="T93" fmla="*/ 142875 h 11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13" h="112">
                  <a:moveTo>
                    <a:pt x="56" y="112"/>
                  </a:moveTo>
                  <a:cubicBezTo>
                    <a:pt x="65" y="112"/>
                    <a:pt x="65" y="112"/>
                    <a:pt x="65" y="112"/>
                  </a:cubicBezTo>
                  <a:cubicBezTo>
                    <a:pt x="65" y="104"/>
                    <a:pt x="65" y="104"/>
                    <a:pt x="65" y="104"/>
                  </a:cubicBezTo>
                  <a:cubicBezTo>
                    <a:pt x="72" y="103"/>
                    <a:pt x="78" y="100"/>
                    <a:pt x="84" y="96"/>
                  </a:cubicBezTo>
                  <a:cubicBezTo>
                    <a:pt x="90" y="102"/>
                    <a:pt x="90" y="102"/>
                    <a:pt x="90" y="102"/>
                  </a:cubicBezTo>
                  <a:cubicBezTo>
                    <a:pt x="102" y="90"/>
                    <a:pt x="102" y="90"/>
                    <a:pt x="102" y="90"/>
                  </a:cubicBezTo>
                  <a:cubicBezTo>
                    <a:pt x="96" y="84"/>
                    <a:pt x="96" y="84"/>
                    <a:pt x="96" y="84"/>
                  </a:cubicBezTo>
                  <a:cubicBezTo>
                    <a:pt x="100" y="78"/>
                    <a:pt x="103" y="72"/>
                    <a:pt x="104" y="65"/>
                  </a:cubicBezTo>
                  <a:cubicBezTo>
                    <a:pt x="113" y="65"/>
                    <a:pt x="113" y="65"/>
                    <a:pt x="113" y="65"/>
                  </a:cubicBezTo>
                  <a:cubicBezTo>
                    <a:pt x="113" y="48"/>
                    <a:pt x="113" y="48"/>
                    <a:pt x="113" y="48"/>
                  </a:cubicBezTo>
                  <a:cubicBezTo>
                    <a:pt x="104" y="48"/>
                    <a:pt x="104" y="48"/>
                    <a:pt x="104" y="48"/>
                  </a:cubicBezTo>
                  <a:cubicBezTo>
                    <a:pt x="103" y="41"/>
                    <a:pt x="100" y="34"/>
                    <a:pt x="96" y="29"/>
                  </a:cubicBezTo>
                  <a:cubicBezTo>
                    <a:pt x="102" y="23"/>
                    <a:pt x="102" y="23"/>
                    <a:pt x="102" y="23"/>
                  </a:cubicBezTo>
                  <a:cubicBezTo>
                    <a:pt x="90" y="11"/>
                    <a:pt x="90" y="11"/>
                    <a:pt x="90" y="11"/>
                  </a:cubicBezTo>
                  <a:cubicBezTo>
                    <a:pt x="84" y="16"/>
                    <a:pt x="84" y="16"/>
                    <a:pt x="84" y="16"/>
                  </a:cubicBezTo>
                  <a:cubicBezTo>
                    <a:pt x="78" y="13"/>
                    <a:pt x="72" y="10"/>
                    <a:pt x="65" y="9"/>
                  </a:cubicBezTo>
                  <a:cubicBezTo>
                    <a:pt x="65" y="0"/>
                    <a:pt x="65" y="0"/>
                    <a:pt x="65" y="0"/>
                  </a:cubicBezTo>
                  <a:cubicBezTo>
                    <a:pt x="56" y="0"/>
                    <a:pt x="56" y="0"/>
                    <a:pt x="56" y="0"/>
                  </a:cubicBezTo>
                  <a:cubicBezTo>
                    <a:pt x="56" y="21"/>
                    <a:pt x="56" y="21"/>
                    <a:pt x="56" y="21"/>
                  </a:cubicBezTo>
                  <a:cubicBezTo>
                    <a:pt x="76" y="21"/>
                    <a:pt x="92" y="37"/>
                    <a:pt x="92" y="56"/>
                  </a:cubicBezTo>
                  <a:cubicBezTo>
                    <a:pt x="92" y="76"/>
                    <a:pt x="76" y="92"/>
                    <a:pt x="56" y="92"/>
                  </a:cubicBezTo>
                  <a:lnTo>
                    <a:pt x="56" y="112"/>
                  </a:lnTo>
                  <a:close/>
                  <a:moveTo>
                    <a:pt x="17" y="84"/>
                  </a:moveTo>
                  <a:cubicBezTo>
                    <a:pt x="11" y="90"/>
                    <a:pt x="11" y="90"/>
                    <a:pt x="11" y="90"/>
                  </a:cubicBezTo>
                  <a:cubicBezTo>
                    <a:pt x="23" y="102"/>
                    <a:pt x="23" y="102"/>
                    <a:pt x="23" y="102"/>
                  </a:cubicBezTo>
                  <a:cubicBezTo>
                    <a:pt x="29" y="96"/>
                    <a:pt x="29" y="96"/>
                    <a:pt x="29" y="96"/>
                  </a:cubicBezTo>
                  <a:cubicBezTo>
                    <a:pt x="35" y="100"/>
                    <a:pt x="41" y="103"/>
                    <a:pt x="48" y="104"/>
                  </a:cubicBezTo>
                  <a:cubicBezTo>
                    <a:pt x="48" y="112"/>
                    <a:pt x="48" y="112"/>
                    <a:pt x="48" y="112"/>
                  </a:cubicBezTo>
                  <a:cubicBezTo>
                    <a:pt x="56" y="112"/>
                    <a:pt x="56" y="112"/>
                    <a:pt x="56" y="112"/>
                  </a:cubicBezTo>
                  <a:cubicBezTo>
                    <a:pt x="56" y="92"/>
                    <a:pt x="56" y="92"/>
                    <a:pt x="56" y="92"/>
                  </a:cubicBezTo>
                  <a:cubicBezTo>
                    <a:pt x="56" y="92"/>
                    <a:pt x="56" y="92"/>
                    <a:pt x="56" y="92"/>
                  </a:cubicBezTo>
                  <a:cubicBezTo>
                    <a:pt x="37" y="92"/>
                    <a:pt x="21" y="76"/>
                    <a:pt x="21" y="56"/>
                  </a:cubicBezTo>
                  <a:cubicBezTo>
                    <a:pt x="21" y="37"/>
                    <a:pt x="37" y="21"/>
                    <a:pt x="56" y="21"/>
                  </a:cubicBezTo>
                  <a:cubicBezTo>
                    <a:pt x="56" y="21"/>
                    <a:pt x="56" y="21"/>
                    <a:pt x="56" y="21"/>
                  </a:cubicBezTo>
                  <a:cubicBezTo>
                    <a:pt x="56" y="21"/>
                    <a:pt x="56" y="21"/>
                    <a:pt x="56" y="21"/>
                  </a:cubicBezTo>
                  <a:cubicBezTo>
                    <a:pt x="56" y="0"/>
                    <a:pt x="56" y="0"/>
                    <a:pt x="56" y="0"/>
                  </a:cubicBezTo>
                  <a:cubicBezTo>
                    <a:pt x="48" y="0"/>
                    <a:pt x="48" y="0"/>
                    <a:pt x="48" y="0"/>
                  </a:cubicBezTo>
                  <a:cubicBezTo>
                    <a:pt x="48" y="9"/>
                    <a:pt x="48" y="9"/>
                    <a:pt x="48" y="9"/>
                  </a:cubicBezTo>
                  <a:cubicBezTo>
                    <a:pt x="41" y="10"/>
                    <a:pt x="35" y="13"/>
                    <a:pt x="29" y="16"/>
                  </a:cubicBezTo>
                  <a:cubicBezTo>
                    <a:pt x="23" y="11"/>
                    <a:pt x="23" y="11"/>
                    <a:pt x="23" y="11"/>
                  </a:cubicBezTo>
                  <a:cubicBezTo>
                    <a:pt x="11" y="23"/>
                    <a:pt x="11" y="23"/>
                    <a:pt x="11" y="23"/>
                  </a:cubicBezTo>
                  <a:cubicBezTo>
                    <a:pt x="17" y="29"/>
                    <a:pt x="17" y="29"/>
                    <a:pt x="17" y="29"/>
                  </a:cubicBezTo>
                  <a:cubicBezTo>
                    <a:pt x="13" y="34"/>
                    <a:pt x="10" y="41"/>
                    <a:pt x="9" y="48"/>
                  </a:cubicBezTo>
                  <a:cubicBezTo>
                    <a:pt x="0" y="48"/>
                    <a:pt x="0" y="48"/>
                    <a:pt x="0" y="48"/>
                  </a:cubicBezTo>
                  <a:cubicBezTo>
                    <a:pt x="0" y="65"/>
                    <a:pt x="0" y="65"/>
                    <a:pt x="0" y="65"/>
                  </a:cubicBezTo>
                  <a:cubicBezTo>
                    <a:pt x="9" y="65"/>
                    <a:pt x="9" y="65"/>
                    <a:pt x="9" y="65"/>
                  </a:cubicBezTo>
                  <a:cubicBezTo>
                    <a:pt x="10" y="72"/>
                    <a:pt x="13" y="78"/>
                    <a:pt x="17" y="8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21" name="Freeform 178"/>
            <p:cNvSpPr>
              <a:spLocks noEditPoints="1"/>
            </p:cNvSpPr>
            <p:nvPr/>
          </p:nvSpPr>
          <p:spPr bwMode="auto">
            <a:xfrm>
              <a:off x="6785330" y="3929980"/>
              <a:ext cx="126983" cy="128617"/>
            </a:xfrm>
            <a:custGeom>
              <a:avLst/>
              <a:gdLst>
                <a:gd name="T0" fmla="*/ 118533 w 75"/>
                <a:gd name="T1" fmla="*/ 52450 h 76"/>
                <a:gd name="T2" fmla="*/ 127000 w 75"/>
                <a:gd name="T3" fmla="*/ 49066 h 76"/>
                <a:gd name="T4" fmla="*/ 118533 w 75"/>
                <a:gd name="T5" fmla="*/ 27071 h 76"/>
                <a:gd name="T6" fmla="*/ 108373 w 75"/>
                <a:gd name="T7" fmla="*/ 30455 h 76"/>
                <a:gd name="T8" fmla="*/ 94827 w 75"/>
                <a:gd name="T9" fmla="*/ 16919 h 76"/>
                <a:gd name="T10" fmla="*/ 98213 w 75"/>
                <a:gd name="T11" fmla="*/ 8460 h 76"/>
                <a:gd name="T12" fmla="*/ 76200 w 75"/>
                <a:gd name="T13" fmla="*/ 0 h 76"/>
                <a:gd name="T14" fmla="*/ 72813 w 75"/>
                <a:gd name="T15" fmla="*/ 8460 h 76"/>
                <a:gd name="T16" fmla="*/ 62653 w 75"/>
                <a:gd name="T17" fmla="*/ 8460 h 76"/>
                <a:gd name="T18" fmla="*/ 62653 w 75"/>
                <a:gd name="T19" fmla="*/ 25379 h 76"/>
                <a:gd name="T20" fmla="*/ 98213 w 75"/>
                <a:gd name="T21" fmla="*/ 49066 h 76"/>
                <a:gd name="T22" fmla="*/ 77893 w 75"/>
                <a:gd name="T23" fmla="*/ 98132 h 76"/>
                <a:gd name="T24" fmla="*/ 77893 w 75"/>
                <a:gd name="T25" fmla="*/ 98132 h 76"/>
                <a:gd name="T26" fmla="*/ 62653 w 75"/>
                <a:gd name="T27" fmla="*/ 101516 h 76"/>
                <a:gd name="T28" fmla="*/ 62653 w 75"/>
                <a:gd name="T29" fmla="*/ 101516 h 76"/>
                <a:gd name="T30" fmla="*/ 62653 w 75"/>
                <a:gd name="T31" fmla="*/ 120127 h 76"/>
                <a:gd name="T32" fmla="*/ 74507 w 75"/>
                <a:gd name="T33" fmla="*/ 118435 h 76"/>
                <a:gd name="T34" fmla="*/ 77893 w 75"/>
                <a:gd name="T35" fmla="*/ 126895 h 76"/>
                <a:gd name="T36" fmla="*/ 99907 w 75"/>
                <a:gd name="T37" fmla="*/ 118435 h 76"/>
                <a:gd name="T38" fmla="*/ 96520 w 75"/>
                <a:gd name="T39" fmla="*/ 109976 h 76"/>
                <a:gd name="T40" fmla="*/ 110067 w 75"/>
                <a:gd name="T41" fmla="*/ 94748 h 76"/>
                <a:gd name="T42" fmla="*/ 118533 w 75"/>
                <a:gd name="T43" fmla="*/ 98132 h 76"/>
                <a:gd name="T44" fmla="*/ 127000 w 75"/>
                <a:gd name="T45" fmla="*/ 76137 h 76"/>
                <a:gd name="T46" fmla="*/ 118533 w 75"/>
                <a:gd name="T47" fmla="*/ 72753 h 76"/>
                <a:gd name="T48" fmla="*/ 118533 w 75"/>
                <a:gd name="T49" fmla="*/ 52450 h 76"/>
                <a:gd name="T50" fmla="*/ 62653 w 75"/>
                <a:gd name="T51" fmla="*/ 8460 h 76"/>
                <a:gd name="T52" fmla="*/ 52493 w 75"/>
                <a:gd name="T53" fmla="*/ 8460 h 76"/>
                <a:gd name="T54" fmla="*/ 49107 w 75"/>
                <a:gd name="T55" fmla="*/ 0 h 76"/>
                <a:gd name="T56" fmla="*/ 27093 w 75"/>
                <a:gd name="T57" fmla="*/ 8460 h 76"/>
                <a:gd name="T58" fmla="*/ 30480 w 75"/>
                <a:gd name="T59" fmla="*/ 18611 h 76"/>
                <a:gd name="T60" fmla="*/ 16933 w 75"/>
                <a:gd name="T61" fmla="*/ 32147 h 76"/>
                <a:gd name="T62" fmla="*/ 8467 w 75"/>
                <a:gd name="T63" fmla="*/ 28763 h 76"/>
                <a:gd name="T64" fmla="*/ 0 w 75"/>
                <a:gd name="T65" fmla="*/ 50758 h 76"/>
                <a:gd name="T66" fmla="*/ 8467 w 75"/>
                <a:gd name="T67" fmla="*/ 54142 h 76"/>
                <a:gd name="T68" fmla="*/ 8467 w 75"/>
                <a:gd name="T69" fmla="*/ 74445 h 76"/>
                <a:gd name="T70" fmla="*/ 0 w 75"/>
                <a:gd name="T71" fmla="*/ 77829 h 76"/>
                <a:gd name="T72" fmla="*/ 8467 w 75"/>
                <a:gd name="T73" fmla="*/ 99824 h 76"/>
                <a:gd name="T74" fmla="*/ 18627 w 75"/>
                <a:gd name="T75" fmla="*/ 96440 h 76"/>
                <a:gd name="T76" fmla="*/ 32173 w 75"/>
                <a:gd name="T77" fmla="*/ 109976 h 76"/>
                <a:gd name="T78" fmla="*/ 28787 w 75"/>
                <a:gd name="T79" fmla="*/ 118435 h 76"/>
                <a:gd name="T80" fmla="*/ 50800 w 75"/>
                <a:gd name="T81" fmla="*/ 128587 h 76"/>
                <a:gd name="T82" fmla="*/ 54187 w 75"/>
                <a:gd name="T83" fmla="*/ 118435 h 76"/>
                <a:gd name="T84" fmla="*/ 62653 w 75"/>
                <a:gd name="T85" fmla="*/ 120127 h 76"/>
                <a:gd name="T86" fmla="*/ 62653 w 75"/>
                <a:gd name="T87" fmla="*/ 101516 h 76"/>
                <a:gd name="T88" fmla="*/ 28787 w 75"/>
                <a:gd name="T89" fmla="*/ 77829 h 76"/>
                <a:gd name="T90" fmla="*/ 49107 w 75"/>
                <a:gd name="T91" fmla="*/ 28763 h 76"/>
                <a:gd name="T92" fmla="*/ 62653 w 75"/>
                <a:gd name="T93" fmla="*/ 25379 h 76"/>
                <a:gd name="T94" fmla="*/ 62653 w 75"/>
                <a:gd name="T95" fmla="*/ 25379 h 76"/>
                <a:gd name="T96" fmla="*/ 62653 w 75"/>
                <a:gd name="T97" fmla="*/ 8460 h 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 h="76">
                  <a:moveTo>
                    <a:pt x="70" y="31"/>
                  </a:moveTo>
                  <a:cubicBezTo>
                    <a:pt x="75" y="29"/>
                    <a:pt x="75" y="29"/>
                    <a:pt x="75" y="29"/>
                  </a:cubicBezTo>
                  <a:cubicBezTo>
                    <a:pt x="70" y="16"/>
                    <a:pt x="70" y="16"/>
                    <a:pt x="70" y="16"/>
                  </a:cubicBezTo>
                  <a:cubicBezTo>
                    <a:pt x="64" y="18"/>
                    <a:pt x="64" y="18"/>
                    <a:pt x="64" y="18"/>
                  </a:cubicBezTo>
                  <a:cubicBezTo>
                    <a:pt x="62" y="15"/>
                    <a:pt x="59" y="12"/>
                    <a:pt x="56" y="10"/>
                  </a:cubicBezTo>
                  <a:cubicBezTo>
                    <a:pt x="58" y="5"/>
                    <a:pt x="58" y="5"/>
                    <a:pt x="58" y="5"/>
                  </a:cubicBezTo>
                  <a:cubicBezTo>
                    <a:pt x="45" y="0"/>
                    <a:pt x="45" y="0"/>
                    <a:pt x="45" y="0"/>
                  </a:cubicBezTo>
                  <a:cubicBezTo>
                    <a:pt x="43" y="5"/>
                    <a:pt x="43" y="5"/>
                    <a:pt x="43" y="5"/>
                  </a:cubicBezTo>
                  <a:cubicBezTo>
                    <a:pt x="41" y="5"/>
                    <a:pt x="39" y="5"/>
                    <a:pt x="37" y="5"/>
                  </a:cubicBezTo>
                  <a:cubicBezTo>
                    <a:pt x="37" y="15"/>
                    <a:pt x="37" y="15"/>
                    <a:pt x="37" y="15"/>
                  </a:cubicBezTo>
                  <a:cubicBezTo>
                    <a:pt x="46" y="15"/>
                    <a:pt x="54" y="21"/>
                    <a:pt x="58" y="29"/>
                  </a:cubicBezTo>
                  <a:cubicBezTo>
                    <a:pt x="63" y="40"/>
                    <a:pt x="57" y="53"/>
                    <a:pt x="46" y="58"/>
                  </a:cubicBezTo>
                  <a:cubicBezTo>
                    <a:pt x="46" y="58"/>
                    <a:pt x="46" y="58"/>
                    <a:pt x="46" y="58"/>
                  </a:cubicBezTo>
                  <a:cubicBezTo>
                    <a:pt x="43" y="59"/>
                    <a:pt x="40" y="60"/>
                    <a:pt x="37" y="60"/>
                  </a:cubicBezTo>
                  <a:cubicBezTo>
                    <a:pt x="37" y="60"/>
                    <a:pt x="37" y="60"/>
                    <a:pt x="37" y="60"/>
                  </a:cubicBezTo>
                  <a:cubicBezTo>
                    <a:pt x="37" y="71"/>
                    <a:pt x="37" y="71"/>
                    <a:pt x="37" y="71"/>
                  </a:cubicBezTo>
                  <a:cubicBezTo>
                    <a:pt x="40" y="71"/>
                    <a:pt x="42" y="70"/>
                    <a:pt x="44" y="70"/>
                  </a:cubicBezTo>
                  <a:cubicBezTo>
                    <a:pt x="46" y="75"/>
                    <a:pt x="46" y="75"/>
                    <a:pt x="46" y="75"/>
                  </a:cubicBezTo>
                  <a:cubicBezTo>
                    <a:pt x="59" y="70"/>
                    <a:pt x="59" y="70"/>
                    <a:pt x="59" y="70"/>
                  </a:cubicBezTo>
                  <a:cubicBezTo>
                    <a:pt x="57" y="65"/>
                    <a:pt x="57" y="65"/>
                    <a:pt x="57" y="65"/>
                  </a:cubicBezTo>
                  <a:cubicBezTo>
                    <a:pt x="60" y="62"/>
                    <a:pt x="63" y="59"/>
                    <a:pt x="65" y="56"/>
                  </a:cubicBezTo>
                  <a:cubicBezTo>
                    <a:pt x="70" y="58"/>
                    <a:pt x="70" y="58"/>
                    <a:pt x="70" y="58"/>
                  </a:cubicBezTo>
                  <a:cubicBezTo>
                    <a:pt x="75" y="45"/>
                    <a:pt x="75" y="45"/>
                    <a:pt x="75" y="45"/>
                  </a:cubicBezTo>
                  <a:cubicBezTo>
                    <a:pt x="70" y="43"/>
                    <a:pt x="70" y="43"/>
                    <a:pt x="70" y="43"/>
                  </a:cubicBezTo>
                  <a:cubicBezTo>
                    <a:pt x="71" y="39"/>
                    <a:pt x="71" y="35"/>
                    <a:pt x="70" y="31"/>
                  </a:cubicBezTo>
                  <a:close/>
                  <a:moveTo>
                    <a:pt x="37" y="5"/>
                  </a:moveTo>
                  <a:cubicBezTo>
                    <a:pt x="35" y="5"/>
                    <a:pt x="33" y="5"/>
                    <a:pt x="31" y="5"/>
                  </a:cubicBezTo>
                  <a:cubicBezTo>
                    <a:pt x="29" y="0"/>
                    <a:pt x="29" y="0"/>
                    <a:pt x="29" y="0"/>
                  </a:cubicBezTo>
                  <a:cubicBezTo>
                    <a:pt x="16" y="5"/>
                    <a:pt x="16" y="5"/>
                    <a:pt x="16" y="5"/>
                  </a:cubicBezTo>
                  <a:cubicBezTo>
                    <a:pt x="18" y="11"/>
                    <a:pt x="18" y="11"/>
                    <a:pt x="18" y="11"/>
                  </a:cubicBezTo>
                  <a:cubicBezTo>
                    <a:pt x="15" y="13"/>
                    <a:pt x="12" y="16"/>
                    <a:pt x="10" y="19"/>
                  </a:cubicBezTo>
                  <a:cubicBezTo>
                    <a:pt x="5" y="17"/>
                    <a:pt x="5" y="17"/>
                    <a:pt x="5" y="17"/>
                  </a:cubicBezTo>
                  <a:cubicBezTo>
                    <a:pt x="0" y="30"/>
                    <a:pt x="0" y="30"/>
                    <a:pt x="0" y="30"/>
                  </a:cubicBezTo>
                  <a:cubicBezTo>
                    <a:pt x="5" y="32"/>
                    <a:pt x="5" y="32"/>
                    <a:pt x="5" y="32"/>
                  </a:cubicBezTo>
                  <a:cubicBezTo>
                    <a:pt x="4" y="36"/>
                    <a:pt x="4" y="40"/>
                    <a:pt x="5" y="44"/>
                  </a:cubicBezTo>
                  <a:cubicBezTo>
                    <a:pt x="0" y="46"/>
                    <a:pt x="0" y="46"/>
                    <a:pt x="0" y="46"/>
                  </a:cubicBezTo>
                  <a:cubicBezTo>
                    <a:pt x="5" y="59"/>
                    <a:pt x="5" y="59"/>
                    <a:pt x="5" y="59"/>
                  </a:cubicBezTo>
                  <a:cubicBezTo>
                    <a:pt x="11" y="57"/>
                    <a:pt x="11" y="57"/>
                    <a:pt x="11" y="57"/>
                  </a:cubicBezTo>
                  <a:cubicBezTo>
                    <a:pt x="13" y="60"/>
                    <a:pt x="16" y="63"/>
                    <a:pt x="19" y="65"/>
                  </a:cubicBezTo>
                  <a:cubicBezTo>
                    <a:pt x="17" y="70"/>
                    <a:pt x="17" y="70"/>
                    <a:pt x="17" y="70"/>
                  </a:cubicBezTo>
                  <a:cubicBezTo>
                    <a:pt x="30" y="76"/>
                    <a:pt x="30" y="76"/>
                    <a:pt x="30" y="76"/>
                  </a:cubicBezTo>
                  <a:cubicBezTo>
                    <a:pt x="32" y="70"/>
                    <a:pt x="32" y="70"/>
                    <a:pt x="32" y="70"/>
                  </a:cubicBezTo>
                  <a:cubicBezTo>
                    <a:pt x="34" y="70"/>
                    <a:pt x="36" y="71"/>
                    <a:pt x="37" y="71"/>
                  </a:cubicBezTo>
                  <a:cubicBezTo>
                    <a:pt x="37" y="60"/>
                    <a:pt x="37" y="60"/>
                    <a:pt x="37" y="60"/>
                  </a:cubicBezTo>
                  <a:cubicBezTo>
                    <a:pt x="29" y="60"/>
                    <a:pt x="21" y="54"/>
                    <a:pt x="17" y="46"/>
                  </a:cubicBezTo>
                  <a:cubicBezTo>
                    <a:pt x="12" y="35"/>
                    <a:pt x="18" y="22"/>
                    <a:pt x="29" y="17"/>
                  </a:cubicBezTo>
                  <a:cubicBezTo>
                    <a:pt x="32" y="16"/>
                    <a:pt x="34" y="15"/>
                    <a:pt x="37" y="15"/>
                  </a:cubicBezTo>
                  <a:cubicBezTo>
                    <a:pt x="37" y="15"/>
                    <a:pt x="37" y="15"/>
                    <a:pt x="37" y="15"/>
                  </a:cubicBezTo>
                  <a:lnTo>
                    <a:pt x="37" y="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22" name="Freeform 179"/>
            <p:cNvSpPr>
              <a:spLocks noEditPoints="1"/>
            </p:cNvSpPr>
            <p:nvPr/>
          </p:nvSpPr>
          <p:spPr bwMode="auto">
            <a:xfrm>
              <a:off x="8028188" y="2786708"/>
              <a:ext cx="238094" cy="241356"/>
            </a:xfrm>
            <a:custGeom>
              <a:avLst/>
              <a:gdLst>
                <a:gd name="T0" fmla="*/ 119907 w 141"/>
                <a:gd name="T1" fmla="*/ 241300 h 142"/>
                <a:gd name="T2" fmla="*/ 238125 w 141"/>
                <a:gd name="T3" fmla="*/ 120650 h 142"/>
                <a:gd name="T4" fmla="*/ 119907 w 141"/>
                <a:gd name="T5" fmla="*/ 0 h 142"/>
                <a:gd name="T6" fmla="*/ 119907 w 141"/>
                <a:gd name="T7" fmla="*/ 0 h 142"/>
                <a:gd name="T8" fmla="*/ 119907 w 141"/>
                <a:gd name="T9" fmla="*/ 86664 h 142"/>
                <a:gd name="T10" fmla="*/ 180705 w 141"/>
                <a:gd name="T11" fmla="*/ 59475 h 142"/>
                <a:gd name="T12" fmla="*/ 143551 w 141"/>
                <a:gd name="T13" fmla="*/ 144440 h 142"/>
                <a:gd name="T14" fmla="*/ 119907 w 141"/>
                <a:gd name="T15" fmla="*/ 154636 h 142"/>
                <a:gd name="T16" fmla="*/ 119907 w 141"/>
                <a:gd name="T17" fmla="*/ 241300 h 142"/>
                <a:gd name="T18" fmla="*/ 119907 w 141"/>
                <a:gd name="T19" fmla="*/ 0 h 142"/>
                <a:gd name="T20" fmla="*/ 0 w 141"/>
                <a:gd name="T21" fmla="*/ 120650 h 142"/>
                <a:gd name="T22" fmla="*/ 119907 w 141"/>
                <a:gd name="T23" fmla="*/ 241300 h 142"/>
                <a:gd name="T24" fmla="*/ 119907 w 141"/>
                <a:gd name="T25" fmla="*/ 154636 h 142"/>
                <a:gd name="T26" fmla="*/ 59109 w 141"/>
                <a:gd name="T27" fmla="*/ 181825 h 142"/>
                <a:gd name="T28" fmla="*/ 96263 w 141"/>
                <a:gd name="T29" fmla="*/ 96860 h 142"/>
                <a:gd name="T30" fmla="*/ 96263 w 141"/>
                <a:gd name="T31" fmla="*/ 96860 h 142"/>
                <a:gd name="T32" fmla="*/ 119907 w 141"/>
                <a:gd name="T33" fmla="*/ 86664 h 142"/>
                <a:gd name="T34" fmla="*/ 119907 w 141"/>
                <a:gd name="T35" fmla="*/ 0 h 1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1" h="142">
                  <a:moveTo>
                    <a:pt x="71" y="142"/>
                  </a:moveTo>
                  <a:cubicBezTo>
                    <a:pt x="110" y="142"/>
                    <a:pt x="141" y="110"/>
                    <a:pt x="141" y="71"/>
                  </a:cubicBezTo>
                  <a:cubicBezTo>
                    <a:pt x="141" y="32"/>
                    <a:pt x="110" y="0"/>
                    <a:pt x="71" y="0"/>
                  </a:cubicBezTo>
                  <a:cubicBezTo>
                    <a:pt x="71" y="0"/>
                    <a:pt x="71" y="0"/>
                    <a:pt x="71" y="0"/>
                  </a:cubicBezTo>
                  <a:cubicBezTo>
                    <a:pt x="71" y="51"/>
                    <a:pt x="71" y="51"/>
                    <a:pt x="71" y="51"/>
                  </a:cubicBezTo>
                  <a:cubicBezTo>
                    <a:pt x="107" y="35"/>
                    <a:pt x="107" y="35"/>
                    <a:pt x="107" y="35"/>
                  </a:cubicBezTo>
                  <a:cubicBezTo>
                    <a:pt x="85" y="85"/>
                    <a:pt x="85" y="85"/>
                    <a:pt x="85" y="85"/>
                  </a:cubicBezTo>
                  <a:cubicBezTo>
                    <a:pt x="71" y="91"/>
                    <a:pt x="71" y="91"/>
                    <a:pt x="71" y="91"/>
                  </a:cubicBezTo>
                  <a:cubicBezTo>
                    <a:pt x="71" y="142"/>
                    <a:pt x="71" y="142"/>
                    <a:pt x="71" y="142"/>
                  </a:cubicBezTo>
                  <a:close/>
                  <a:moveTo>
                    <a:pt x="71" y="0"/>
                  </a:moveTo>
                  <a:cubicBezTo>
                    <a:pt x="32" y="0"/>
                    <a:pt x="0" y="32"/>
                    <a:pt x="0" y="71"/>
                  </a:cubicBezTo>
                  <a:cubicBezTo>
                    <a:pt x="0" y="110"/>
                    <a:pt x="32" y="142"/>
                    <a:pt x="71" y="142"/>
                  </a:cubicBezTo>
                  <a:cubicBezTo>
                    <a:pt x="71" y="91"/>
                    <a:pt x="71" y="91"/>
                    <a:pt x="71" y="91"/>
                  </a:cubicBezTo>
                  <a:cubicBezTo>
                    <a:pt x="35" y="107"/>
                    <a:pt x="35" y="107"/>
                    <a:pt x="35" y="107"/>
                  </a:cubicBezTo>
                  <a:cubicBezTo>
                    <a:pt x="57" y="57"/>
                    <a:pt x="57" y="57"/>
                    <a:pt x="57" y="57"/>
                  </a:cubicBezTo>
                  <a:cubicBezTo>
                    <a:pt x="57" y="57"/>
                    <a:pt x="57" y="57"/>
                    <a:pt x="57" y="57"/>
                  </a:cubicBezTo>
                  <a:cubicBezTo>
                    <a:pt x="71" y="51"/>
                    <a:pt x="71" y="51"/>
                    <a:pt x="71" y="51"/>
                  </a:cubicBezTo>
                  <a:lnTo>
                    <a:pt x="7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23" name="Oval 180"/>
            <p:cNvSpPr>
              <a:spLocks noChangeArrowheads="1"/>
            </p:cNvSpPr>
            <p:nvPr/>
          </p:nvSpPr>
          <p:spPr bwMode="auto">
            <a:xfrm>
              <a:off x="8134537" y="2891515"/>
              <a:ext cx="26983" cy="2699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24" name="Freeform 181"/>
            <p:cNvSpPr>
              <a:spLocks noEditPoints="1"/>
            </p:cNvSpPr>
            <p:nvPr/>
          </p:nvSpPr>
          <p:spPr bwMode="auto">
            <a:xfrm>
              <a:off x="7350407" y="3626689"/>
              <a:ext cx="138094" cy="261999"/>
            </a:xfrm>
            <a:custGeom>
              <a:avLst/>
              <a:gdLst>
                <a:gd name="T0" fmla="*/ 69909 w 81"/>
                <a:gd name="T1" fmla="*/ 261938 h 155"/>
                <a:gd name="T2" fmla="*/ 138112 w 81"/>
                <a:gd name="T3" fmla="*/ 261938 h 155"/>
                <a:gd name="T4" fmla="*/ 138112 w 81"/>
                <a:gd name="T5" fmla="*/ 0 h 155"/>
                <a:gd name="T6" fmla="*/ 69909 w 81"/>
                <a:gd name="T7" fmla="*/ 0 h 155"/>
                <a:gd name="T8" fmla="*/ 69909 w 81"/>
                <a:gd name="T9" fmla="*/ 15209 h 155"/>
                <a:gd name="T10" fmla="*/ 124471 w 81"/>
                <a:gd name="T11" fmla="*/ 15209 h 155"/>
                <a:gd name="T12" fmla="*/ 124471 w 81"/>
                <a:gd name="T13" fmla="*/ 65907 h 155"/>
                <a:gd name="T14" fmla="*/ 69909 w 81"/>
                <a:gd name="T15" fmla="*/ 65907 h 155"/>
                <a:gd name="T16" fmla="*/ 69909 w 81"/>
                <a:gd name="T17" fmla="*/ 77736 h 155"/>
                <a:gd name="T18" fmla="*/ 124471 w 81"/>
                <a:gd name="T19" fmla="*/ 77736 h 155"/>
                <a:gd name="T20" fmla="*/ 124471 w 81"/>
                <a:gd name="T21" fmla="*/ 126744 h 155"/>
                <a:gd name="T22" fmla="*/ 69909 w 81"/>
                <a:gd name="T23" fmla="*/ 126744 h 155"/>
                <a:gd name="T24" fmla="*/ 69909 w 81"/>
                <a:gd name="T25" fmla="*/ 147023 h 155"/>
                <a:gd name="T26" fmla="*/ 69909 w 81"/>
                <a:gd name="T27" fmla="*/ 147023 h 155"/>
                <a:gd name="T28" fmla="*/ 85254 w 81"/>
                <a:gd name="T29" fmla="*/ 163922 h 155"/>
                <a:gd name="T30" fmla="*/ 69909 w 81"/>
                <a:gd name="T31" fmla="*/ 180822 h 155"/>
                <a:gd name="T32" fmla="*/ 69909 w 81"/>
                <a:gd name="T33" fmla="*/ 180822 h 155"/>
                <a:gd name="T34" fmla="*/ 69909 w 81"/>
                <a:gd name="T35" fmla="*/ 180822 h 155"/>
                <a:gd name="T36" fmla="*/ 69909 w 81"/>
                <a:gd name="T37" fmla="*/ 206171 h 155"/>
                <a:gd name="T38" fmla="*/ 69909 w 81"/>
                <a:gd name="T39" fmla="*/ 206171 h 155"/>
                <a:gd name="T40" fmla="*/ 85254 w 81"/>
                <a:gd name="T41" fmla="*/ 223070 h 155"/>
                <a:gd name="T42" fmla="*/ 69909 w 81"/>
                <a:gd name="T43" fmla="*/ 239969 h 155"/>
                <a:gd name="T44" fmla="*/ 69909 w 81"/>
                <a:gd name="T45" fmla="*/ 239969 h 155"/>
                <a:gd name="T46" fmla="*/ 69909 w 81"/>
                <a:gd name="T47" fmla="*/ 239969 h 155"/>
                <a:gd name="T48" fmla="*/ 69909 w 81"/>
                <a:gd name="T49" fmla="*/ 261938 h 155"/>
                <a:gd name="T50" fmla="*/ 0 w 81"/>
                <a:gd name="T51" fmla="*/ 261938 h 155"/>
                <a:gd name="T52" fmla="*/ 69909 w 81"/>
                <a:gd name="T53" fmla="*/ 261938 h 155"/>
                <a:gd name="T54" fmla="*/ 69909 w 81"/>
                <a:gd name="T55" fmla="*/ 239969 h 155"/>
                <a:gd name="T56" fmla="*/ 52858 w 81"/>
                <a:gd name="T57" fmla="*/ 223070 h 155"/>
                <a:gd name="T58" fmla="*/ 69909 w 81"/>
                <a:gd name="T59" fmla="*/ 206171 h 155"/>
                <a:gd name="T60" fmla="*/ 69909 w 81"/>
                <a:gd name="T61" fmla="*/ 180822 h 155"/>
                <a:gd name="T62" fmla="*/ 52858 w 81"/>
                <a:gd name="T63" fmla="*/ 163922 h 155"/>
                <a:gd name="T64" fmla="*/ 69909 w 81"/>
                <a:gd name="T65" fmla="*/ 147023 h 155"/>
                <a:gd name="T66" fmla="*/ 69909 w 81"/>
                <a:gd name="T67" fmla="*/ 126744 h 155"/>
                <a:gd name="T68" fmla="*/ 13641 w 81"/>
                <a:gd name="T69" fmla="*/ 126744 h 155"/>
                <a:gd name="T70" fmla="*/ 13641 w 81"/>
                <a:gd name="T71" fmla="*/ 77736 h 155"/>
                <a:gd name="T72" fmla="*/ 13641 w 81"/>
                <a:gd name="T73" fmla="*/ 77736 h 155"/>
                <a:gd name="T74" fmla="*/ 69909 w 81"/>
                <a:gd name="T75" fmla="*/ 77736 h 155"/>
                <a:gd name="T76" fmla="*/ 69909 w 81"/>
                <a:gd name="T77" fmla="*/ 65907 h 155"/>
                <a:gd name="T78" fmla="*/ 13641 w 81"/>
                <a:gd name="T79" fmla="*/ 65907 h 155"/>
                <a:gd name="T80" fmla="*/ 13641 w 81"/>
                <a:gd name="T81" fmla="*/ 15209 h 155"/>
                <a:gd name="T82" fmla="*/ 13641 w 81"/>
                <a:gd name="T83" fmla="*/ 15209 h 155"/>
                <a:gd name="T84" fmla="*/ 69909 w 81"/>
                <a:gd name="T85" fmla="*/ 15209 h 155"/>
                <a:gd name="T86" fmla="*/ 69909 w 81"/>
                <a:gd name="T87" fmla="*/ 0 h 155"/>
                <a:gd name="T88" fmla="*/ 0 w 81"/>
                <a:gd name="T89" fmla="*/ 0 h 155"/>
                <a:gd name="T90" fmla="*/ 0 w 81"/>
                <a:gd name="T91" fmla="*/ 261938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81" h="155">
                  <a:moveTo>
                    <a:pt x="41" y="155"/>
                  </a:moveTo>
                  <a:cubicBezTo>
                    <a:pt x="81" y="155"/>
                    <a:pt x="81" y="155"/>
                    <a:pt x="81" y="155"/>
                  </a:cubicBezTo>
                  <a:cubicBezTo>
                    <a:pt x="81" y="0"/>
                    <a:pt x="81" y="0"/>
                    <a:pt x="81" y="0"/>
                  </a:cubicBezTo>
                  <a:cubicBezTo>
                    <a:pt x="41" y="0"/>
                    <a:pt x="41" y="0"/>
                    <a:pt x="41" y="0"/>
                  </a:cubicBezTo>
                  <a:cubicBezTo>
                    <a:pt x="41" y="9"/>
                    <a:pt x="41" y="9"/>
                    <a:pt x="41" y="9"/>
                  </a:cubicBezTo>
                  <a:cubicBezTo>
                    <a:pt x="73" y="9"/>
                    <a:pt x="73" y="9"/>
                    <a:pt x="73" y="9"/>
                  </a:cubicBezTo>
                  <a:cubicBezTo>
                    <a:pt x="73" y="39"/>
                    <a:pt x="73" y="39"/>
                    <a:pt x="73" y="39"/>
                  </a:cubicBezTo>
                  <a:cubicBezTo>
                    <a:pt x="41" y="39"/>
                    <a:pt x="41" y="39"/>
                    <a:pt x="41" y="39"/>
                  </a:cubicBezTo>
                  <a:cubicBezTo>
                    <a:pt x="41" y="46"/>
                    <a:pt x="41" y="46"/>
                    <a:pt x="41" y="46"/>
                  </a:cubicBezTo>
                  <a:cubicBezTo>
                    <a:pt x="73" y="46"/>
                    <a:pt x="73" y="46"/>
                    <a:pt x="73" y="46"/>
                  </a:cubicBezTo>
                  <a:cubicBezTo>
                    <a:pt x="73" y="75"/>
                    <a:pt x="73" y="75"/>
                    <a:pt x="73" y="75"/>
                  </a:cubicBezTo>
                  <a:cubicBezTo>
                    <a:pt x="41" y="75"/>
                    <a:pt x="41" y="75"/>
                    <a:pt x="41" y="75"/>
                  </a:cubicBezTo>
                  <a:cubicBezTo>
                    <a:pt x="41" y="87"/>
                    <a:pt x="41" y="87"/>
                    <a:pt x="41" y="87"/>
                  </a:cubicBezTo>
                  <a:cubicBezTo>
                    <a:pt x="41" y="87"/>
                    <a:pt x="41" y="87"/>
                    <a:pt x="41" y="87"/>
                  </a:cubicBezTo>
                  <a:cubicBezTo>
                    <a:pt x="46" y="87"/>
                    <a:pt x="50" y="92"/>
                    <a:pt x="50" y="97"/>
                  </a:cubicBezTo>
                  <a:cubicBezTo>
                    <a:pt x="50" y="103"/>
                    <a:pt x="46" y="107"/>
                    <a:pt x="41" y="107"/>
                  </a:cubicBezTo>
                  <a:cubicBezTo>
                    <a:pt x="41" y="107"/>
                    <a:pt x="41" y="107"/>
                    <a:pt x="41" y="107"/>
                  </a:cubicBezTo>
                  <a:cubicBezTo>
                    <a:pt x="41" y="107"/>
                    <a:pt x="41" y="107"/>
                    <a:pt x="41" y="107"/>
                  </a:cubicBezTo>
                  <a:cubicBezTo>
                    <a:pt x="41" y="122"/>
                    <a:pt x="41" y="122"/>
                    <a:pt x="41" y="122"/>
                  </a:cubicBezTo>
                  <a:cubicBezTo>
                    <a:pt x="41" y="122"/>
                    <a:pt x="41" y="122"/>
                    <a:pt x="41" y="122"/>
                  </a:cubicBezTo>
                  <a:cubicBezTo>
                    <a:pt x="46" y="122"/>
                    <a:pt x="50" y="126"/>
                    <a:pt x="50" y="132"/>
                  </a:cubicBezTo>
                  <a:cubicBezTo>
                    <a:pt x="50" y="137"/>
                    <a:pt x="46" y="142"/>
                    <a:pt x="41" y="142"/>
                  </a:cubicBezTo>
                  <a:cubicBezTo>
                    <a:pt x="41" y="142"/>
                    <a:pt x="41" y="142"/>
                    <a:pt x="41" y="142"/>
                  </a:cubicBezTo>
                  <a:cubicBezTo>
                    <a:pt x="41" y="142"/>
                    <a:pt x="41" y="142"/>
                    <a:pt x="41" y="142"/>
                  </a:cubicBezTo>
                  <a:lnTo>
                    <a:pt x="41" y="155"/>
                  </a:lnTo>
                  <a:close/>
                  <a:moveTo>
                    <a:pt x="0" y="155"/>
                  </a:moveTo>
                  <a:cubicBezTo>
                    <a:pt x="41" y="155"/>
                    <a:pt x="41" y="155"/>
                    <a:pt x="41" y="155"/>
                  </a:cubicBezTo>
                  <a:cubicBezTo>
                    <a:pt x="41" y="142"/>
                    <a:pt x="41" y="142"/>
                    <a:pt x="41" y="142"/>
                  </a:cubicBezTo>
                  <a:cubicBezTo>
                    <a:pt x="35" y="142"/>
                    <a:pt x="31" y="137"/>
                    <a:pt x="31" y="132"/>
                  </a:cubicBezTo>
                  <a:cubicBezTo>
                    <a:pt x="31" y="126"/>
                    <a:pt x="35" y="122"/>
                    <a:pt x="41" y="122"/>
                  </a:cubicBezTo>
                  <a:cubicBezTo>
                    <a:pt x="41" y="107"/>
                    <a:pt x="41" y="107"/>
                    <a:pt x="41" y="107"/>
                  </a:cubicBezTo>
                  <a:cubicBezTo>
                    <a:pt x="35" y="107"/>
                    <a:pt x="31" y="103"/>
                    <a:pt x="31" y="97"/>
                  </a:cubicBezTo>
                  <a:cubicBezTo>
                    <a:pt x="31" y="92"/>
                    <a:pt x="35" y="87"/>
                    <a:pt x="41" y="87"/>
                  </a:cubicBezTo>
                  <a:cubicBezTo>
                    <a:pt x="41" y="75"/>
                    <a:pt x="41" y="75"/>
                    <a:pt x="41" y="75"/>
                  </a:cubicBezTo>
                  <a:cubicBezTo>
                    <a:pt x="8" y="75"/>
                    <a:pt x="8" y="75"/>
                    <a:pt x="8" y="75"/>
                  </a:cubicBezTo>
                  <a:cubicBezTo>
                    <a:pt x="8" y="46"/>
                    <a:pt x="8" y="46"/>
                    <a:pt x="8" y="46"/>
                  </a:cubicBezTo>
                  <a:cubicBezTo>
                    <a:pt x="8" y="46"/>
                    <a:pt x="8" y="46"/>
                    <a:pt x="8" y="46"/>
                  </a:cubicBezTo>
                  <a:cubicBezTo>
                    <a:pt x="41" y="46"/>
                    <a:pt x="41" y="46"/>
                    <a:pt x="41" y="46"/>
                  </a:cubicBezTo>
                  <a:cubicBezTo>
                    <a:pt x="41" y="39"/>
                    <a:pt x="41" y="39"/>
                    <a:pt x="41" y="39"/>
                  </a:cubicBezTo>
                  <a:cubicBezTo>
                    <a:pt x="8" y="39"/>
                    <a:pt x="8" y="39"/>
                    <a:pt x="8" y="39"/>
                  </a:cubicBezTo>
                  <a:cubicBezTo>
                    <a:pt x="8" y="9"/>
                    <a:pt x="8" y="9"/>
                    <a:pt x="8" y="9"/>
                  </a:cubicBezTo>
                  <a:cubicBezTo>
                    <a:pt x="8" y="9"/>
                    <a:pt x="8" y="9"/>
                    <a:pt x="8" y="9"/>
                  </a:cubicBezTo>
                  <a:cubicBezTo>
                    <a:pt x="41" y="9"/>
                    <a:pt x="41" y="9"/>
                    <a:pt x="41" y="9"/>
                  </a:cubicBezTo>
                  <a:cubicBezTo>
                    <a:pt x="41" y="0"/>
                    <a:pt x="41" y="0"/>
                    <a:pt x="41" y="0"/>
                  </a:cubicBezTo>
                  <a:cubicBezTo>
                    <a:pt x="0" y="0"/>
                    <a:pt x="0" y="0"/>
                    <a:pt x="0" y="0"/>
                  </a:cubicBezTo>
                  <a:lnTo>
                    <a:pt x="0" y="15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25" name="Freeform 182"/>
            <p:cNvSpPr/>
            <p:nvPr/>
          </p:nvSpPr>
          <p:spPr bwMode="auto">
            <a:xfrm>
              <a:off x="7498032" y="3626689"/>
              <a:ext cx="55556" cy="261999"/>
            </a:xfrm>
            <a:custGeom>
              <a:avLst/>
              <a:gdLst>
                <a:gd name="T0" fmla="*/ 55563 w 35"/>
                <a:gd name="T1" fmla="*/ 249238 h 165"/>
                <a:gd name="T2" fmla="*/ 55563 w 35"/>
                <a:gd name="T3" fmla="*/ 44450 h 165"/>
                <a:gd name="T4" fmla="*/ 0 w 35"/>
                <a:gd name="T5" fmla="*/ 0 h 165"/>
                <a:gd name="T6" fmla="*/ 0 w 35"/>
                <a:gd name="T7" fmla="*/ 261938 h 165"/>
                <a:gd name="T8" fmla="*/ 55563 w 35"/>
                <a:gd name="T9" fmla="*/ 249238 h 1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165">
                  <a:moveTo>
                    <a:pt x="35" y="157"/>
                  </a:moveTo>
                  <a:lnTo>
                    <a:pt x="35" y="28"/>
                  </a:lnTo>
                  <a:lnTo>
                    <a:pt x="0" y="0"/>
                  </a:lnTo>
                  <a:lnTo>
                    <a:pt x="0" y="165"/>
                  </a:lnTo>
                  <a:lnTo>
                    <a:pt x="35" y="15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26" name="Rectangle 183"/>
            <p:cNvSpPr>
              <a:spLocks noChangeArrowheads="1"/>
            </p:cNvSpPr>
            <p:nvPr/>
          </p:nvSpPr>
          <p:spPr bwMode="auto">
            <a:xfrm>
              <a:off x="7372629" y="3648927"/>
              <a:ext cx="93650" cy="349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27" name="Rectangle 184"/>
            <p:cNvSpPr>
              <a:spLocks noChangeArrowheads="1"/>
            </p:cNvSpPr>
            <p:nvPr/>
          </p:nvSpPr>
          <p:spPr bwMode="auto">
            <a:xfrm>
              <a:off x="7372629" y="3712442"/>
              <a:ext cx="93650" cy="349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28" name="Rectangle 185"/>
            <p:cNvSpPr>
              <a:spLocks noChangeArrowheads="1"/>
            </p:cNvSpPr>
            <p:nvPr/>
          </p:nvSpPr>
          <p:spPr bwMode="auto">
            <a:xfrm>
              <a:off x="7869459" y="3895040"/>
              <a:ext cx="28571" cy="6669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29" name="Rectangle 186"/>
            <p:cNvSpPr>
              <a:spLocks noChangeArrowheads="1"/>
            </p:cNvSpPr>
            <p:nvPr/>
          </p:nvSpPr>
          <p:spPr bwMode="auto">
            <a:xfrm>
              <a:off x="7869459" y="3998258"/>
              <a:ext cx="28571" cy="11909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30" name="Rectangle 187"/>
            <p:cNvSpPr>
              <a:spLocks noChangeArrowheads="1"/>
            </p:cNvSpPr>
            <p:nvPr/>
          </p:nvSpPr>
          <p:spPr bwMode="auto">
            <a:xfrm>
              <a:off x="7796443" y="3895047"/>
              <a:ext cx="30159" cy="12544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31" name="Rectangle 188"/>
            <p:cNvSpPr>
              <a:spLocks noChangeArrowheads="1"/>
            </p:cNvSpPr>
            <p:nvPr/>
          </p:nvSpPr>
          <p:spPr bwMode="auto">
            <a:xfrm>
              <a:off x="7796443" y="4055422"/>
              <a:ext cx="30159" cy="6192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32" name="Rectangle 189"/>
            <p:cNvSpPr>
              <a:spLocks noChangeArrowheads="1"/>
            </p:cNvSpPr>
            <p:nvPr/>
          </p:nvSpPr>
          <p:spPr bwMode="auto">
            <a:xfrm>
              <a:off x="7725008" y="3895040"/>
              <a:ext cx="30158" cy="222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33" name="Rectangle 190"/>
            <p:cNvSpPr>
              <a:spLocks noChangeArrowheads="1"/>
            </p:cNvSpPr>
            <p:nvPr/>
          </p:nvSpPr>
          <p:spPr bwMode="auto">
            <a:xfrm>
              <a:off x="7725008" y="3952203"/>
              <a:ext cx="30158" cy="165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34" name="Freeform 191"/>
            <p:cNvSpPr/>
            <p:nvPr/>
          </p:nvSpPr>
          <p:spPr bwMode="auto">
            <a:xfrm>
              <a:off x="7713904" y="3922040"/>
              <a:ext cx="53968" cy="23819"/>
            </a:xfrm>
            <a:custGeom>
              <a:avLst/>
              <a:gdLst>
                <a:gd name="T0" fmla="*/ 0 w 34"/>
                <a:gd name="T1" fmla="*/ 0 h 15"/>
                <a:gd name="T2" fmla="*/ 0 w 34"/>
                <a:gd name="T3" fmla="*/ 23813 h 15"/>
                <a:gd name="T4" fmla="*/ 11113 w 34"/>
                <a:gd name="T5" fmla="*/ 23813 h 15"/>
                <a:gd name="T6" fmla="*/ 41275 w 34"/>
                <a:gd name="T7" fmla="*/ 23813 h 15"/>
                <a:gd name="T8" fmla="*/ 53975 w 34"/>
                <a:gd name="T9" fmla="*/ 23813 h 15"/>
                <a:gd name="T10" fmla="*/ 53975 w 34"/>
                <a:gd name="T11" fmla="*/ 0 h 15"/>
                <a:gd name="T12" fmla="*/ 41275 w 34"/>
                <a:gd name="T13" fmla="*/ 0 h 15"/>
                <a:gd name="T14" fmla="*/ 11113 w 34"/>
                <a:gd name="T15" fmla="*/ 0 h 15"/>
                <a:gd name="T16" fmla="*/ 0 w 34"/>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 h="15">
                  <a:moveTo>
                    <a:pt x="0" y="0"/>
                  </a:moveTo>
                  <a:lnTo>
                    <a:pt x="0" y="15"/>
                  </a:lnTo>
                  <a:lnTo>
                    <a:pt x="7" y="15"/>
                  </a:lnTo>
                  <a:lnTo>
                    <a:pt x="26" y="15"/>
                  </a:lnTo>
                  <a:lnTo>
                    <a:pt x="34" y="15"/>
                  </a:lnTo>
                  <a:lnTo>
                    <a:pt x="34" y="0"/>
                  </a:lnTo>
                  <a:lnTo>
                    <a:pt x="26" y="0"/>
                  </a:lnTo>
                  <a:lnTo>
                    <a:pt x="7"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35" name="Freeform 192"/>
            <p:cNvSpPr/>
            <p:nvPr/>
          </p:nvSpPr>
          <p:spPr bwMode="auto">
            <a:xfrm>
              <a:off x="7783744" y="4025245"/>
              <a:ext cx="57143" cy="23818"/>
            </a:xfrm>
            <a:custGeom>
              <a:avLst/>
              <a:gdLst>
                <a:gd name="T0" fmla="*/ 0 w 36"/>
                <a:gd name="T1" fmla="*/ 0 h 15"/>
                <a:gd name="T2" fmla="*/ 0 w 36"/>
                <a:gd name="T3" fmla="*/ 23812 h 15"/>
                <a:gd name="T4" fmla="*/ 12700 w 36"/>
                <a:gd name="T5" fmla="*/ 23812 h 15"/>
                <a:gd name="T6" fmla="*/ 42863 w 36"/>
                <a:gd name="T7" fmla="*/ 23812 h 15"/>
                <a:gd name="T8" fmla="*/ 57150 w 36"/>
                <a:gd name="T9" fmla="*/ 23812 h 15"/>
                <a:gd name="T10" fmla="*/ 57150 w 36"/>
                <a:gd name="T11" fmla="*/ 0 h 15"/>
                <a:gd name="T12" fmla="*/ 42863 w 36"/>
                <a:gd name="T13" fmla="*/ 0 h 15"/>
                <a:gd name="T14" fmla="*/ 12700 w 36"/>
                <a:gd name="T15" fmla="*/ 0 h 15"/>
                <a:gd name="T16" fmla="*/ 0 w 36"/>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15">
                  <a:moveTo>
                    <a:pt x="0" y="0"/>
                  </a:moveTo>
                  <a:lnTo>
                    <a:pt x="0" y="15"/>
                  </a:lnTo>
                  <a:lnTo>
                    <a:pt x="8" y="15"/>
                  </a:lnTo>
                  <a:lnTo>
                    <a:pt x="27" y="15"/>
                  </a:lnTo>
                  <a:lnTo>
                    <a:pt x="36" y="15"/>
                  </a:lnTo>
                  <a:lnTo>
                    <a:pt x="36" y="0"/>
                  </a:lnTo>
                  <a:lnTo>
                    <a:pt x="27" y="0"/>
                  </a:lnTo>
                  <a:lnTo>
                    <a:pt x="8"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36" name="Freeform 193"/>
            <p:cNvSpPr/>
            <p:nvPr/>
          </p:nvSpPr>
          <p:spPr bwMode="auto">
            <a:xfrm>
              <a:off x="7855173" y="3969676"/>
              <a:ext cx="55555" cy="23819"/>
            </a:xfrm>
            <a:custGeom>
              <a:avLst/>
              <a:gdLst>
                <a:gd name="T0" fmla="*/ 14287 w 35"/>
                <a:gd name="T1" fmla="*/ 0 h 15"/>
                <a:gd name="T2" fmla="*/ 0 w 35"/>
                <a:gd name="T3" fmla="*/ 0 h 15"/>
                <a:gd name="T4" fmla="*/ 0 w 35"/>
                <a:gd name="T5" fmla="*/ 23813 h 15"/>
                <a:gd name="T6" fmla="*/ 14287 w 35"/>
                <a:gd name="T7" fmla="*/ 23813 h 15"/>
                <a:gd name="T8" fmla="*/ 42862 w 35"/>
                <a:gd name="T9" fmla="*/ 23813 h 15"/>
                <a:gd name="T10" fmla="*/ 55562 w 35"/>
                <a:gd name="T11" fmla="*/ 23813 h 15"/>
                <a:gd name="T12" fmla="*/ 55562 w 35"/>
                <a:gd name="T13" fmla="*/ 0 h 15"/>
                <a:gd name="T14" fmla="*/ 42862 w 35"/>
                <a:gd name="T15" fmla="*/ 0 h 15"/>
                <a:gd name="T16" fmla="*/ 14287 w 35"/>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 h="15">
                  <a:moveTo>
                    <a:pt x="9" y="0"/>
                  </a:moveTo>
                  <a:lnTo>
                    <a:pt x="0" y="0"/>
                  </a:lnTo>
                  <a:lnTo>
                    <a:pt x="0" y="15"/>
                  </a:lnTo>
                  <a:lnTo>
                    <a:pt x="9" y="15"/>
                  </a:lnTo>
                  <a:lnTo>
                    <a:pt x="27" y="15"/>
                  </a:lnTo>
                  <a:lnTo>
                    <a:pt x="35" y="15"/>
                  </a:lnTo>
                  <a:lnTo>
                    <a:pt x="35" y="0"/>
                  </a:lnTo>
                  <a:lnTo>
                    <a:pt x="27" y="0"/>
                  </a:lnTo>
                  <a:lnTo>
                    <a:pt x="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37" name="Freeform 194"/>
            <p:cNvSpPr>
              <a:spLocks noEditPoints="1"/>
            </p:cNvSpPr>
            <p:nvPr/>
          </p:nvSpPr>
          <p:spPr bwMode="auto">
            <a:xfrm>
              <a:off x="7351993" y="3070936"/>
              <a:ext cx="268253" cy="266762"/>
            </a:xfrm>
            <a:custGeom>
              <a:avLst/>
              <a:gdLst>
                <a:gd name="T0" fmla="*/ 268288 w 158"/>
                <a:gd name="T1" fmla="*/ 0 h 157"/>
                <a:gd name="T2" fmla="*/ 135842 w 158"/>
                <a:gd name="T3" fmla="*/ 0 h 157"/>
                <a:gd name="T4" fmla="*/ 135842 w 158"/>
                <a:gd name="T5" fmla="*/ 22083 h 157"/>
                <a:gd name="T6" fmla="*/ 135842 w 158"/>
                <a:gd name="T7" fmla="*/ 22083 h 157"/>
                <a:gd name="T8" fmla="*/ 135842 w 158"/>
                <a:gd name="T9" fmla="*/ 22083 h 157"/>
                <a:gd name="T10" fmla="*/ 156218 w 158"/>
                <a:gd name="T11" fmla="*/ 42468 h 157"/>
                <a:gd name="T12" fmla="*/ 135842 w 158"/>
                <a:gd name="T13" fmla="*/ 62853 h 157"/>
                <a:gd name="T14" fmla="*/ 135842 w 158"/>
                <a:gd name="T15" fmla="*/ 62853 h 157"/>
                <a:gd name="T16" fmla="*/ 135842 w 158"/>
                <a:gd name="T17" fmla="*/ 81539 h 157"/>
                <a:gd name="T18" fmla="*/ 171501 w 158"/>
                <a:gd name="T19" fmla="*/ 81539 h 157"/>
                <a:gd name="T20" fmla="*/ 171501 w 158"/>
                <a:gd name="T21" fmla="*/ 101924 h 157"/>
                <a:gd name="T22" fmla="*/ 171501 w 158"/>
                <a:gd name="T23" fmla="*/ 101924 h 157"/>
                <a:gd name="T24" fmla="*/ 146030 w 158"/>
                <a:gd name="T25" fmla="*/ 101924 h 157"/>
                <a:gd name="T26" fmla="*/ 146030 w 158"/>
                <a:gd name="T27" fmla="*/ 225931 h 157"/>
                <a:gd name="T28" fmla="*/ 171501 w 158"/>
                <a:gd name="T29" fmla="*/ 225931 h 157"/>
                <a:gd name="T30" fmla="*/ 171501 w 158"/>
                <a:gd name="T31" fmla="*/ 244617 h 157"/>
                <a:gd name="T32" fmla="*/ 135842 w 158"/>
                <a:gd name="T33" fmla="*/ 244617 h 157"/>
                <a:gd name="T34" fmla="*/ 135842 w 158"/>
                <a:gd name="T35" fmla="*/ 266700 h 157"/>
                <a:gd name="T36" fmla="*/ 268288 w 158"/>
                <a:gd name="T37" fmla="*/ 266700 h 157"/>
                <a:gd name="T38" fmla="*/ 268288 w 158"/>
                <a:gd name="T39" fmla="*/ 0 h 157"/>
                <a:gd name="T40" fmla="*/ 135842 w 158"/>
                <a:gd name="T41" fmla="*/ 0 h 157"/>
                <a:gd name="T42" fmla="*/ 0 w 158"/>
                <a:gd name="T43" fmla="*/ 0 h 157"/>
                <a:gd name="T44" fmla="*/ 0 w 158"/>
                <a:gd name="T45" fmla="*/ 266700 h 157"/>
                <a:gd name="T46" fmla="*/ 135842 w 158"/>
                <a:gd name="T47" fmla="*/ 266700 h 157"/>
                <a:gd name="T48" fmla="*/ 135842 w 158"/>
                <a:gd name="T49" fmla="*/ 244617 h 157"/>
                <a:gd name="T50" fmla="*/ 100183 w 158"/>
                <a:gd name="T51" fmla="*/ 244617 h 157"/>
                <a:gd name="T52" fmla="*/ 100183 w 158"/>
                <a:gd name="T53" fmla="*/ 225931 h 157"/>
                <a:gd name="T54" fmla="*/ 123956 w 158"/>
                <a:gd name="T55" fmla="*/ 225931 h 157"/>
                <a:gd name="T56" fmla="*/ 123956 w 158"/>
                <a:gd name="T57" fmla="*/ 101924 h 157"/>
                <a:gd name="T58" fmla="*/ 100183 w 158"/>
                <a:gd name="T59" fmla="*/ 101924 h 157"/>
                <a:gd name="T60" fmla="*/ 100183 w 158"/>
                <a:gd name="T61" fmla="*/ 81539 h 157"/>
                <a:gd name="T62" fmla="*/ 135842 w 158"/>
                <a:gd name="T63" fmla="*/ 81539 h 157"/>
                <a:gd name="T64" fmla="*/ 135842 w 158"/>
                <a:gd name="T65" fmla="*/ 62853 h 157"/>
                <a:gd name="T66" fmla="*/ 115466 w 158"/>
                <a:gd name="T67" fmla="*/ 42468 h 157"/>
                <a:gd name="T68" fmla="*/ 135842 w 158"/>
                <a:gd name="T69" fmla="*/ 22083 h 157"/>
                <a:gd name="T70" fmla="*/ 135842 w 158"/>
                <a:gd name="T71" fmla="*/ 0 h 1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58" h="157">
                  <a:moveTo>
                    <a:pt x="158" y="0"/>
                  </a:moveTo>
                  <a:cubicBezTo>
                    <a:pt x="80" y="0"/>
                    <a:pt x="80" y="0"/>
                    <a:pt x="80" y="0"/>
                  </a:cubicBezTo>
                  <a:cubicBezTo>
                    <a:pt x="80" y="13"/>
                    <a:pt x="80" y="13"/>
                    <a:pt x="80" y="13"/>
                  </a:cubicBezTo>
                  <a:cubicBezTo>
                    <a:pt x="80" y="13"/>
                    <a:pt x="80" y="13"/>
                    <a:pt x="80" y="13"/>
                  </a:cubicBezTo>
                  <a:cubicBezTo>
                    <a:pt x="80" y="13"/>
                    <a:pt x="80" y="13"/>
                    <a:pt x="80" y="13"/>
                  </a:cubicBezTo>
                  <a:cubicBezTo>
                    <a:pt x="87" y="13"/>
                    <a:pt x="92" y="18"/>
                    <a:pt x="92" y="25"/>
                  </a:cubicBezTo>
                  <a:cubicBezTo>
                    <a:pt x="92" y="32"/>
                    <a:pt x="87" y="37"/>
                    <a:pt x="80" y="37"/>
                  </a:cubicBezTo>
                  <a:cubicBezTo>
                    <a:pt x="80" y="37"/>
                    <a:pt x="80" y="37"/>
                    <a:pt x="80" y="37"/>
                  </a:cubicBezTo>
                  <a:cubicBezTo>
                    <a:pt x="80" y="48"/>
                    <a:pt x="80" y="48"/>
                    <a:pt x="80" y="48"/>
                  </a:cubicBezTo>
                  <a:cubicBezTo>
                    <a:pt x="101" y="48"/>
                    <a:pt x="101" y="48"/>
                    <a:pt x="101" y="48"/>
                  </a:cubicBezTo>
                  <a:cubicBezTo>
                    <a:pt x="101" y="60"/>
                    <a:pt x="101" y="60"/>
                    <a:pt x="101" y="60"/>
                  </a:cubicBezTo>
                  <a:cubicBezTo>
                    <a:pt x="101" y="60"/>
                    <a:pt x="101" y="60"/>
                    <a:pt x="101" y="60"/>
                  </a:cubicBezTo>
                  <a:cubicBezTo>
                    <a:pt x="86" y="60"/>
                    <a:pt x="86" y="60"/>
                    <a:pt x="86" y="60"/>
                  </a:cubicBezTo>
                  <a:cubicBezTo>
                    <a:pt x="86" y="133"/>
                    <a:pt x="86" y="133"/>
                    <a:pt x="86" y="133"/>
                  </a:cubicBezTo>
                  <a:cubicBezTo>
                    <a:pt x="101" y="133"/>
                    <a:pt x="101" y="133"/>
                    <a:pt x="101" y="133"/>
                  </a:cubicBezTo>
                  <a:cubicBezTo>
                    <a:pt x="101" y="144"/>
                    <a:pt x="101" y="144"/>
                    <a:pt x="101" y="144"/>
                  </a:cubicBezTo>
                  <a:cubicBezTo>
                    <a:pt x="80" y="144"/>
                    <a:pt x="80" y="144"/>
                    <a:pt x="80" y="144"/>
                  </a:cubicBezTo>
                  <a:cubicBezTo>
                    <a:pt x="80" y="157"/>
                    <a:pt x="80" y="157"/>
                    <a:pt x="80" y="157"/>
                  </a:cubicBezTo>
                  <a:cubicBezTo>
                    <a:pt x="158" y="157"/>
                    <a:pt x="158" y="157"/>
                    <a:pt x="158" y="157"/>
                  </a:cubicBezTo>
                  <a:lnTo>
                    <a:pt x="158" y="0"/>
                  </a:lnTo>
                  <a:close/>
                  <a:moveTo>
                    <a:pt x="80" y="0"/>
                  </a:moveTo>
                  <a:cubicBezTo>
                    <a:pt x="0" y="0"/>
                    <a:pt x="0" y="0"/>
                    <a:pt x="0" y="0"/>
                  </a:cubicBezTo>
                  <a:cubicBezTo>
                    <a:pt x="0" y="157"/>
                    <a:pt x="0" y="157"/>
                    <a:pt x="0" y="157"/>
                  </a:cubicBezTo>
                  <a:cubicBezTo>
                    <a:pt x="80" y="157"/>
                    <a:pt x="80" y="157"/>
                    <a:pt x="80" y="157"/>
                  </a:cubicBezTo>
                  <a:cubicBezTo>
                    <a:pt x="80" y="144"/>
                    <a:pt x="80" y="144"/>
                    <a:pt x="80" y="144"/>
                  </a:cubicBezTo>
                  <a:cubicBezTo>
                    <a:pt x="59" y="144"/>
                    <a:pt x="59" y="144"/>
                    <a:pt x="59" y="144"/>
                  </a:cubicBezTo>
                  <a:cubicBezTo>
                    <a:pt x="59" y="133"/>
                    <a:pt x="59" y="133"/>
                    <a:pt x="59" y="133"/>
                  </a:cubicBezTo>
                  <a:cubicBezTo>
                    <a:pt x="73" y="133"/>
                    <a:pt x="73" y="133"/>
                    <a:pt x="73" y="133"/>
                  </a:cubicBezTo>
                  <a:cubicBezTo>
                    <a:pt x="73" y="60"/>
                    <a:pt x="73" y="60"/>
                    <a:pt x="73" y="60"/>
                  </a:cubicBezTo>
                  <a:cubicBezTo>
                    <a:pt x="59" y="60"/>
                    <a:pt x="59" y="60"/>
                    <a:pt x="59" y="60"/>
                  </a:cubicBezTo>
                  <a:cubicBezTo>
                    <a:pt x="59" y="48"/>
                    <a:pt x="59" y="48"/>
                    <a:pt x="59" y="48"/>
                  </a:cubicBezTo>
                  <a:cubicBezTo>
                    <a:pt x="80" y="48"/>
                    <a:pt x="80" y="48"/>
                    <a:pt x="80" y="48"/>
                  </a:cubicBezTo>
                  <a:cubicBezTo>
                    <a:pt x="80" y="37"/>
                    <a:pt x="80" y="37"/>
                    <a:pt x="80" y="37"/>
                  </a:cubicBezTo>
                  <a:cubicBezTo>
                    <a:pt x="73" y="37"/>
                    <a:pt x="68" y="32"/>
                    <a:pt x="68" y="25"/>
                  </a:cubicBezTo>
                  <a:cubicBezTo>
                    <a:pt x="68" y="18"/>
                    <a:pt x="73" y="13"/>
                    <a:pt x="80" y="13"/>
                  </a:cubicBezTo>
                  <a:lnTo>
                    <a:pt x="8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38" name="Freeform 195"/>
            <p:cNvSpPr>
              <a:spLocks noEditPoints="1"/>
            </p:cNvSpPr>
            <p:nvPr/>
          </p:nvSpPr>
          <p:spPr bwMode="auto">
            <a:xfrm>
              <a:off x="7313898" y="2734308"/>
              <a:ext cx="249206" cy="241356"/>
            </a:xfrm>
            <a:custGeom>
              <a:avLst/>
              <a:gdLst>
                <a:gd name="T0" fmla="*/ 181418 w 147"/>
                <a:gd name="T1" fmla="*/ 144440 h 142"/>
                <a:gd name="T2" fmla="*/ 167854 w 147"/>
                <a:gd name="T3" fmla="*/ 27189 h 142"/>
                <a:gd name="T4" fmla="*/ 101730 w 147"/>
                <a:gd name="T5" fmla="*/ 0 h 142"/>
                <a:gd name="T6" fmla="*/ 101730 w 147"/>
                <a:gd name="T7" fmla="*/ 76468 h 142"/>
                <a:gd name="T8" fmla="*/ 159377 w 147"/>
                <a:gd name="T9" fmla="*/ 76468 h 142"/>
                <a:gd name="T10" fmla="*/ 159377 w 147"/>
                <a:gd name="T11" fmla="*/ 112154 h 142"/>
                <a:gd name="T12" fmla="*/ 159377 w 147"/>
                <a:gd name="T13" fmla="*/ 112154 h 142"/>
                <a:gd name="T14" fmla="*/ 159377 w 147"/>
                <a:gd name="T15" fmla="*/ 112154 h 142"/>
                <a:gd name="T16" fmla="*/ 101730 w 147"/>
                <a:gd name="T17" fmla="*/ 112154 h 142"/>
                <a:gd name="T18" fmla="*/ 101730 w 147"/>
                <a:gd name="T19" fmla="*/ 188622 h 142"/>
                <a:gd name="T20" fmla="*/ 152595 w 147"/>
                <a:gd name="T21" fmla="*/ 173328 h 142"/>
                <a:gd name="T22" fmla="*/ 218719 w 147"/>
                <a:gd name="T23" fmla="*/ 241300 h 142"/>
                <a:gd name="T24" fmla="*/ 249238 w 147"/>
                <a:gd name="T25" fmla="*/ 210713 h 142"/>
                <a:gd name="T26" fmla="*/ 181418 w 147"/>
                <a:gd name="T27" fmla="*/ 144440 h 142"/>
                <a:gd name="T28" fmla="*/ 101730 w 147"/>
                <a:gd name="T29" fmla="*/ 0 h 142"/>
                <a:gd name="T30" fmla="*/ 35605 w 147"/>
                <a:gd name="T31" fmla="*/ 27189 h 142"/>
                <a:gd name="T32" fmla="*/ 35605 w 147"/>
                <a:gd name="T33" fmla="*/ 159734 h 142"/>
                <a:gd name="T34" fmla="*/ 101730 w 147"/>
                <a:gd name="T35" fmla="*/ 188622 h 142"/>
                <a:gd name="T36" fmla="*/ 101730 w 147"/>
                <a:gd name="T37" fmla="*/ 112154 h 142"/>
                <a:gd name="T38" fmla="*/ 45778 w 147"/>
                <a:gd name="T39" fmla="*/ 112154 h 142"/>
                <a:gd name="T40" fmla="*/ 45778 w 147"/>
                <a:gd name="T41" fmla="*/ 76468 h 142"/>
                <a:gd name="T42" fmla="*/ 101730 w 147"/>
                <a:gd name="T43" fmla="*/ 76468 h 142"/>
                <a:gd name="T44" fmla="*/ 101730 w 147"/>
                <a:gd name="T45" fmla="*/ 0 h 14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7" h="142">
                  <a:moveTo>
                    <a:pt x="107" y="85"/>
                  </a:moveTo>
                  <a:cubicBezTo>
                    <a:pt x="121" y="63"/>
                    <a:pt x="118" y="35"/>
                    <a:pt x="99" y="16"/>
                  </a:cubicBezTo>
                  <a:cubicBezTo>
                    <a:pt x="89" y="6"/>
                    <a:pt x="75" y="0"/>
                    <a:pt x="60" y="0"/>
                  </a:cubicBezTo>
                  <a:cubicBezTo>
                    <a:pt x="60" y="45"/>
                    <a:pt x="60" y="45"/>
                    <a:pt x="60" y="45"/>
                  </a:cubicBezTo>
                  <a:cubicBezTo>
                    <a:pt x="94" y="45"/>
                    <a:pt x="94" y="45"/>
                    <a:pt x="94" y="45"/>
                  </a:cubicBezTo>
                  <a:cubicBezTo>
                    <a:pt x="94" y="66"/>
                    <a:pt x="94" y="66"/>
                    <a:pt x="94" y="66"/>
                  </a:cubicBezTo>
                  <a:cubicBezTo>
                    <a:pt x="94" y="66"/>
                    <a:pt x="94" y="66"/>
                    <a:pt x="94" y="66"/>
                  </a:cubicBezTo>
                  <a:cubicBezTo>
                    <a:pt x="94" y="66"/>
                    <a:pt x="94" y="66"/>
                    <a:pt x="94" y="66"/>
                  </a:cubicBezTo>
                  <a:cubicBezTo>
                    <a:pt x="60" y="66"/>
                    <a:pt x="60" y="66"/>
                    <a:pt x="60" y="66"/>
                  </a:cubicBezTo>
                  <a:cubicBezTo>
                    <a:pt x="60" y="111"/>
                    <a:pt x="60" y="111"/>
                    <a:pt x="60" y="111"/>
                  </a:cubicBezTo>
                  <a:cubicBezTo>
                    <a:pt x="71" y="111"/>
                    <a:pt x="81" y="108"/>
                    <a:pt x="90" y="102"/>
                  </a:cubicBezTo>
                  <a:cubicBezTo>
                    <a:pt x="129" y="142"/>
                    <a:pt x="129" y="142"/>
                    <a:pt x="129" y="142"/>
                  </a:cubicBezTo>
                  <a:cubicBezTo>
                    <a:pt x="147" y="124"/>
                    <a:pt x="147" y="124"/>
                    <a:pt x="147" y="124"/>
                  </a:cubicBezTo>
                  <a:lnTo>
                    <a:pt x="107" y="85"/>
                  </a:lnTo>
                  <a:close/>
                  <a:moveTo>
                    <a:pt x="60" y="0"/>
                  </a:moveTo>
                  <a:cubicBezTo>
                    <a:pt x="46" y="0"/>
                    <a:pt x="32" y="6"/>
                    <a:pt x="21" y="16"/>
                  </a:cubicBezTo>
                  <a:cubicBezTo>
                    <a:pt x="0" y="38"/>
                    <a:pt x="0" y="73"/>
                    <a:pt x="21" y="94"/>
                  </a:cubicBezTo>
                  <a:cubicBezTo>
                    <a:pt x="32" y="105"/>
                    <a:pt x="46" y="111"/>
                    <a:pt x="60" y="111"/>
                  </a:cubicBezTo>
                  <a:cubicBezTo>
                    <a:pt x="60" y="66"/>
                    <a:pt x="60" y="66"/>
                    <a:pt x="60" y="66"/>
                  </a:cubicBezTo>
                  <a:cubicBezTo>
                    <a:pt x="27" y="66"/>
                    <a:pt x="27" y="66"/>
                    <a:pt x="27" y="66"/>
                  </a:cubicBezTo>
                  <a:cubicBezTo>
                    <a:pt x="27" y="45"/>
                    <a:pt x="27" y="45"/>
                    <a:pt x="27" y="45"/>
                  </a:cubicBezTo>
                  <a:cubicBezTo>
                    <a:pt x="60" y="45"/>
                    <a:pt x="60" y="45"/>
                    <a:pt x="60" y="45"/>
                  </a:cubicBezTo>
                  <a:lnTo>
                    <a:pt x="6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39" name="Oval 196"/>
            <p:cNvSpPr>
              <a:spLocks noChangeArrowheads="1"/>
            </p:cNvSpPr>
            <p:nvPr/>
          </p:nvSpPr>
          <p:spPr bwMode="auto">
            <a:xfrm>
              <a:off x="7517079" y="4018893"/>
              <a:ext cx="71429" cy="6986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40" name="Freeform 197"/>
            <p:cNvSpPr>
              <a:spLocks noEditPoints="1"/>
            </p:cNvSpPr>
            <p:nvPr/>
          </p:nvSpPr>
          <p:spPr bwMode="auto">
            <a:xfrm>
              <a:off x="7485333" y="3985548"/>
              <a:ext cx="133333" cy="195308"/>
            </a:xfrm>
            <a:custGeom>
              <a:avLst/>
              <a:gdLst>
                <a:gd name="T0" fmla="*/ 133350 w 79"/>
                <a:gd name="T1" fmla="*/ 0 h 115"/>
                <a:gd name="T2" fmla="*/ 67519 w 79"/>
                <a:gd name="T3" fmla="*/ 0 h 115"/>
                <a:gd name="T4" fmla="*/ 67519 w 79"/>
                <a:gd name="T5" fmla="*/ 15281 h 115"/>
                <a:gd name="T6" fmla="*/ 67519 w 79"/>
                <a:gd name="T7" fmla="*/ 15281 h 115"/>
                <a:gd name="T8" fmla="*/ 118158 w 79"/>
                <a:gd name="T9" fmla="*/ 67918 h 115"/>
                <a:gd name="T10" fmla="*/ 67519 w 79"/>
                <a:gd name="T11" fmla="*/ 118856 h 115"/>
                <a:gd name="T12" fmla="*/ 67519 w 79"/>
                <a:gd name="T13" fmla="*/ 118856 h 115"/>
                <a:gd name="T14" fmla="*/ 67519 w 79"/>
                <a:gd name="T15" fmla="*/ 118856 h 115"/>
                <a:gd name="T16" fmla="*/ 67519 w 79"/>
                <a:gd name="T17" fmla="*/ 142627 h 115"/>
                <a:gd name="T18" fmla="*/ 67519 w 79"/>
                <a:gd name="T19" fmla="*/ 142627 h 115"/>
                <a:gd name="T20" fmla="*/ 84399 w 79"/>
                <a:gd name="T21" fmla="*/ 159606 h 115"/>
                <a:gd name="T22" fmla="*/ 67519 w 79"/>
                <a:gd name="T23" fmla="*/ 176586 h 115"/>
                <a:gd name="T24" fmla="*/ 67519 w 79"/>
                <a:gd name="T25" fmla="*/ 176586 h 115"/>
                <a:gd name="T26" fmla="*/ 67519 w 79"/>
                <a:gd name="T27" fmla="*/ 176586 h 115"/>
                <a:gd name="T28" fmla="*/ 67519 w 79"/>
                <a:gd name="T29" fmla="*/ 195263 h 115"/>
                <a:gd name="T30" fmla="*/ 133350 w 79"/>
                <a:gd name="T31" fmla="*/ 195263 h 115"/>
                <a:gd name="T32" fmla="*/ 133350 w 79"/>
                <a:gd name="T33" fmla="*/ 0 h 115"/>
                <a:gd name="T34" fmla="*/ 67519 w 79"/>
                <a:gd name="T35" fmla="*/ 0 h 115"/>
                <a:gd name="T36" fmla="*/ 0 w 79"/>
                <a:gd name="T37" fmla="*/ 0 h 115"/>
                <a:gd name="T38" fmla="*/ 0 w 79"/>
                <a:gd name="T39" fmla="*/ 195263 h 115"/>
                <a:gd name="T40" fmla="*/ 67519 w 79"/>
                <a:gd name="T41" fmla="*/ 195263 h 115"/>
                <a:gd name="T42" fmla="*/ 67519 w 79"/>
                <a:gd name="T43" fmla="*/ 176586 h 115"/>
                <a:gd name="T44" fmla="*/ 48951 w 79"/>
                <a:gd name="T45" fmla="*/ 159606 h 115"/>
                <a:gd name="T46" fmla="*/ 67519 w 79"/>
                <a:gd name="T47" fmla="*/ 142627 h 115"/>
                <a:gd name="T48" fmla="*/ 67519 w 79"/>
                <a:gd name="T49" fmla="*/ 118856 h 115"/>
                <a:gd name="T50" fmla="*/ 15192 w 79"/>
                <a:gd name="T51" fmla="*/ 67918 h 115"/>
                <a:gd name="T52" fmla="*/ 67519 w 79"/>
                <a:gd name="T53" fmla="*/ 15281 h 115"/>
                <a:gd name="T54" fmla="*/ 67519 w 79"/>
                <a:gd name="T55" fmla="*/ 0 h 11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79" h="115">
                  <a:moveTo>
                    <a:pt x="79" y="0"/>
                  </a:moveTo>
                  <a:cubicBezTo>
                    <a:pt x="40" y="0"/>
                    <a:pt x="40" y="0"/>
                    <a:pt x="40" y="0"/>
                  </a:cubicBezTo>
                  <a:cubicBezTo>
                    <a:pt x="40" y="9"/>
                    <a:pt x="40" y="9"/>
                    <a:pt x="40" y="9"/>
                  </a:cubicBezTo>
                  <a:cubicBezTo>
                    <a:pt x="40" y="9"/>
                    <a:pt x="40" y="9"/>
                    <a:pt x="40" y="9"/>
                  </a:cubicBezTo>
                  <a:cubicBezTo>
                    <a:pt x="57" y="9"/>
                    <a:pt x="70" y="23"/>
                    <a:pt x="70" y="40"/>
                  </a:cubicBezTo>
                  <a:cubicBezTo>
                    <a:pt x="70" y="57"/>
                    <a:pt x="57" y="70"/>
                    <a:pt x="40" y="70"/>
                  </a:cubicBezTo>
                  <a:cubicBezTo>
                    <a:pt x="40" y="70"/>
                    <a:pt x="40" y="70"/>
                    <a:pt x="40" y="70"/>
                  </a:cubicBezTo>
                  <a:cubicBezTo>
                    <a:pt x="40" y="70"/>
                    <a:pt x="40" y="70"/>
                    <a:pt x="40" y="70"/>
                  </a:cubicBezTo>
                  <a:cubicBezTo>
                    <a:pt x="40" y="84"/>
                    <a:pt x="40" y="84"/>
                    <a:pt x="40" y="84"/>
                  </a:cubicBezTo>
                  <a:cubicBezTo>
                    <a:pt x="40" y="84"/>
                    <a:pt x="40" y="84"/>
                    <a:pt x="40" y="84"/>
                  </a:cubicBezTo>
                  <a:cubicBezTo>
                    <a:pt x="45" y="84"/>
                    <a:pt x="50" y="88"/>
                    <a:pt x="50" y="94"/>
                  </a:cubicBezTo>
                  <a:cubicBezTo>
                    <a:pt x="50" y="100"/>
                    <a:pt x="45" y="104"/>
                    <a:pt x="40" y="104"/>
                  </a:cubicBezTo>
                  <a:cubicBezTo>
                    <a:pt x="40" y="104"/>
                    <a:pt x="40" y="104"/>
                    <a:pt x="40" y="104"/>
                  </a:cubicBezTo>
                  <a:cubicBezTo>
                    <a:pt x="40" y="104"/>
                    <a:pt x="40" y="104"/>
                    <a:pt x="40" y="104"/>
                  </a:cubicBezTo>
                  <a:cubicBezTo>
                    <a:pt x="40" y="115"/>
                    <a:pt x="40" y="115"/>
                    <a:pt x="40" y="115"/>
                  </a:cubicBezTo>
                  <a:cubicBezTo>
                    <a:pt x="79" y="115"/>
                    <a:pt x="79" y="115"/>
                    <a:pt x="79" y="115"/>
                  </a:cubicBezTo>
                  <a:lnTo>
                    <a:pt x="79" y="0"/>
                  </a:lnTo>
                  <a:close/>
                  <a:moveTo>
                    <a:pt x="40" y="0"/>
                  </a:moveTo>
                  <a:cubicBezTo>
                    <a:pt x="0" y="0"/>
                    <a:pt x="0" y="0"/>
                    <a:pt x="0" y="0"/>
                  </a:cubicBezTo>
                  <a:cubicBezTo>
                    <a:pt x="0" y="115"/>
                    <a:pt x="0" y="115"/>
                    <a:pt x="0" y="115"/>
                  </a:cubicBezTo>
                  <a:cubicBezTo>
                    <a:pt x="40" y="115"/>
                    <a:pt x="40" y="115"/>
                    <a:pt x="40" y="115"/>
                  </a:cubicBezTo>
                  <a:cubicBezTo>
                    <a:pt x="40" y="104"/>
                    <a:pt x="40" y="104"/>
                    <a:pt x="40" y="104"/>
                  </a:cubicBezTo>
                  <a:cubicBezTo>
                    <a:pt x="34" y="104"/>
                    <a:pt x="29" y="100"/>
                    <a:pt x="29" y="94"/>
                  </a:cubicBezTo>
                  <a:cubicBezTo>
                    <a:pt x="29" y="88"/>
                    <a:pt x="34" y="84"/>
                    <a:pt x="40" y="84"/>
                  </a:cubicBezTo>
                  <a:cubicBezTo>
                    <a:pt x="40" y="70"/>
                    <a:pt x="40" y="70"/>
                    <a:pt x="40" y="70"/>
                  </a:cubicBezTo>
                  <a:cubicBezTo>
                    <a:pt x="23" y="70"/>
                    <a:pt x="9" y="57"/>
                    <a:pt x="9" y="40"/>
                  </a:cubicBezTo>
                  <a:cubicBezTo>
                    <a:pt x="9" y="23"/>
                    <a:pt x="23" y="9"/>
                    <a:pt x="40" y="9"/>
                  </a:cubicBezTo>
                  <a:lnTo>
                    <a:pt x="4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41" name="Freeform 198"/>
            <p:cNvSpPr/>
            <p:nvPr/>
          </p:nvSpPr>
          <p:spPr bwMode="auto">
            <a:xfrm>
              <a:off x="7348819" y="3963325"/>
              <a:ext cx="26984" cy="14291"/>
            </a:xfrm>
            <a:custGeom>
              <a:avLst/>
              <a:gdLst>
                <a:gd name="T0" fmla="*/ 26988 w 16"/>
                <a:gd name="T1" fmla="*/ 10716 h 8"/>
                <a:gd name="T2" fmla="*/ 15181 w 16"/>
                <a:gd name="T3" fmla="*/ 0 h 8"/>
                <a:gd name="T4" fmla="*/ 10121 w 16"/>
                <a:gd name="T5" fmla="*/ 0 h 8"/>
                <a:gd name="T6" fmla="*/ 0 w 16"/>
                <a:gd name="T7" fmla="*/ 10716 h 8"/>
                <a:gd name="T8" fmla="*/ 0 w 16"/>
                <a:gd name="T9" fmla="*/ 14288 h 8"/>
                <a:gd name="T10" fmla="*/ 25301 w 16"/>
                <a:gd name="T11" fmla="*/ 14288 h 8"/>
                <a:gd name="T12" fmla="*/ 26988 w 16"/>
                <a:gd name="T13" fmla="*/ 10716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8">
                  <a:moveTo>
                    <a:pt x="16" y="6"/>
                  </a:moveTo>
                  <a:cubicBezTo>
                    <a:pt x="16" y="3"/>
                    <a:pt x="13" y="0"/>
                    <a:pt x="9" y="0"/>
                  </a:cubicBezTo>
                  <a:cubicBezTo>
                    <a:pt x="6" y="0"/>
                    <a:pt x="6" y="0"/>
                    <a:pt x="6" y="0"/>
                  </a:cubicBezTo>
                  <a:cubicBezTo>
                    <a:pt x="3" y="0"/>
                    <a:pt x="0" y="3"/>
                    <a:pt x="0" y="6"/>
                  </a:cubicBezTo>
                  <a:cubicBezTo>
                    <a:pt x="0" y="7"/>
                    <a:pt x="0" y="8"/>
                    <a:pt x="0" y="8"/>
                  </a:cubicBezTo>
                  <a:cubicBezTo>
                    <a:pt x="15" y="8"/>
                    <a:pt x="15" y="8"/>
                    <a:pt x="15" y="8"/>
                  </a:cubicBezTo>
                  <a:cubicBezTo>
                    <a:pt x="15" y="8"/>
                    <a:pt x="16" y="7"/>
                    <a:pt x="16" y="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42" name="Freeform 199"/>
            <p:cNvSpPr>
              <a:spLocks noEditPoints="1"/>
            </p:cNvSpPr>
            <p:nvPr/>
          </p:nvSpPr>
          <p:spPr bwMode="auto">
            <a:xfrm>
              <a:off x="7332953" y="3985548"/>
              <a:ext cx="133333" cy="195308"/>
            </a:xfrm>
            <a:custGeom>
              <a:avLst/>
              <a:gdLst>
                <a:gd name="T0" fmla="*/ 67519 w 79"/>
                <a:gd name="T1" fmla="*/ 195263 h 115"/>
                <a:gd name="T2" fmla="*/ 133350 w 79"/>
                <a:gd name="T3" fmla="*/ 195263 h 115"/>
                <a:gd name="T4" fmla="*/ 133350 w 79"/>
                <a:gd name="T5" fmla="*/ 0 h 115"/>
                <a:gd name="T6" fmla="*/ 67519 w 79"/>
                <a:gd name="T7" fmla="*/ 0 h 115"/>
                <a:gd name="T8" fmla="*/ 67519 w 79"/>
                <a:gd name="T9" fmla="*/ 15281 h 115"/>
                <a:gd name="T10" fmla="*/ 67519 w 79"/>
                <a:gd name="T11" fmla="*/ 15281 h 115"/>
                <a:gd name="T12" fmla="*/ 67519 w 79"/>
                <a:gd name="T13" fmla="*/ 15281 h 115"/>
                <a:gd name="T14" fmla="*/ 118158 w 79"/>
                <a:gd name="T15" fmla="*/ 67918 h 115"/>
                <a:gd name="T16" fmla="*/ 67519 w 79"/>
                <a:gd name="T17" fmla="*/ 118856 h 115"/>
                <a:gd name="T18" fmla="*/ 67519 w 79"/>
                <a:gd name="T19" fmla="*/ 118856 h 115"/>
                <a:gd name="T20" fmla="*/ 67519 w 79"/>
                <a:gd name="T21" fmla="*/ 142627 h 115"/>
                <a:gd name="T22" fmla="*/ 67519 w 79"/>
                <a:gd name="T23" fmla="*/ 142627 h 115"/>
                <a:gd name="T24" fmla="*/ 84399 w 79"/>
                <a:gd name="T25" fmla="*/ 159606 h 115"/>
                <a:gd name="T26" fmla="*/ 67519 w 79"/>
                <a:gd name="T27" fmla="*/ 176586 h 115"/>
                <a:gd name="T28" fmla="*/ 67519 w 79"/>
                <a:gd name="T29" fmla="*/ 176586 h 115"/>
                <a:gd name="T30" fmla="*/ 67519 w 79"/>
                <a:gd name="T31" fmla="*/ 176586 h 115"/>
                <a:gd name="T32" fmla="*/ 67519 w 79"/>
                <a:gd name="T33" fmla="*/ 195263 h 115"/>
                <a:gd name="T34" fmla="*/ 0 w 79"/>
                <a:gd name="T35" fmla="*/ 195263 h 115"/>
                <a:gd name="T36" fmla="*/ 67519 w 79"/>
                <a:gd name="T37" fmla="*/ 195263 h 115"/>
                <a:gd name="T38" fmla="*/ 67519 w 79"/>
                <a:gd name="T39" fmla="*/ 176586 h 115"/>
                <a:gd name="T40" fmla="*/ 48951 w 79"/>
                <a:gd name="T41" fmla="*/ 159606 h 115"/>
                <a:gd name="T42" fmla="*/ 67519 w 79"/>
                <a:gd name="T43" fmla="*/ 142627 h 115"/>
                <a:gd name="T44" fmla="*/ 67519 w 79"/>
                <a:gd name="T45" fmla="*/ 118856 h 115"/>
                <a:gd name="T46" fmla="*/ 15192 w 79"/>
                <a:gd name="T47" fmla="*/ 67918 h 115"/>
                <a:gd name="T48" fmla="*/ 67519 w 79"/>
                <a:gd name="T49" fmla="*/ 15281 h 115"/>
                <a:gd name="T50" fmla="*/ 67519 w 79"/>
                <a:gd name="T51" fmla="*/ 0 h 115"/>
                <a:gd name="T52" fmla="*/ 33759 w 79"/>
                <a:gd name="T53" fmla="*/ 0 h 115"/>
                <a:gd name="T54" fmla="*/ 25320 w 79"/>
                <a:gd name="T55" fmla="*/ 0 h 115"/>
                <a:gd name="T56" fmla="*/ 0 w 79"/>
                <a:gd name="T57" fmla="*/ 0 h 115"/>
                <a:gd name="T58" fmla="*/ 0 w 79"/>
                <a:gd name="T59" fmla="*/ 195263 h 11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79" h="115">
                  <a:moveTo>
                    <a:pt x="40" y="115"/>
                  </a:moveTo>
                  <a:cubicBezTo>
                    <a:pt x="79" y="115"/>
                    <a:pt x="79" y="115"/>
                    <a:pt x="79" y="115"/>
                  </a:cubicBezTo>
                  <a:cubicBezTo>
                    <a:pt x="79" y="0"/>
                    <a:pt x="79" y="0"/>
                    <a:pt x="79" y="0"/>
                  </a:cubicBezTo>
                  <a:cubicBezTo>
                    <a:pt x="40" y="0"/>
                    <a:pt x="40" y="0"/>
                    <a:pt x="40" y="0"/>
                  </a:cubicBezTo>
                  <a:cubicBezTo>
                    <a:pt x="40" y="9"/>
                    <a:pt x="40" y="9"/>
                    <a:pt x="40" y="9"/>
                  </a:cubicBezTo>
                  <a:cubicBezTo>
                    <a:pt x="40" y="9"/>
                    <a:pt x="40" y="9"/>
                    <a:pt x="40" y="9"/>
                  </a:cubicBezTo>
                  <a:cubicBezTo>
                    <a:pt x="40" y="9"/>
                    <a:pt x="40" y="9"/>
                    <a:pt x="40" y="9"/>
                  </a:cubicBezTo>
                  <a:cubicBezTo>
                    <a:pt x="57" y="9"/>
                    <a:pt x="70" y="23"/>
                    <a:pt x="70" y="40"/>
                  </a:cubicBezTo>
                  <a:cubicBezTo>
                    <a:pt x="70" y="57"/>
                    <a:pt x="57" y="70"/>
                    <a:pt x="40" y="70"/>
                  </a:cubicBezTo>
                  <a:cubicBezTo>
                    <a:pt x="40" y="70"/>
                    <a:pt x="40" y="70"/>
                    <a:pt x="40" y="70"/>
                  </a:cubicBezTo>
                  <a:cubicBezTo>
                    <a:pt x="40" y="84"/>
                    <a:pt x="40" y="84"/>
                    <a:pt x="40" y="84"/>
                  </a:cubicBezTo>
                  <a:cubicBezTo>
                    <a:pt x="40" y="84"/>
                    <a:pt x="40" y="84"/>
                    <a:pt x="40" y="84"/>
                  </a:cubicBezTo>
                  <a:cubicBezTo>
                    <a:pt x="46" y="84"/>
                    <a:pt x="50" y="88"/>
                    <a:pt x="50" y="94"/>
                  </a:cubicBezTo>
                  <a:cubicBezTo>
                    <a:pt x="50" y="100"/>
                    <a:pt x="46" y="104"/>
                    <a:pt x="40" y="104"/>
                  </a:cubicBezTo>
                  <a:cubicBezTo>
                    <a:pt x="40" y="104"/>
                    <a:pt x="40" y="104"/>
                    <a:pt x="40" y="104"/>
                  </a:cubicBezTo>
                  <a:cubicBezTo>
                    <a:pt x="40" y="104"/>
                    <a:pt x="40" y="104"/>
                    <a:pt x="40" y="104"/>
                  </a:cubicBezTo>
                  <a:lnTo>
                    <a:pt x="40" y="115"/>
                  </a:lnTo>
                  <a:close/>
                  <a:moveTo>
                    <a:pt x="0" y="115"/>
                  </a:moveTo>
                  <a:cubicBezTo>
                    <a:pt x="40" y="115"/>
                    <a:pt x="40" y="115"/>
                    <a:pt x="40" y="115"/>
                  </a:cubicBezTo>
                  <a:cubicBezTo>
                    <a:pt x="40" y="104"/>
                    <a:pt x="40" y="104"/>
                    <a:pt x="40" y="104"/>
                  </a:cubicBezTo>
                  <a:cubicBezTo>
                    <a:pt x="34" y="104"/>
                    <a:pt x="29" y="100"/>
                    <a:pt x="29" y="94"/>
                  </a:cubicBezTo>
                  <a:cubicBezTo>
                    <a:pt x="29" y="88"/>
                    <a:pt x="34" y="84"/>
                    <a:pt x="40" y="84"/>
                  </a:cubicBezTo>
                  <a:cubicBezTo>
                    <a:pt x="40" y="70"/>
                    <a:pt x="40" y="70"/>
                    <a:pt x="40" y="70"/>
                  </a:cubicBezTo>
                  <a:cubicBezTo>
                    <a:pt x="23" y="70"/>
                    <a:pt x="9" y="57"/>
                    <a:pt x="9" y="40"/>
                  </a:cubicBezTo>
                  <a:cubicBezTo>
                    <a:pt x="9" y="23"/>
                    <a:pt x="23" y="9"/>
                    <a:pt x="40" y="9"/>
                  </a:cubicBezTo>
                  <a:cubicBezTo>
                    <a:pt x="40" y="0"/>
                    <a:pt x="40" y="0"/>
                    <a:pt x="40" y="0"/>
                  </a:cubicBezTo>
                  <a:cubicBezTo>
                    <a:pt x="20" y="0"/>
                    <a:pt x="20" y="0"/>
                    <a:pt x="20" y="0"/>
                  </a:cubicBezTo>
                  <a:cubicBezTo>
                    <a:pt x="15" y="0"/>
                    <a:pt x="15" y="0"/>
                    <a:pt x="15" y="0"/>
                  </a:cubicBezTo>
                  <a:cubicBezTo>
                    <a:pt x="0" y="0"/>
                    <a:pt x="0" y="0"/>
                    <a:pt x="0" y="0"/>
                  </a:cubicBezTo>
                  <a:lnTo>
                    <a:pt x="0" y="11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43" name="Oval 200"/>
            <p:cNvSpPr>
              <a:spLocks noChangeArrowheads="1"/>
            </p:cNvSpPr>
            <p:nvPr/>
          </p:nvSpPr>
          <p:spPr bwMode="auto">
            <a:xfrm>
              <a:off x="7364699" y="4018893"/>
              <a:ext cx="71429" cy="6986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44" name="Freeform 201"/>
            <p:cNvSpPr/>
            <p:nvPr/>
          </p:nvSpPr>
          <p:spPr bwMode="auto">
            <a:xfrm>
              <a:off x="7037709" y="3883924"/>
              <a:ext cx="217460" cy="50812"/>
            </a:xfrm>
            <a:custGeom>
              <a:avLst/>
              <a:gdLst>
                <a:gd name="T0" fmla="*/ 196850 w 137"/>
                <a:gd name="T1" fmla="*/ 33338 h 32"/>
                <a:gd name="T2" fmla="*/ 19050 w 137"/>
                <a:gd name="T3" fmla="*/ 33338 h 32"/>
                <a:gd name="T4" fmla="*/ 19050 w 137"/>
                <a:gd name="T5" fmla="*/ 0 h 32"/>
                <a:gd name="T6" fmla="*/ 0 w 137"/>
                <a:gd name="T7" fmla="*/ 0 h 32"/>
                <a:gd name="T8" fmla="*/ 0 w 137"/>
                <a:gd name="T9" fmla="*/ 50800 h 32"/>
                <a:gd name="T10" fmla="*/ 217488 w 137"/>
                <a:gd name="T11" fmla="*/ 50800 h 32"/>
                <a:gd name="T12" fmla="*/ 217488 w 137"/>
                <a:gd name="T13" fmla="*/ 0 h 32"/>
                <a:gd name="T14" fmla="*/ 196850 w 137"/>
                <a:gd name="T15" fmla="*/ 0 h 32"/>
                <a:gd name="T16" fmla="*/ 196850 w 137"/>
                <a:gd name="T17" fmla="*/ 33338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7" h="32">
                  <a:moveTo>
                    <a:pt x="124" y="21"/>
                  </a:moveTo>
                  <a:lnTo>
                    <a:pt x="12" y="21"/>
                  </a:lnTo>
                  <a:lnTo>
                    <a:pt x="12" y="0"/>
                  </a:lnTo>
                  <a:lnTo>
                    <a:pt x="0" y="0"/>
                  </a:lnTo>
                  <a:lnTo>
                    <a:pt x="0" y="32"/>
                  </a:lnTo>
                  <a:lnTo>
                    <a:pt x="137" y="32"/>
                  </a:lnTo>
                  <a:lnTo>
                    <a:pt x="137" y="0"/>
                  </a:lnTo>
                  <a:lnTo>
                    <a:pt x="124" y="0"/>
                  </a:lnTo>
                  <a:lnTo>
                    <a:pt x="124" y="2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45" name="Freeform 202"/>
            <p:cNvSpPr/>
            <p:nvPr/>
          </p:nvSpPr>
          <p:spPr bwMode="auto">
            <a:xfrm>
              <a:off x="7067876" y="3729901"/>
              <a:ext cx="160316" cy="171490"/>
            </a:xfrm>
            <a:custGeom>
              <a:avLst/>
              <a:gdLst>
                <a:gd name="T0" fmla="*/ 26987 w 101"/>
                <a:gd name="T1" fmla="*/ 100013 h 108"/>
                <a:gd name="T2" fmla="*/ 26987 w 101"/>
                <a:gd name="T3" fmla="*/ 171450 h 108"/>
                <a:gd name="T4" fmla="*/ 131762 w 101"/>
                <a:gd name="T5" fmla="*/ 171450 h 108"/>
                <a:gd name="T6" fmla="*/ 131762 w 101"/>
                <a:gd name="T7" fmla="*/ 100013 h 108"/>
                <a:gd name="T8" fmla="*/ 160337 w 101"/>
                <a:gd name="T9" fmla="*/ 100013 h 108"/>
                <a:gd name="T10" fmla="*/ 79375 w 101"/>
                <a:gd name="T11" fmla="*/ 0 h 108"/>
                <a:gd name="T12" fmla="*/ 0 w 101"/>
                <a:gd name="T13" fmla="*/ 100013 h 108"/>
                <a:gd name="T14" fmla="*/ 26987 w 101"/>
                <a:gd name="T15" fmla="*/ 100013 h 1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1" h="108">
                  <a:moveTo>
                    <a:pt x="17" y="63"/>
                  </a:moveTo>
                  <a:lnTo>
                    <a:pt x="17" y="108"/>
                  </a:lnTo>
                  <a:lnTo>
                    <a:pt x="83" y="108"/>
                  </a:lnTo>
                  <a:lnTo>
                    <a:pt x="83" y="63"/>
                  </a:lnTo>
                  <a:lnTo>
                    <a:pt x="101" y="63"/>
                  </a:lnTo>
                  <a:lnTo>
                    <a:pt x="50" y="0"/>
                  </a:lnTo>
                  <a:lnTo>
                    <a:pt x="0" y="63"/>
                  </a:lnTo>
                  <a:lnTo>
                    <a:pt x="17" y="6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46" name="Freeform 203"/>
            <p:cNvSpPr/>
            <p:nvPr/>
          </p:nvSpPr>
          <p:spPr bwMode="auto">
            <a:xfrm>
              <a:off x="7134542" y="4139579"/>
              <a:ext cx="58729" cy="73042"/>
            </a:xfrm>
            <a:custGeom>
              <a:avLst/>
              <a:gdLst>
                <a:gd name="T0" fmla="*/ 0 w 35"/>
                <a:gd name="T1" fmla="*/ 0 h 43"/>
                <a:gd name="T2" fmla="*/ 23495 w 35"/>
                <a:gd name="T3" fmla="*/ 73025 h 43"/>
                <a:gd name="T4" fmla="*/ 58737 w 35"/>
                <a:gd name="T5" fmla="*/ 0 h 43"/>
                <a:gd name="T6" fmla="*/ 0 w 35"/>
                <a:gd name="T7" fmla="*/ 0 h 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43">
                  <a:moveTo>
                    <a:pt x="0" y="0"/>
                  </a:moveTo>
                  <a:cubicBezTo>
                    <a:pt x="1" y="17"/>
                    <a:pt x="7" y="32"/>
                    <a:pt x="14" y="43"/>
                  </a:cubicBezTo>
                  <a:cubicBezTo>
                    <a:pt x="26" y="32"/>
                    <a:pt x="34" y="17"/>
                    <a:pt x="35" y="0"/>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47" name="Freeform 204"/>
            <p:cNvSpPr/>
            <p:nvPr/>
          </p:nvSpPr>
          <p:spPr bwMode="auto">
            <a:xfrm>
              <a:off x="7134542" y="4047475"/>
              <a:ext cx="58729" cy="74629"/>
            </a:xfrm>
            <a:custGeom>
              <a:avLst/>
              <a:gdLst>
                <a:gd name="T0" fmla="*/ 23495 w 35"/>
                <a:gd name="T1" fmla="*/ 0 h 44"/>
                <a:gd name="T2" fmla="*/ 0 w 35"/>
                <a:gd name="T3" fmla="*/ 74612 h 44"/>
                <a:gd name="T4" fmla="*/ 58737 w 35"/>
                <a:gd name="T5" fmla="*/ 74612 h 44"/>
                <a:gd name="T6" fmla="*/ 23495 w 35"/>
                <a:gd name="T7" fmla="*/ 0 h 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44">
                  <a:moveTo>
                    <a:pt x="14" y="0"/>
                  </a:moveTo>
                  <a:cubicBezTo>
                    <a:pt x="7" y="11"/>
                    <a:pt x="1" y="26"/>
                    <a:pt x="0" y="44"/>
                  </a:cubicBezTo>
                  <a:cubicBezTo>
                    <a:pt x="35" y="44"/>
                    <a:pt x="35" y="44"/>
                    <a:pt x="35" y="44"/>
                  </a:cubicBezTo>
                  <a:cubicBezTo>
                    <a:pt x="34" y="27"/>
                    <a:pt x="26" y="11"/>
                    <a:pt x="14"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48" name="Freeform 206"/>
            <p:cNvSpPr/>
            <p:nvPr/>
          </p:nvSpPr>
          <p:spPr bwMode="auto">
            <a:xfrm>
              <a:off x="7090091" y="4018901"/>
              <a:ext cx="52380" cy="103211"/>
            </a:xfrm>
            <a:custGeom>
              <a:avLst/>
              <a:gdLst>
                <a:gd name="T0" fmla="*/ 0 w 31"/>
                <a:gd name="T1" fmla="*/ 0 h 61"/>
                <a:gd name="T2" fmla="*/ 0 w 31"/>
                <a:gd name="T3" fmla="*/ 103187 h 61"/>
                <a:gd name="T4" fmla="*/ 25349 w 31"/>
                <a:gd name="T5" fmla="*/ 103187 h 61"/>
                <a:gd name="T6" fmla="*/ 52387 w 31"/>
                <a:gd name="T7" fmla="*/ 16916 h 61"/>
                <a:gd name="T8" fmla="*/ 0 w 31"/>
                <a:gd name="T9" fmla="*/ 0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61">
                  <a:moveTo>
                    <a:pt x="0" y="0"/>
                  </a:moveTo>
                  <a:cubicBezTo>
                    <a:pt x="0" y="61"/>
                    <a:pt x="0" y="61"/>
                    <a:pt x="0" y="61"/>
                  </a:cubicBezTo>
                  <a:cubicBezTo>
                    <a:pt x="15" y="61"/>
                    <a:pt x="15" y="61"/>
                    <a:pt x="15" y="61"/>
                  </a:cubicBezTo>
                  <a:cubicBezTo>
                    <a:pt x="16" y="41"/>
                    <a:pt x="23" y="23"/>
                    <a:pt x="31" y="10"/>
                  </a:cubicBezTo>
                  <a:cubicBezTo>
                    <a:pt x="22" y="5"/>
                    <a:pt x="12" y="1"/>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49" name="Freeform 207"/>
            <p:cNvSpPr/>
            <p:nvPr/>
          </p:nvSpPr>
          <p:spPr bwMode="auto">
            <a:xfrm>
              <a:off x="7018669" y="4139579"/>
              <a:ext cx="52381" cy="103211"/>
            </a:xfrm>
            <a:custGeom>
              <a:avLst/>
              <a:gdLst>
                <a:gd name="T0" fmla="*/ 52388 w 31"/>
                <a:gd name="T1" fmla="*/ 103187 h 61"/>
                <a:gd name="T2" fmla="*/ 52388 w 31"/>
                <a:gd name="T3" fmla="*/ 0 h 61"/>
                <a:gd name="T4" fmla="*/ 27039 w 31"/>
                <a:gd name="T5" fmla="*/ 0 h 61"/>
                <a:gd name="T6" fmla="*/ 0 w 31"/>
                <a:gd name="T7" fmla="*/ 84580 h 61"/>
                <a:gd name="T8" fmla="*/ 52388 w 31"/>
                <a:gd name="T9" fmla="*/ 103187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61">
                  <a:moveTo>
                    <a:pt x="31" y="61"/>
                  </a:moveTo>
                  <a:cubicBezTo>
                    <a:pt x="31" y="0"/>
                    <a:pt x="31" y="0"/>
                    <a:pt x="31" y="0"/>
                  </a:cubicBezTo>
                  <a:cubicBezTo>
                    <a:pt x="16" y="0"/>
                    <a:pt x="16" y="0"/>
                    <a:pt x="16" y="0"/>
                  </a:cubicBezTo>
                  <a:cubicBezTo>
                    <a:pt x="15" y="20"/>
                    <a:pt x="9" y="37"/>
                    <a:pt x="0" y="50"/>
                  </a:cubicBezTo>
                  <a:cubicBezTo>
                    <a:pt x="9" y="56"/>
                    <a:pt x="20" y="60"/>
                    <a:pt x="31" y="6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0" name="Freeform 208"/>
            <p:cNvSpPr/>
            <p:nvPr/>
          </p:nvSpPr>
          <p:spPr bwMode="auto">
            <a:xfrm>
              <a:off x="7018669" y="4018901"/>
              <a:ext cx="52381" cy="103211"/>
            </a:xfrm>
            <a:custGeom>
              <a:avLst/>
              <a:gdLst>
                <a:gd name="T0" fmla="*/ 27039 w 31"/>
                <a:gd name="T1" fmla="*/ 103187 h 61"/>
                <a:gd name="T2" fmla="*/ 52388 w 31"/>
                <a:gd name="T3" fmla="*/ 103187 h 61"/>
                <a:gd name="T4" fmla="*/ 52388 w 31"/>
                <a:gd name="T5" fmla="*/ 0 h 61"/>
                <a:gd name="T6" fmla="*/ 0 w 31"/>
                <a:gd name="T7" fmla="*/ 18607 h 61"/>
                <a:gd name="T8" fmla="*/ 27039 w 31"/>
                <a:gd name="T9" fmla="*/ 103187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61">
                  <a:moveTo>
                    <a:pt x="16" y="61"/>
                  </a:moveTo>
                  <a:cubicBezTo>
                    <a:pt x="31" y="61"/>
                    <a:pt x="31" y="61"/>
                    <a:pt x="31" y="61"/>
                  </a:cubicBezTo>
                  <a:cubicBezTo>
                    <a:pt x="31" y="0"/>
                    <a:pt x="31" y="0"/>
                    <a:pt x="31" y="0"/>
                  </a:cubicBezTo>
                  <a:cubicBezTo>
                    <a:pt x="20" y="1"/>
                    <a:pt x="9" y="5"/>
                    <a:pt x="0" y="11"/>
                  </a:cubicBezTo>
                  <a:cubicBezTo>
                    <a:pt x="9" y="23"/>
                    <a:pt x="15" y="41"/>
                    <a:pt x="16" y="6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1" name="Freeform 209"/>
            <p:cNvSpPr/>
            <p:nvPr/>
          </p:nvSpPr>
          <p:spPr bwMode="auto">
            <a:xfrm>
              <a:off x="6969464" y="4139579"/>
              <a:ext cx="58729" cy="73042"/>
            </a:xfrm>
            <a:custGeom>
              <a:avLst/>
              <a:gdLst>
                <a:gd name="T0" fmla="*/ 36279 w 34"/>
                <a:gd name="T1" fmla="*/ 73025 h 43"/>
                <a:gd name="T2" fmla="*/ 58737 w 34"/>
                <a:gd name="T3" fmla="*/ 0 h 43"/>
                <a:gd name="T4" fmla="*/ 0 w 34"/>
                <a:gd name="T5" fmla="*/ 0 h 43"/>
                <a:gd name="T6" fmla="*/ 36279 w 34"/>
                <a:gd name="T7" fmla="*/ 73025 h 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4" h="43">
                  <a:moveTo>
                    <a:pt x="21" y="43"/>
                  </a:moveTo>
                  <a:cubicBezTo>
                    <a:pt x="27" y="32"/>
                    <a:pt x="33" y="17"/>
                    <a:pt x="34" y="0"/>
                  </a:cubicBezTo>
                  <a:cubicBezTo>
                    <a:pt x="0" y="0"/>
                    <a:pt x="0" y="0"/>
                    <a:pt x="0" y="0"/>
                  </a:cubicBezTo>
                  <a:cubicBezTo>
                    <a:pt x="1" y="17"/>
                    <a:pt x="9" y="32"/>
                    <a:pt x="21" y="4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2" name="Freeform 210"/>
            <p:cNvSpPr/>
            <p:nvPr/>
          </p:nvSpPr>
          <p:spPr bwMode="auto">
            <a:xfrm>
              <a:off x="6969464" y="4049070"/>
              <a:ext cx="58729" cy="73042"/>
            </a:xfrm>
            <a:custGeom>
              <a:avLst/>
              <a:gdLst>
                <a:gd name="T0" fmla="*/ 36279 w 34"/>
                <a:gd name="T1" fmla="*/ 0 h 43"/>
                <a:gd name="T2" fmla="*/ 0 w 34"/>
                <a:gd name="T3" fmla="*/ 73025 h 43"/>
                <a:gd name="T4" fmla="*/ 58737 w 34"/>
                <a:gd name="T5" fmla="*/ 73025 h 43"/>
                <a:gd name="T6" fmla="*/ 36279 w 34"/>
                <a:gd name="T7" fmla="*/ 0 h 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4" h="43">
                  <a:moveTo>
                    <a:pt x="21" y="0"/>
                  </a:moveTo>
                  <a:cubicBezTo>
                    <a:pt x="9" y="11"/>
                    <a:pt x="1" y="26"/>
                    <a:pt x="0" y="43"/>
                  </a:cubicBezTo>
                  <a:cubicBezTo>
                    <a:pt x="34" y="43"/>
                    <a:pt x="34" y="43"/>
                    <a:pt x="34" y="43"/>
                  </a:cubicBezTo>
                  <a:cubicBezTo>
                    <a:pt x="33" y="25"/>
                    <a:pt x="27" y="10"/>
                    <a:pt x="2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3" name="Freeform 211"/>
            <p:cNvSpPr/>
            <p:nvPr/>
          </p:nvSpPr>
          <p:spPr bwMode="auto">
            <a:xfrm>
              <a:off x="7090091" y="4139579"/>
              <a:ext cx="52380" cy="103211"/>
            </a:xfrm>
            <a:custGeom>
              <a:avLst/>
              <a:gdLst>
                <a:gd name="T0" fmla="*/ 0 w 31"/>
                <a:gd name="T1" fmla="*/ 103187 h 61"/>
                <a:gd name="T2" fmla="*/ 52387 w 31"/>
                <a:gd name="T3" fmla="*/ 84580 h 61"/>
                <a:gd name="T4" fmla="*/ 25349 w 31"/>
                <a:gd name="T5" fmla="*/ 0 h 61"/>
                <a:gd name="T6" fmla="*/ 0 w 31"/>
                <a:gd name="T7" fmla="*/ 0 h 61"/>
                <a:gd name="T8" fmla="*/ 0 w 31"/>
                <a:gd name="T9" fmla="*/ 103187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61">
                  <a:moveTo>
                    <a:pt x="0" y="61"/>
                  </a:moveTo>
                  <a:cubicBezTo>
                    <a:pt x="12" y="60"/>
                    <a:pt x="22" y="56"/>
                    <a:pt x="31" y="50"/>
                  </a:cubicBezTo>
                  <a:cubicBezTo>
                    <a:pt x="23" y="37"/>
                    <a:pt x="16" y="20"/>
                    <a:pt x="15" y="0"/>
                  </a:cubicBezTo>
                  <a:cubicBezTo>
                    <a:pt x="0" y="0"/>
                    <a:pt x="0" y="0"/>
                    <a:pt x="0" y="0"/>
                  </a:cubicBezTo>
                  <a:lnTo>
                    <a:pt x="0" y="6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4" name="Freeform 212"/>
            <p:cNvSpPr>
              <a:spLocks noEditPoints="1"/>
            </p:cNvSpPr>
            <p:nvPr/>
          </p:nvSpPr>
          <p:spPr bwMode="auto">
            <a:xfrm>
              <a:off x="7009138" y="2458026"/>
              <a:ext cx="230158" cy="184193"/>
            </a:xfrm>
            <a:custGeom>
              <a:avLst/>
              <a:gdLst>
                <a:gd name="T0" fmla="*/ 208185 w 136"/>
                <a:gd name="T1" fmla="*/ 40922 h 108"/>
                <a:gd name="T2" fmla="*/ 187874 w 136"/>
                <a:gd name="T3" fmla="*/ 42627 h 108"/>
                <a:gd name="T4" fmla="*/ 187874 w 136"/>
                <a:gd name="T5" fmla="*/ 52858 h 108"/>
                <a:gd name="T6" fmla="*/ 209877 w 136"/>
                <a:gd name="T7" fmla="*/ 104011 h 108"/>
                <a:gd name="T8" fmla="*/ 209877 w 136"/>
                <a:gd name="T9" fmla="*/ 129587 h 108"/>
                <a:gd name="T10" fmla="*/ 187874 w 136"/>
                <a:gd name="T11" fmla="*/ 184150 h 108"/>
                <a:gd name="T12" fmla="*/ 230188 w 136"/>
                <a:gd name="T13" fmla="*/ 173919 h 108"/>
                <a:gd name="T14" fmla="*/ 230188 w 136"/>
                <a:gd name="T15" fmla="*/ 66499 h 108"/>
                <a:gd name="T16" fmla="*/ 186181 w 136"/>
                <a:gd name="T17" fmla="*/ 0 h 108"/>
                <a:gd name="T18" fmla="*/ 115094 w 136"/>
                <a:gd name="T19" fmla="*/ 15346 h 108"/>
                <a:gd name="T20" fmla="*/ 187874 w 136"/>
                <a:gd name="T21" fmla="*/ 42627 h 108"/>
                <a:gd name="T22" fmla="*/ 115094 w 136"/>
                <a:gd name="T23" fmla="*/ 146638 h 108"/>
                <a:gd name="T24" fmla="*/ 176026 w 136"/>
                <a:gd name="T25" fmla="*/ 173919 h 108"/>
                <a:gd name="T26" fmla="*/ 187874 w 136"/>
                <a:gd name="T27" fmla="*/ 184150 h 108"/>
                <a:gd name="T28" fmla="*/ 164178 w 136"/>
                <a:gd name="T29" fmla="*/ 129587 h 108"/>
                <a:gd name="T30" fmla="*/ 187874 w 136"/>
                <a:gd name="T31" fmla="*/ 104011 h 108"/>
                <a:gd name="T32" fmla="*/ 115094 w 136"/>
                <a:gd name="T33" fmla="*/ 52858 h 108"/>
                <a:gd name="T34" fmla="*/ 115094 w 136"/>
                <a:gd name="T35" fmla="*/ 0 h 108"/>
                <a:gd name="T36" fmla="*/ 44007 w 136"/>
                <a:gd name="T37" fmla="*/ 1705 h 108"/>
                <a:gd name="T38" fmla="*/ 57547 w 136"/>
                <a:gd name="T39" fmla="*/ 15346 h 108"/>
                <a:gd name="T40" fmla="*/ 115094 w 136"/>
                <a:gd name="T41" fmla="*/ 15346 h 108"/>
                <a:gd name="T42" fmla="*/ 44007 w 136"/>
                <a:gd name="T43" fmla="*/ 184150 h 108"/>
                <a:gd name="T44" fmla="*/ 55854 w 136"/>
                <a:gd name="T45" fmla="*/ 173919 h 108"/>
                <a:gd name="T46" fmla="*/ 115094 w 136"/>
                <a:gd name="T47" fmla="*/ 146638 h 108"/>
                <a:gd name="T48" fmla="*/ 44007 w 136"/>
                <a:gd name="T49" fmla="*/ 52858 h 108"/>
                <a:gd name="T50" fmla="*/ 67702 w 136"/>
                <a:gd name="T51" fmla="*/ 104011 h 108"/>
                <a:gd name="T52" fmla="*/ 67702 w 136"/>
                <a:gd name="T53" fmla="*/ 129587 h 108"/>
                <a:gd name="T54" fmla="*/ 44007 w 136"/>
                <a:gd name="T55" fmla="*/ 184150 h 108"/>
                <a:gd name="T56" fmla="*/ 23696 w 136"/>
                <a:gd name="T57" fmla="*/ 40922 h 108"/>
                <a:gd name="T58" fmla="*/ 0 w 136"/>
                <a:gd name="T59" fmla="*/ 141523 h 108"/>
                <a:gd name="T60" fmla="*/ 0 w 136"/>
                <a:gd name="T61" fmla="*/ 173919 h 108"/>
                <a:gd name="T62" fmla="*/ 44007 w 136"/>
                <a:gd name="T63" fmla="*/ 184150 h 108"/>
                <a:gd name="T64" fmla="*/ 22003 w 136"/>
                <a:gd name="T65" fmla="*/ 129587 h 108"/>
                <a:gd name="T66" fmla="*/ 44007 w 136"/>
                <a:gd name="T67" fmla="*/ 104011 h 108"/>
                <a:gd name="T68" fmla="*/ 38929 w 136"/>
                <a:gd name="T69" fmla="*/ 52858 h 108"/>
                <a:gd name="T70" fmla="*/ 44007 w 136"/>
                <a:gd name="T71" fmla="*/ 1705 h 1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36" h="108">
                  <a:moveTo>
                    <a:pt x="136" y="39"/>
                  </a:moveTo>
                  <a:cubicBezTo>
                    <a:pt x="123" y="24"/>
                    <a:pt x="123" y="24"/>
                    <a:pt x="123" y="24"/>
                  </a:cubicBezTo>
                  <a:cubicBezTo>
                    <a:pt x="111" y="1"/>
                    <a:pt x="111" y="1"/>
                    <a:pt x="111" y="1"/>
                  </a:cubicBezTo>
                  <a:cubicBezTo>
                    <a:pt x="111" y="25"/>
                    <a:pt x="111" y="25"/>
                    <a:pt x="111" y="25"/>
                  </a:cubicBezTo>
                  <a:cubicBezTo>
                    <a:pt x="114" y="31"/>
                    <a:pt x="114" y="31"/>
                    <a:pt x="114" y="31"/>
                  </a:cubicBezTo>
                  <a:cubicBezTo>
                    <a:pt x="111" y="31"/>
                    <a:pt x="111" y="31"/>
                    <a:pt x="111" y="31"/>
                  </a:cubicBezTo>
                  <a:cubicBezTo>
                    <a:pt x="111" y="61"/>
                    <a:pt x="111" y="61"/>
                    <a:pt x="111" y="61"/>
                  </a:cubicBezTo>
                  <a:cubicBezTo>
                    <a:pt x="124" y="61"/>
                    <a:pt x="124" y="61"/>
                    <a:pt x="124" y="61"/>
                  </a:cubicBezTo>
                  <a:cubicBezTo>
                    <a:pt x="124" y="76"/>
                    <a:pt x="124" y="76"/>
                    <a:pt x="124" y="76"/>
                  </a:cubicBezTo>
                  <a:cubicBezTo>
                    <a:pt x="124" y="76"/>
                    <a:pt x="124" y="76"/>
                    <a:pt x="124" y="76"/>
                  </a:cubicBezTo>
                  <a:cubicBezTo>
                    <a:pt x="111" y="76"/>
                    <a:pt x="111" y="76"/>
                    <a:pt x="111" y="76"/>
                  </a:cubicBezTo>
                  <a:cubicBezTo>
                    <a:pt x="111" y="108"/>
                    <a:pt x="111" y="108"/>
                    <a:pt x="111" y="108"/>
                  </a:cubicBezTo>
                  <a:cubicBezTo>
                    <a:pt x="130" y="108"/>
                    <a:pt x="130" y="108"/>
                    <a:pt x="130" y="108"/>
                  </a:cubicBezTo>
                  <a:cubicBezTo>
                    <a:pt x="134" y="108"/>
                    <a:pt x="136" y="105"/>
                    <a:pt x="136" y="102"/>
                  </a:cubicBezTo>
                  <a:cubicBezTo>
                    <a:pt x="136" y="86"/>
                    <a:pt x="136" y="86"/>
                    <a:pt x="136" y="86"/>
                  </a:cubicBezTo>
                  <a:lnTo>
                    <a:pt x="136" y="39"/>
                  </a:lnTo>
                  <a:close/>
                  <a:moveTo>
                    <a:pt x="111" y="1"/>
                  </a:moveTo>
                  <a:cubicBezTo>
                    <a:pt x="110" y="0"/>
                    <a:pt x="110" y="0"/>
                    <a:pt x="110" y="0"/>
                  </a:cubicBezTo>
                  <a:cubicBezTo>
                    <a:pt x="68" y="0"/>
                    <a:pt x="68" y="0"/>
                    <a:pt x="68" y="0"/>
                  </a:cubicBezTo>
                  <a:cubicBezTo>
                    <a:pt x="68" y="9"/>
                    <a:pt x="68" y="9"/>
                    <a:pt x="68" y="9"/>
                  </a:cubicBezTo>
                  <a:cubicBezTo>
                    <a:pt x="102" y="9"/>
                    <a:pt x="102" y="9"/>
                    <a:pt x="102" y="9"/>
                  </a:cubicBezTo>
                  <a:cubicBezTo>
                    <a:pt x="111" y="25"/>
                    <a:pt x="111" y="25"/>
                    <a:pt x="111" y="25"/>
                  </a:cubicBezTo>
                  <a:cubicBezTo>
                    <a:pt x="111" y="1"/>
                    <a:pt x="111" y="1"/>
                    <a:pt x="111" y="1"/>
                  </a:cubicBezTo>
                  <a:close/>
                  <a:moveTo>
                    <a:pt x="68" y="86"/>
                  </a:moveTo>
                  <a:cubicBezTo>
                    <a:pt x="104" y="86"/>
                    <a:pt x="104" y="86"/>
                    <a:pt x="104" y="86"/>
                  </a:cubicBezTo>
                  <a:cubicBezTo>
                    <a:pt x="104" y="102"/>
                    <a:pt x="104" y="102"/>
                    <a:pt x="104" y="102"/>
                  </a:cubicBezTo>
                  <a:cubicBezTo>
                    <a:pt x="104" y="105"/>
                    <a:pt x="107" y="108"/>
                    <a:pt x="110" y="108"/>
                  </a:cubicBezTo>
                  <a:cubicBezTo>
                    <a:pt x="111" y="108"/>
                    <a:pt x="111" y="108"/>
                    <a:pt x="111" y="108"/>
                  </a:cubicBezTo>
                  <a:cubicBezTo>
                    <a:pt x="111" y="76"/>
                    <a:pt x="111" y="76"/>
                    <a:pt x="111" y="76"/>
                  </a:cubicBezTo>
                  <a:cubicBezTo>
                    <a:pt x="97" y="76"/>
                    <a:pt x="97" y="76"/>
                    <a:pt x="97" y="76"/>
                  </a:cubicBezTo>
                  <a:cubicBezTo>
                    <a:pt x="97" y="61"/>
                    <a:pt x="97" y="61"/>
                    <a:pt x="97" y="61"/>
                  </a:cubicBezTo>
                  <a:cubicBezTo>
                    <a:pt x="111" y="61"/>
                    <a:pt x="111" y="61"/>
                    <a:pt x="111" y="61"/>
                  </a:cubicBezTo>
                  <a:cubicBezTo>
                    <a:pt x="111" y="31"/>
                    <a:pt x="111" y="31"/>
                    <a:pt x="111" y="31"/>
                  </a:cubicBezTo>
                  <a:cubicBezTo>
                    <a:pt x="68" y="31"/>
                    <a:pt x="68" y="31"/>
                    <a:pt x="68" y="31"/>
                  </a:cubicBezTo>
                  <a:lnTo>
                    <a:pt x="68" y="86"/>
                  </a:lnTo>
                  <a:close/>
                  <a:moveTo>
                    <a:pt x="68" y="0"/>
                  </a:moveTo>
                  <a:cubicBezTo>
                    <a:pt x="27" y="0"/>
                    <a:pt x="27" y="0"/>
                    <a:pt x="27" y="0"/>
                  </a:cubicBezTo>
                  <a:cubicBezTo>
                    <a:pt x="26" y="1"/>
                    <a:pt x="26" y="1"/>
                    <a:pt x="26" y="1"/>
                  </a:cubicBezTo>
                  <a:cubicBezTo>
                    <a:pt x="26" y="25"/>
                    <a:pt x="26" y="25"/>
                    <a:pt x="26" y="25"/>
                  </a:cubicBezTo>
                  <a:cubicBezTo>
                    <a:pt x="34" y="9"/>
                    <a:pt x="34" y="9"/>
                    <a:pt x="34" y="9"/>
                  </a:cubicBezTo>
                  <a:cubicBezTo>
                    <a:pt x="34" y="9"/>
                    <a:pt x="34" y="9"/>
                    <a:pt x="34" y="9"/>
                  </a:cubicBezTo>
                  <a:cubicBezTo>
                    <a:pt x="68" y="9"/>
                    <a:pt x="68" y="9"/>
                    <a:pt x="68" y="9"/>
                  </a:cubicBezTo>
                  <a:cubicBezTo>
                    <a:pt x="68" y="0"/>
                    <a:pt x="68" y="0"/>
                    <a:pt x="68" y="0"/>
                  </a:cubicBezTo>
                  <a:close/>
                  <a:moveTo>
                    <a:pt x="26" y="108"/>
                  </a:moveTo>
                  <a:cubicBezTo>
                    <a:pt x="27" y="108"/>
                    <a:pt x="27" y="108"/>
                    <a:pt x="27" y="108"/>
                  </a:cubicBezTo>
                  <a:cubicBezTo>
                    <a:pt x="30" y="108"/>
                    <a:pt x="33" y="105"/>
                    <a:pt x="33" y="102"/>
                  </a:cubicBezTo>
                  <a:cubicBezTo>
                    <a:pt x="33" y="86"/>
                    <a:pt x="33" y="86"/>
                    <a:pt x="33" y="86"/>
                  </a:cubicBezTo>
                  <a:cubicBezTo>
                    <a:pt x="68" y="86"/>
                    <a:pt x="68" y="86"/>
                    <a:pt x="68" y="86"/>
                  </a:cubicBezTo>
                  <a:cubicBezTo>
                    <a:pt x="68" y="31"/>
                    <a:pt x="68" y="31"/>
                    <a:pt x="68" y="31"/>
                  </a:cubicBezTo>
                  <a:cubicBezTo>
                    <a:pt x="26" y="31"/>
                    <a:pt x="26" y="31"/>
                    <a:pt x="26" y="31"/>
                  </a:cubicBezTo>
                  <a:cubicBezTo>
                    <a:pt x="26" y="61"/>
                    <a:pt x="26" y="61"/>
                    <a:pt x="26" y="61"/>
                  </a:cubicBezTo>
                  <a:cubicBezTo>
                    <a:pt x="40" y="61"/>
                    <a:pt x="40" y="61"/>
                    <a:pt x="40" y="61"/>
                  </a:cubicBezTo>
                  <a:cubicBezTo>
                    <a:pt x="40" y="76"/>
                    <a:pt x="40" y="76"/>
                    <a:pt x="40" y="76"/>
                  </a:cubicBezTo>
                  <a:cubicBezTo>
                    <a:pt x="40" y="76"/>
                    <a:pt x="40" y="76"/>
                    <a:pt x="40" y="76"/>
                  </a:cubicBezTo>
                  <a:cubicBezTo>
                    <a:pt x="26" y="76"/>
                    <a:pt x="26" y="76"/>
                    <a:pt x="26" y="76"/>
                  </a:cubicBezTo>
                  <a:lnTo>
                    <a:pt x="26" y="108"/>
                  </a:lnTo>
                  <a:close/>
                  <a:moveTo>
                    <a:pt x="26" y="1"/>
                  </a:moveTo>
                  <a:cubicBezTo>
                    <a:pt x="14" y="24"/>
                    <a:pt x="14" y="24"/>
                    <a:pt x="14" y="24"/>
                  </a:cubicBezTo>
                  <a:cubicBezTo>
                    <a:pt x="0" y="39"/>
                    <a:pt x="0" y="39"/>
                    <a:pt x="0" y="39"/>
                  </a:cubicBezTo>
                  <a:cubicBezTo>
                    <a:pt x="0" y="83"/>
                    <a:pt x="0" y="83"/>
                    <a:pt x="0" y="83"/>
                  </a:cubicBezTo>
                  <a:cubicBezTo>
                    <a:pt x="0" y="86"/>
                    <a:pt x="0" y="86"/>
                    <a:pt x="0" y="86"/>
                  </a:cubicBezTo>
                  <a:cubicBezTo>
                    <a:pt x="0" y="102"/>
                    <a:pt x="0" y="102"/>
                    <a:pt x="0" y="102"/>
                  </a:cubicBezTo>
                  <a:cubicBezTo>
                    <a:pt x="0" y="105"/>
                    <a:pt x="3" y="108"/>
                    <a:pt x="7" y="108"/>
                  </a:cubicBezTo>
                  <a:cubicBezTo>
                    <a:pt x="26" y="108"/>
                    <a:pt x="26" y="108"/>
                    <a:pt x="26" y="108"/>
                  </a:cubicBezTo>
                  <a:cubicBezTo>
                    <a:pt x="26" y="76"/>
                    <a:pt x="26" y="76"/>
                    <a:pt x="26" y="76"/>
                  </a:cubicBezTo>
                  <a:cubicBezTo>
                    <a:pt x="13" y="76"/>
                    <a:pt x="13" y="76"/>
                    <a:pt x="13" y="76"/>
                  </a:cubicBezTo>
                  <a:cubicBezTo>
                    <a:pt x="13" y="61"/>
                    <a:pt x="13" y="61"/>
                    <a:pt x="13" y="61"/>
                  </a:cubicBezTo>
                  <a:cubicBezTo>
                    <a:pt x="26" y="61"/>
                    <a:pt x="26" y="61"/>
                    <a:pt x="26" y="61"/>
                  </a:cubicBezTo>
                  <a:cubicBezTo>
                    <a:pt x="26" y="31"/>
                    <a:pt x="26" y="31"/>
                    <a:pt x="26" y="31"/>
                  </a:cubicBezTo>
                  <a:cubicBezTo>
                    <a:pt x="23" y="31"/>
                    <a:pt x="23" y="31"/>
                    <a:pt x="23" y="31"/>
                  </a:cubicBezTo>
                  <a:cubicBezTo>
                    <a:pt x="26" y="25"/>
                    <a:pt x="26" y="25"/>
                    <a:pt x="26" y="25"/>
                  </a:cubicBezTo>
                  <a:lnTo>
                    <a:pt x="26" y="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5" name="Freeform 213"/>
            <p:cNvSpPr/>
            <p:nvPr/>
          </p:nvSpPr>
          <p:spPr bwMode="auto">
            <a:xfrm>
              <a:off x="8350409" y="3888696"/>
              <a:ext cx="98412" cy="98448"/>
            </a:xfrm>
            <a:custGeom>
              <a:avLst/>
              <a:gdLst>
                <a:gd name="T0" fmla="*/ 20364 w 58"/>
                <a:gd name="T1" fmla="*/ 89940 h 58"/>
                <a:gd name="T2" fmla="*/ 47516 w 58"/>
                <a:gd name="T3" fmla="*/ 98425 h 58"/>
                <a:gd name="T4" fmla="*/ 98425 w 58"/>
                <a:gd name="T5" fmla="*/ 49213 h 58"/>
                <a:gd name="T6" fmla="*/ 47516 w 58"/>
                <a:gd name="T7" fmla="*/ 0 h 58"/>
                <a:gd name="T8" fmla="*/ 0 w 58"/>
                <a:gd name="T9" fmla="*/ 40728 h 58"/>
                <a:gd name="T10" fmla="*/ 47516 w 58"/>
                <a:gd name="T11" fmla="*/ 40728 h 58"/>
                <a:gd name="T12" fmla="*/ 64485 w 58"/>
                <a:gd name="T13" fmla="*/ 40728 h 58"/>
                <a:gd name="T14" fmla="*/ 54303 w 58"/>
                <a:gd name="T15" fmla="*/ 54303 h 58"/>
                <a:gd name="T16" fmla="*/ 20364 w 58"/>
                <a:gd name="T17" fmla="*/ 89940 h 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8" h="58">
                  <a:moveTo>
                    <a:pt x="12" y="53"/>
                  </a:moveTo>
                  <a:cubicBezTo>
                    <a:pt x="17" y="56"/>
                    <a:pt x="22" y="58"/>
                    <a:pt x="28" y="58"/>
                  </a:cubicBezTo>
                  <a:cubicBezTo>
                    <a:pt x="44" y="58"/>
                    <a:pt x="58" y="45"/>
                    <a:pt x="58" y="29"/>
                  </a:cubicBezTo>
                  <a:cubicBezTo>
                    <a:pt x="58" y="13"/>
                    <a:pt x="44" y="0"/>
                    <a:pt x="28" y="0"/>
                  </a:cubicBezTo>
                  <a:cubicBezTo>
                    <a:pt x="14" y="0"/>
                    <a:pt x="2" y="10"/>
                    <a:pt x="0" y="24"/>
                  </a:cubicBezTo>
                  <a:cubicBezTo>
                    <a:pt x="28" y="24"/>
                    <a:pt x="28" y="24"/>
                    <a:pt x="28" y="24"/>
                  </a:cubicBezTo>
                  <a:cubicBezTo>
                    <a:pt x="38" y="24"/>
                    <a:pt x="38" y="24"/>
                    <a:pt x="38" y="24"/>
                  </a:cubicBezTo>
                  <a:cubicBezTo>
                    <a:pt x="32" y="32"/>
                    <a:pt x="32" y="32"/>
                    <a:pt x="32" y="32"/>
                  </a:cubicBezTo>
                  <a:lnTo>
                    <a:pt x="12" y="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6" name="Freeform 214"/>
            <p:cNvSpPr/>
            <p:nvPr/>
          </p:nvSpPr>
          <p:spPr bwMode="auto">
            <a:xfrm>
              <a:off x="8194846" y="3937912"/>
              <a:ext cx="203174" cy="192132"/>
            </a:xfrm>
            <a:custGeom>
              <a:avLst/>
              <a:gdLst>
                <a:gd name="T0" fmla="*/ 91440 w 120"/>
                <a:gd name="T1" fmla="*/ 101994 h 113"/>
                <a:gd name="T2" fmla="*/ 91440 w 120"/>
                <a:gd name="T3" fmla="*/ 107093 h 113"/>
                <a:gd name="T4" fmla="*/ 91440 w 120"/>
                <a:gd name="T5" fmla="*/ 113893 h 113"/>
                <a:gd name="T6" fmla="*/ 91440 w 120"/>
                <a:gd name="T7" fmla="*/ 175089 h 113"/>
                <a:gd name="T8" fmla="*/ 67733 w 120"/>
                <a:gd name="T9" fmla="*/ 192088 h 113"/>
                <a:gd name="T10" fmla="*/ 133773 w 120"/>
                <a:gd name="T11" fmla="*/ 192088 h 113"/>
                <a:gd name="T12" fmla="*/ 113453 w 120"/>
                <a:gd name="T13" fmla="*/ 175089 h 113"/>
                <a:gd name="T14" fmla="*/ 113453 w 120"/>
                <a:gd name="T15" fmla="*/ 113893 h 113"/>
                <a:gd name="T16" fmla="*/ 113453 w 120"/>
                <a:gd name="T17" fmla="*/ 107093 h 113"/>
                <a:gd name="T18" fmla="*/ 113453 w 120"/>
                <a:gd name="T19" fmla="*/ 101994 h 113"/>
                <a:gd name="T20" fmla="*/ 171027 w 120"/>
                <a:gd name="T21" fmla="*/ 37398 h 113"/>
                <a:gd name="T22" fmla="*/ 203200 w 120"/>
                <a:gd name="T23" fmla="*/ 0 h 113"/>
                <a:gd name="T24" fmla="*/ 154093 w 120"/>
                <a:gd name="T25" fmla="*/ 0 h 113"/>
                <a:gd name="T26" fmla="*/ 0 w 120"/>
                <a:gd name="T27" fmla="*/ 0 h 113"/>
                <a:gd name="T28" fmla="*/ 91440 w 120"/>
                <a:gd name="T29" fmla="*/ 101994 h 1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0" h="113">
                  <a:moveTo>
                    <a:pt x="54" y="60"/>
                  </a:moveTo>
                  <a:cubicBezTo>
                    <a:pt x="54" y="63"/>
                    <a:pt x="54" y="63"/>
                    <a:pt x="54" y="63"/>
                  </a:cubicBezTo>
                  <a:cubicBezTo>
                    <a:pt x="54" y="67"/>
                    <a:pt x="54" y="67"/>
                    <a:pt x="54" y="67"/>
                  </a:cubicBezTo>
                  <a:cubicBezTo>
                    <a:pt x="54" y="103"/>
                    <a:pt x="54" y="103"/>
                    <a:pt x="54" y="103"/>
                  </a:cubicBezTo>
                  <a:cubicBezTo>
                    <a:pt x="46" y="104"/>
                    <a:pt x="40" y="108"/>
                    <a:pt x="40" y="113"/>
                  </a:cubicBezTo>
                  <a:cubicBezTo>
                    <a:pt x="79" y="113"/>
                    <a:pt x="79" y="113"/>
                    <a:pt x="79" y="113"/>
                  </a:cubicBezTo>
                  <a:cubicBezTo>
                    <a:pt x="79" y="108"/>
                    <a:pt x="74" y="105"/>
                    <a:pt x="67" y="103"/>
                  </a:cubicBezTo>
                  <a:cubicBezTo>
                    <a:pt x="67" y="67"/>
                    <a:pt x="67" y="67"/>
                    <a:pt x="67" y="67"/>
                  </a:cubicBezTo>
                  <a:cubicBezTo>
                    <a:pt x="67" y="63"/>
                    <a:pt x="67" y="63"/>
                    <a:pt x="67" y="63"/>
                  </a:cubicBezTo>
                  <a:cubicBezTo>
                    <a:pt x="67" y="60"/>
                    <a:pt x="67" y="60"/>
                    <a:pt x="67" y="60"/>
                  </a:cubicBezTo>
                  <a:cubicBezTo>
                    <a:pt x="101" y="22"/>
                    <a:pt x="101" y="22"/>
                    <a:pt x="101" y="22"/>
                  </a:cubicBezTo>
                  <a:cubicBezTo>
                    <a:pt x="120" y="0"/>
                    <a:pt x="120" y="0"/>
                    <a:pt x="120" y="0"/>
                  </a:cubicBezTo>
                  <a:cubicBezTo>
                    <a:pt x="91" y="0"/>
                    <a:pt x="91" y="0"/>
                    <a:pt x="91" y="0"/>
                  </a:cubicBezTo>
                  <a:cubicBezTo>
                    <a:pt x="0" y="0"/>
                    <a:pt x="0" y="0"/>
                    <a:pt x="0" y="0"/>
                  </a:cubicBezTo>
                  <a:lnTo>
                    <a:pt x="54" y="6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7" name="Freeform 215"/>
            <p:cNvSpPr/>
            <p:nvPr/>
          </p:nvSpPr>
          <p:spPr bwMode="auto">
            <a:xfrm>
              <a:off x="8225012" y="3177323"/>
              <a:ext cx="241269" cy="63515"/>
            </a:xfrm>
            <a:custGeom>
              <a:avLst/>
              <a:gdLst>
                <a:gd name="T0" fmla="*/ 157163 w 152"/>
                <a:gd name="T1" fmla="*/ 33338 h 40"/>
                <a:gd name="T2" fmla="*/ 84138 w 152"/>
                <a:gd name="T3" fmla="*/ 33338 h 40"/>
                <a:gd name="T4" fmla="*/ 84138 w 152"/>
                <a:gd name="T5" fmla="*/ 0 h 40"/>
                <a:gd name="T6" fmla="*/ 0 w 152"/>
                <a:gd name="T7" fmla="*/ 0 h 40"/>
                <a:gd name="T8" fmla="*/ 0 w 152"/>
                <a:gd name="T9" fmla="*/ 63500 h 40"/>
                <a:gd name="T10" fmla="*/ 241300 w 152"/>
                <a:gd name="T11" fmla="*/ 63500 h 40"/>
                <a:gd name="T12" fmla="*/ 241300 w 152"/>
                <a:gd name="T13" fmla="*/ 0 h 40"/>
                <a:gd name="T14" fmla="*/ 157163 w 152"/>
                <a:gd name="T15" fmla="*/ 0 h 40"/>
                <a:gd name="T16" fmla="*/ 157163 w 152"/>
                <a:gd name="T17" fmla="*/ 33338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2" h="40">
                  <a:moveTo>
                    <a:pt x="99" y="21"/>
                  </a:moveTo>
                  <a:lnTo>
                    <a:pt x="53" y="21"/>
                  </a:lnTo>
                  <a:lnTo>
                    <a:pt x="53" y="0"/>
                  </a:lnTo>
                  <a:lnTo>
                    <a:pt x="0" y="0"/>
                  </a:lnTo>
                  <a:lnTo>
                    <a:pt x="0" y="40"/>
                  </a:lnTo>
                  <a:lnTo>
                    <a:pt x="152" y="40"/>
                  </a:lnTo>
                  <a:lnTo>
                    <a:pt x="152" y="0"/>
                  </a:lnTo>
                  <a:lnTo>
                    <a:pt x="99" y="0"/>
                  </a:lnTo>
                  <a:lnTo>
                    <a:pt x="99" y="2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8" name="Rectangle 216"/>
            <p:cNvSpPr>
              <a:spLocks noChangeArrowheads="1"/>
            </p:cNvSpPr>
            <p:nvPr/>
          </p:nvSpPr>
          <p:spPr bwMode="auto">
            <a:xfrm>
              <a:off x="8323417" y="3177324"/>
              <a:ext cx="44444" cy="174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59" name="Freeform 217"/>
            <p:cNvSpPr>
              <a:spLocks noEditPoints="1"/>
            </p:cNvSpPr>
            <p:nvPr/>
          </p:nvSpPr>
          <p:spPr bwMode="auto">
            <a:xfrm>
              <a:off x="8225012" y="3037591"/>
              <a:ext cx="241269" cy="125441"/>
            </a:xfrm>
            <a:custGeom>
              <a:avLst/>
              <a:gdLst>
                <a:gd name="T0" fmla="*/ 179388 w 152"/>
                <a:gd name="T1" fmla="*/ 0 h 79"/>
                <a:gd name="T2" fmla="*/ 119063 w 152"/>
                <a:gd name="T3" fmla="*/ 0 h 79"/>
                <a:gd name="T4" fmla="*/ 119063 w 152"/>
                <a:gd name="T5" fmla="*/ 20637 h 79"/>
                <a:gd name="T6" fmla="*/ 158750 w 152"/>
                <a:gd name="T7" fmla="*/ 20637 h 79"/>
                <a:gd name="T8" fmla="*/ 158750 w 152"/>
                <a:gd name="T9" fmla="*/ 46037 h 79"/>
                <a:gd name="T10" fmla="*/ 119063 w 152"/>
                <a:gd name="T11" fmla="*/ 46037 h 79"/>
                <a:gd name="T12" fmla="*/ 119063 w 152"/>
                <a:gd name="T13" fmla="*/ 125412 h 79"/>
                <a:gd name="T14" fmla="*/ 157163 w 152"/>
                <a:gd name="T15" fmla="*/ 125412 h 79"/>
                <a:gd name="T16" fmla="*/ 241300 w 152"/>
                <a:gd name="T17" fmla="*/ 125412 h 79"/>
                <a:gd name="T18" fmla="*/ 241300 w 152"/>
                <a:gd name="T19" fmla="*/ 46037 h 79"/>
                <a:gd name="T20" fmla="*/ 179388 w 152"/>
                <a:gd name="T21" fmla="*/ 46037 h 79"/>
                <a:gd name="T22" fmla="*/ 179388 w 152"/>
                <a:gd name="T23" fmla="*/ 0 h 79"/>
                <a:gd name="T24" fmla="*/ 119063 w 152"/>
                <a:gd name="T25" fmla="*/ 0 h 79"/>
                <a:gd name="T26" fmla="*/ 60325 w 152"/>
                <a:gd name="T27" fmla="*/ 0 h 79"/>
                <a:gd name="T28" fmla="*/ 60325 w 152"/>
                <a:gd name="T29" fmla="*/ 46037 h 79"/>
                <a:gd name="T30" fmla="*/ 0 w 152"/>
                <a:gd name="T31" fmla="*/ 46037 h 79"/>
                <a:gd name="T32" fmla="*/ 0 w 152"/>
                <a:gd name="T33" fmla="*/ 125412 h 79"/>
                <a:gd name="T34" fmla="*/ 84138 w 152"/>
                <a:gd name="T35" fmla="*/ 125412 h 79"/>
                <a:gd name="T36" fmla="*/ 119063 w 152"/>
                <a:gd name="T37" fmla="*/ 125412 h 79"/>
                <a:gd name="T38" fmla="*/ 119063 w 152"/>
                <a:gd name="T39" fmla="*/ 46037 h 79"/>
                <a:gd name="T40" fmla="*/ 82550 w 152"/>
                <a:gd name="T41" fmla="*/ 46037 h 79"/>
                <a:gd name="T42" fmla="*/ 82550 w 152"/>
                <a:gd name="T43" fmla="*/ 20637 h 79"/>
                <a:gd name="T44" fmla="*/ 119063 w 152"/>
                <a:gd name="T45" fmla="*/ 20637 h 79"/>
                <a:gd name="T46" fmla="*/ 119063 w 152"/>
                <a:gd name="T47" fmla="*/ 0 h 7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52" h="79">
                  <a:moveTo>
                    <a:pt x="113" y="0"/>
                  </a:moveTo>
                  <a:lnTo>
                    <a:pt x="75" y="0"/>
                  </a:lnTo>
                  <a:lnTo>
                    <a:pt x="75" y="13"/>
                  </a:lnTo>
                  <a:lnTo>
                    <a:pt x="100" y="13"/>
                  </a:lnTo>
                  <a:lnTo>
                    <a:pt x="100" y="29"/>
                  </a:lnTo>
                  <a:lnTo>
                    <a:pt x="75" y="29"/>
                  </a:lnTo>
                  <a:lnTo>
                    <a:pt x="75" y="79"/>
                  </a:lnTo>
                  <a:lnTo>
                    <a:pt x="99" y="79"/>
                  </a:lnTo>
                  <a:lnTo>
                    <a:pt x="152" y="79"/>
                  </a:lnTo>
                  <a:lnTo>
                    <a:pt x="152" y="29"/>
                  </a:lnTo>
                  <a:lnTo>
                    <a:pt x="113" y="29"/>
                  </a:lnTo>
                  <a:lnTo>
                    <a:pt x="113" y="0"/>
                  </a:lnTo>
                  <a:close/>
                  <a:moveTo>
                    <a:pt x="75" y="0"/>
                  </a:moveTo>
                  <a:lnTo>
                    <a:pt x="38" y="0"/>
                  </a:lnTo>
                  <a:lnTo>
                    <a:pt x="38" y="29"/>
                  </a:lnTo>
                  <a:lnTo>
                    <a:pt x="0" y="29"/>
                  </a:lnTo>
                  <a:lnTo>
                    <a:pt x="0" y="79"/>
                  </a:lnTo>
                  <a:lnTo>
                    <a:pt x="53" y="79"/>
                  </a:lnTo>
                  <a:lnTo>
                    <a:pt x="75" y="79"/>
                  </a:lnTo>
                  <a:lnTo>
                    <a:pt x="75" y="29"/>
                  </a:lnTo>
                  <a:lnTo>
                    <a:pt x="52" y="29"/>
                  </a:lnTo>
                  <a:lnTo>
                    <a:pt x="52" y="13"/>
                  </a:lnTo>
                  <a:lnTo>
                    <a:pt x="75" y="13"/>
                  </a:lnTo>
                  <a:lnTo>
                    <a:pt x="7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60" name="Freeform 218"/>
            <p:cNvSpPr>
              <a:spLocks noEditPoints="1"/>
            </p:cNvSpPr>
            <p:nvPr/>
          </p:nvSpPr>
          <p:spPr bwMode="auto">
            <a:xfrm>
              <a:off x="7098026" y="4311061"/>
              <a:ext cx="223809" cy="138144"/>
            </a:xfrm>
            <a:custGeom>
              <a:avLst/>
              <a:gdLst>
                <a:gd name="T0" fmla="*/ 176213 w 141"/>
                <a:gd name="T1" fmla="*/ 138112 h 87"/>
                <a:gd name="T2" fmla="*/ 223838 w 141"/>
                <a:gd name="T3" fmla="*/ 138112 h 87"/>
                <a:gd name="T4" fmla="*/ 223838 w 141"/>
                <a:gd name="T5" fmla="*/ 76200 h 87"/>
                <a:gd name="T6" fmla="*/ 196850 w 141"/>
                <a:gd name="T7" fmla="*/ 76200 h 87"/>
                <a:gd name="T8" fmla="*/ 196850 w 141"/>
                <a:gd name="T9" fmla="*/ 0 h 87"/>
                <a:gd name="T10" fmla="*/ 176213 w 141"/>
                <a:gd name="T11" fmla="*/ 0 h 87"/>
                <a:gd name="T12" fmla="*/ 176213 w 141"/>
                <a:gd name="T13" fmla="*/ 96837 h 87"/>
                <a:gd name="T14" fmla="*/ 195263 w 141"/>
                <a:gd name="T15" fmla="*/ 96837 h 87"/>
                <a:gd name="T16" fmla="*/ 195263 w 141"/>
                <a:gd name="T17" fmla="*/ 123825 h 87"/>
                <a:gd name="T18" fmla="*/ 176213 w 141"/>
                <a:gd name="T19" fmla="*/ 123825 h 87"/>
                <a:gd name="T20" fmla="*/ 176213 w 141"/>
                <a:gd name="T21" fmla="*/ 138112 h 87"/>
                <a:gd name="T22" fmla="*/ 146050 w 141"/>
                <a:gd name="T23" fmla="*/ 0 h 87"/>
                <a:gd name="T24" fmla="*/ 146050 w 141"/>
                <a:gd name="T25" fmla="*/ 76200 h 87"/>
                <a:gd name="T26" fmla="*/ 112713 w 141"/>
                <a:gd name="T27" fmla="*/ 76200 h 87"/>
                <a:gd name="T28" fmla="*/ 112713 w 141"/>
                <a:gd name="T29" fmla="*/ 96837 h 87"/>
                <a:gd name="T30" fmla="*/ 131763 w 141"/>
                <a:gd name="T31" fmla="*/ 96837 h 87"/>
                <a:gd name="T32" fmla="*/ 131763 w 141"/>
                <a:gd name="T33" fmla="*/ 123825 h 87"/>
                <a:gd name="T34" fmla="*/ 112713 w 141"/>
                <a:gd name="T35" fmla="*/ 123825 h 87"/>
                <a:gd name="T36" fmla="*/ 112713 w 141"/>
                <a:gd name="T37" fmla="*/ 138112 h 87"/>
                <a:gd name="T38" fmla="*/ 176213 w 141"/>
                <a:gd name="T39" fmla="*/ 138112 h 87"/>
                <a:gd name="T40" fmla="*/ 176213 w 141"/>
                <a:gd name="T41" fmla="*/ 123825 h 87"/>
                <a:gd name="T42" fmla="*/ 158750 w 141"/>
                <a:gd name="T43" fmla="*/ 123825 h 87"/>
                <a:gd name="T44" fmla="*/ 158750 w 141"/>
                <a:gd name="T45" fmla="*/ 96837 h 87"/>
                <a:gd name="T46" fmla="*/ 176213 w 141"/>
                <a:gd name="T47" fmla="*/ 96837 h 87"/>
                <a:gd name="T48" fmla="*/ 176213 w 141"/>
                <a:gd name="T49" fmla="*/ 0 h 87"/>
                <a:gd name="T50" fmla="*/ 146050 w 141"/>
                <a:gd name="T51" fmla="*/ 0 h 87"/>
                <a:gd name="T52" fmla="*/ 112713 w 141"/>
                <a:gd name="T53" fmla="*/ 76200 h 87"/>
                <a:gd name="T54" fmla="*/ 47625 w 141"/>
                <a:gd name="T55" fmla="*/ 76200 h 87"/>
                <a:gd name="T56" fmla="*/ 47625 w 141"/>
                <a:gd name="T57" fmla="*/ 96837 h 87"/>
                <a:gd name="T58" fmla="*/ 68263 w 141"/>
                <a:gd name="T59" fmla="*/ 96837 h 87"/>
                <a:gd name="T60" fmla="*/ 68263 w 141"/>
                <a:gd name="T61" fmla="*/ 123825 h 87"/>
                <a:gd name="T62" fmla="*/ 47625 w 141"/>
                <a:gd name="T63" fmla="*/ 123825 h 87"/>
                <a:gd name="T64" fmla="*/ 47625 w 141"/>
                <a:gd name="T65" fmla="*/ 138112 h 87"/>
                <a:gd name="T66" fmla="*/ 112713 w 141"/>
                <a:gd name="T67" fmla="*/ 138112 h 87"/>
                <a:gd name="T68" fmla="*/ 112713 w 141"/>
                <a:gd name="T69" fmla="*/ 123825 h 87"/>
                <a:gd name="T70" fmla="*/ 93663 w 141"/>
                <a:gd name="T71" fmla="*/ 123825 h 87"/>
                <a:gd name="T72" fmla="*/ 93663 w 141"/>
                <a:gd name="T73" fmla="*/ 96837 h 87"/>
                <a:gd name="T74" fmla="*/ 112713 w 141"/>
                <a:gd name="T75" fmla="*/ 96837 h 87"/>
                <a:gd name="T76" fmla="*/ 112713 w 141"/>
                <a:gd name="T77" fmla="*/ 76200 h 87"/>
                <a:gd name="T78" fmla="*/ 47625 w 141"/>
                <a:gd name="T79" fmla="*/ 76200 h 87"/>
                <a:gd name="T80" fmla="*/ 0 w 141"/>
                <a:gd name="T81" fmla="*/ 76200 h 87"/>
                <a:gd name="T82" fmla="*/ 0 w 141"/>
                <a:gd name="T83" fmla="*/ 138112 h 87"/>
                <a:gd name="T84" fmla="*/ 47625 w 141"/>
                <a:gd name="T85" fmla="*/ 138112 h 87"/>
                <a:gd name="T86" fmla="*/ 47625 w 141"/>
                <a:gd name="T87" fmla="*/ 123825 h 87"/>
                <a:gd name="T88" fmla="*/ 30163 w 141"/>
                <a:gd name="T89" fmla="*/ 123825 h 87"/>
                <a:gd name="T90" fmla="*/ 30163 w 141"/>
                <a:gd name="T91" fmla="*/ 96837 h 87"/>
                <a:gd name="T92" fmla="*/ 47625 w 141"/>
                <a:gd name="T93" fmla="*/ 96837 h 87"/>
                <a:gd name="T94" fmla="*/ 47625 w 141"/>
                <a:gd name="T95" fmla="*/ 76200 h 8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41" h="87">
                  <a:moveTo>
                    <a:pt x="111" y="87"/>
                  </a:moveTo>
                  <a:lnTo>
                    <a:pt x="141" y="87"/>
                  </a:lnTo>
                  <a:lnTo>
                    <a:pt x="141" y="48"/>
                  </a:lnTo>
                  <a:lnTo>
                    <a:pt x="124" y="48"/>
                  </a:lnTo>
                  <a:lnTo>
                    <a:pt x="124" y="0"/>
                  </a:lnTo>
                  <a:lnTo>
                    <a:pt x="111" y="0"/>
                  </a:lnTo>
                  <a:lnTo>
                    <a:pt x="111" y="61"/>
                  </a:lnTo>
                  <a:lnTo>
                    <a:pt x="123" y="61"/>
                  </a:lnTo>
                  <a:lnTo>
                    <a:pt x="123" y="78"/>
                  </a:lnTo>
                  <a:lnTo>
                    <a:pt x="111" y="78"/>
                  </a:lnTo>
                  <a:lnTo>
                    <a:pt x="111" y="87"/>
                  </a:lnTo>
                  <a:close/>
                  <a:moveTo>
                    <a:pt x="92" y="0"/>
                  </a:moveTo>
                  <a:lnTo>
                    <a:pt x="92" y="48"/>
                  </a:lnTo>
                  <a:lnTo>
                    <a:pt x="71" y="48"/>
                  </a:lnTo>
                  <a:lnTo>
                    <a:pt x="71" y="61"/>
                  </a:lnTo>
                  <a:lnTo>
                    <a:pt x="83" y="61"/>
                  </a:lnTo>
                  <a:lnTo>
                    <a:pt x="83" y="78"/>
                  </a:lnTo>
                  <a:lnTo>
                    <a:pt x="71" y="78"/>
                  </a:lnTo>
                  <a:lnTo>
                    <a:pt x="71" y="87"/>
                  </a:lnTo>
                  <a:lnTo>
                    <a:pt x="111" y="87"/>
                  </a:lnTo>
                  <a:lnTo>
                    <a:pt x="111" y="78"/>
                  </a:lnTo>
                  <a:lnTo>
                    <a:pt x="100" y="78"/>
                  </a:lnTo>
                  <a:lnTo>
                    <a:pt x="100" y="61"/>
                  </a:lnTo>
                  <a:lnTo>
                    <a:pt x="111" y="61"/>
                  </a:lnTo>
                  <a:lnTo>
                    <a:pt x="111" y="0"/>
                  </a:lnTo>
                  <a:lnTo>
                    <a:pt x="92" y="0"/>
                  </a:lnTo>
                  <a:close/>
                  <a:moveTo>
                    <a:pt x="71" y="48"/>
                  </a:moveTo>
                  <a:lnTo>
                    <a:pt x="30" y="48"/>
                  </a:lnTo>
                  <a:lnTo>
                    <a:pt x="30" y="61"/>
                  </a:lnTo>
                  <a:lnTo>
                    <a:pt x="43" y="61"/>
                  </a:lnTo>
                  <a:lnTo>
                    <a:pt x="43" y="78"/>
                  </a:lnTo>
                  <a:lnTo>
                    <a:pt x="30" y="78"/>
                  </a:lnTo>
                  <a:lnTo>
                    <a:pt x="30" y="87"/>
                  </a:lnTo>
                  <a:lnTo>
                    <a:pt x="71" y="87"/>
                  </a:lnTo>
                  <a:lnTo>
                    <a:pt x="71" y="78"/>
                  </a:lnTo>
                  <a:lnTo>
                    <a:pt x="59" y="78"/>
                  </a:lnTo>
                  <a:lnTo>
                    <a:pt x="59" y="61"/>
                  </a:lnTo>
                  <a:lnTo>
                    <a:pt x="71" y="61"/>
                  </a:lnTo>
                  <a:lnTo>
                    <a:pt x="71" y="48"/>
                  </a:lnTo>
                  <a:close/>
                  <a:moveTo>
                    <a:pt x="30" y="48"/>
                  </a:moveTo>
                  <a:lnTo>
                    <a:pt x="0" y="48"/>
                  </a:lnTo>
                  <a:lnTo>
                    <a:pt x="0" y="87"/>
                  </a:lnTo>
                  <a:lnTo>
                    <a:pt x="30" y="87"/>
                  </a:lnTo>
                  <a:lnTo>
                    <a:pt x="30" y="78"/>
                  </a:lnTo>
                  <a:lnTo>
                    <a:pt x="19" y="78"/>
                  </a:lnTo>
                  <a:lnTo>
                    <a:pt x="19" y="61"/>
                  </a:lnTo>
                  <a:lnTo>
                    <a:pt x="30" y="61"/>
                  </a:lnTo>
                  <a:lnTo>
                    <a:pt x="30" y="4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61" name="Freeform 219"/>
            <p:cNvSpPr/>
            <p:nvPr/>
          </p:nvSpPr>
          <p:spPr bwMode="auto">
            <a:xfrm>
              <a:off x="7045654" y="4458732"/>
              <a:ext cx="301586" cy="96860"/>
            </a:xfrm>
            <a:custGeom>
              <a:avLst/>
              <a:gdLst>
                <a:gd name="T0" fmla="*/ 292100 w 190"/>
                <a:gd name="T1" fmla="*/ 96838 h 61"/>
                <a:gd name="T2" fmla="*/ 301625 w 190"/>
                <a:gd name="T3" fmla="*/ 0 h 61"/>
                <a:gd name="T4" fmla="*/ 0 w 190"/>
                <a:gd name="T5" fmla="*/ 0 h 61"/>
                <a:gd name="T6" fmla="*/ 34925 w 190"/>
                <a:gd name="T7" fmla="*/ 96838 h 61"/>
                <a:gd name="T8" fmla="*/ 292100 w 190"/>
                <a:gd name="T9" fmla="*/ 96838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 h="61">
                  <a:moveTo>
                    <a:pt x="184" y="61"/>
                  </a:moveTo>
                  <a:lnTo>
                    <a:pt x="190" y="0"/>
                  </a:lnTo>
                  <a:lnTo>
                    <a:pt x="0" y="0"/>
                  </a:lnTo>
                  <a:lnTo>
                    <a:pt x="22" y="61"/>
                  </a:lnTo>
                  <a:lnTo>
                    <a:pt x="184" y="6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62" name="Freeform 220"/>
            <p:cNvSpPr>
              <a:spLocks noEditPoints="1"/>
            </p:cNvSpPr>
            <p:nvPr/>
          </p:nvSpPr>
          <p:spPr bwMode="auto">
            <a:xfrm>
              <a:off x="8055165" y="3351997"/>
              <a:ext cx="149206" cy="238180"/>
            </a:xfrm>
            <a:custGeom>
              <a:avLst/>
              <a:gdLst>
                <a:gd name="T0" fmla="*/ 149225 w 94"/>
                <a:gd name="T1" fmla="*/ 238125 h 150"/>
                <a:gd name="T2" fmla="*/ 131763 w 94"/>
                <a:gd name="T3" fmla="*/ 6350 h 150"/>
                <a:gd name="T4" fmla="*/ 119063 w 94"/>
                <a:gd name="T5" fmla="*/ 0 h 150"/>
                <a:gd name="T6" fmla="*/ 131763 w 94"/>
                <a:gd name="T7" fmla="*/ 20638 h 150"/>
                <a:gd name="T8" fmla="*/ 119063 w 94"/>
                <a:gd name="T9" fmla="*/ 153988 h 150"/>
                <a:gd name="T10" fmla="*/ 131763 w 94"/>
                <a:gd name="T11" fmla="*/ 171450 h 150"/>
                <a:gd name="T12" fmla="*/ 119063 w 94"/>
                <a:gd name="T13" fmla="*/ 190500 h 150"/>
                <a:gd name="T14" fmla="*/ 131763 w 94"/>
                <a:gd name="T15" fmla="*/ 203200 h 150"/>
                <a:gd name="T16" fmla="*/ 119063 w 94"/>
                <a:gd name="T17" fmla="*/ 222250 h 150"/>
                <a:gd name="T18" fmla="*/ 103188 w 94"/>
                <a:gd name="T19" fmla="*/ 0 h 150"/>
                <a:gd name="T20" fmla="*/ 74613 w 94"/>
                <a:gd name="T21" fmla="*/ 6350 h 150"/>
                <a:gd name="T22" fmla="*/ 119063 w 94"/>
                <a:gd name="T23" fmla="*/ 20638 h 150"/>
                <a:gd name="T24" fmla="*/ 103188 w 94"/>
                <a:gd name="T25" fmla="*/ 0 h 150"/>
                <a:gd name="T26" fmla="*/ 119063 w 94"/>
                <a:gd name="T27" fmla="*/ 238125 h 150"/>
                <a:gd name="T28" fmla="*/ 103188 w 94"/>
                <a:gd name="T29" fmla="*/ 222250 h 150"/>
                <a:gd name="T30" fmla="*/ 119063 w 94"/>
                <a:gd name="T31" fmla="*/ 203200 h 150"/>
                <a:gd name="T32" fmla="*/ 103188 w 94"/>
                <a:gd name="T33" fmla="*/ 190500 h 150"/>
                <a:gd name="T34" fmla="*/ 119063 w 94"/>
                <a:gd name="T35" fmla="*/ 171450 h 150"/>
                <a:gd name="T36" fmla="*/ 74613 w 94"/>
                <a:gd name="T37" fmla="*/ 153988 h 150"/>
                <a:gd name="T38" fmla="*/ 88900 w 94"/>
                <a:gd name="T39" fmla="*/ 171450 h 150"/>
                <a:gd name="T40" fmla="*/ 74613 w 94"/>
                <a:gd name="T41" fmla="*/ 190500 h 150"/>
                <a:gd name="T42" fmla="*/ 88900 w 94"/>
                <a:gd name="T43" fmla="*/ 203200 h 150"/>
                <a:gd name="T44" fmla="*/ 74613 w 94"/>
                <a:gd name="T45" fmla="*/ 222250 h 150"/>
                <a:gd name="T46" fmla="*/ 74613 w 94"/>
                <a:gd name="T47" fmla="*/ 6350 h 150"/>
                <a:gd name="T48" fmla="*/ 30163 w 94"/>
                <a:gd name="T49" fmla="*/ 20638 h 150"/>
                <a:gd name="T50" fmla="*/ 74613 w 94"/>
                <a:gd name="T51" fmla="*/ 6350 h 150"/>
                <a:gd name="T52" fmla="*/ 74613 w 94"/>
                <a:gd name="T53" fmla="*/ 238125 h 150"/>
                <a:gd name="T54" fmla="*/ 60325 w 94"/>
                <a:gd name="T55" fmla="*/ 222250 h 150"/>
                <a:gd name="T56" fmla="*/ 74613 w 94"/>
                <a:gd name="T57" fmla="*/ 203200 h 150"/>
                <a:gd name="T58" fmla="*/ 60325 w 94"/>
                <a:gd name="T59" fmla="*/ 190500 h 150"/>
                <a:gd name="T60" fmla="*/ 74613 w 94"/>
                <a:gd name="T61" fmla="*/ 171450 h 150"/>
                <a:gd name="T62" fmla="*/ 30163 w 94"/>
                <a:gd name="T63" fmla="*/ 153988 h 150"/>
                <a:gd name="T64" fmla="*/ 44450 w 94"/>
                <a:gd name="T65" fmla="*/ 171450 h 150"/>
                <a:gd name="T66" fmla="*/ 30163 w 94"/>
                <a:gd name="T67" fmla="*/ 190500 h 150"/>
                <a:gd name="T68" fmla="*/ 44450 w 94"/>
                <a:gd name="T69" fmla="*/ 203200 h 150"/>
                <a:gd name="T70" fmla="*/ 30163 w 94"/>
                <a:gd name="T71" fmla="*/ 222250 h 150"/>
                <a:gd name="T72" fmla="*/ 30163 w 94"/>
                <a:gd name="T73" fmla="*/ 6350 h 150"/>
                <a:gd name="T74" fmla="*/ 0 w 94"/>
                <a:gd name="T75" fmla="*/ 238125 h 150"/>
                <a:gd name="T76" fmla="*/ 30163 w 94"/>
                <a:gd name="T77" fmla="*/ 222250 h 150"/>
                <a:gd name="T78" fmla="*/ 17463 w 94"/>
                <a:gd name="T79" fmla="*/ 203200 h 150"/>
                <a:gd name="T80" fmla="*/ 30163 w 94"/>
                <a:gd name="T81" fmla="*/ 190500 h 150"/>
                <a:gd name="T82" fmla="*/ 17463 w 94"/>
                <a:gd name="T83" fmla="*/ 171450 h 150"/>
                <a:gd name="T84" fmla="*/ 30163 w 94"/>
                <a:gd name="T85" fmla="*/ 153988 h 150"/>
                <a:gd name="T86" fmla="*/ 17463 w 94"/>
                <a:gd name="T87" fmla="*/ 20638 h 150"/>
                <a:gd name="T88" fmla="*/ 30163 w 94"/>
                <a:gd name="T89" fmla="*/ 6350 h 1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94" h="150">
                  <a:moveTo>
                    <a:pt x="75" y="150"/>
                  </a:moveTo>
                  <a:lnTo>
                    <a:pt x="94" y="150"/>
                  </a:lnTo>
                  <a:lnTo>
                    <a:pt x="94" y="4"/>
                  </a:lnTo>
                  <a:lnTo>
                    <a:pt x="83" y="4"/>
                  </a:lnTo>
                  <a:lnTo>
                    <a:pt x="83" y="0"/>
                  </a:lnTo>
                  <a:lnTo>
                    <a:pt x="75" y="0"/>
                  </a:lnTo>
                  <a:lnTo>
                    <a:pt x="75" y="13"/>
                  </a:lnTo>
                  <a:lnTo>
                    <a:pt x="83" y="13"/>
                  </a:lnTo>
                  <a:lnTo>
                    <a:pt x="83" y="97"/>
                  </a:lnTo>
                  <a:lnTo>
                    <a:pt x="75" y="97"/>
                  </a:lnTo>
                  <a:lnTo>
                    <a:pt x="75" y="108"/>
                  </a:lnTo>
                  <a:lnTo>
                    <a:pt x="83" y="108"/>
                  </a:lnTo>
                  <a:lnTo>
                    <a:pt x="83" y="120"/>
                  </a:lnTo>
                  <a:lnTo>
                    <a:pt x="75" y="120"/>
                  </a:lnTo>
                  <a:lnTo>
                    <a:pt x="75" y="128"/>
                  </a:lnTo>
                  <a:lnTo>
                    <a:pt x="83" y="128"/>
                  </a:lnTo>
                  <a:lnTo>
                    <a:pt x="83" y="140"/>
                  </a:lnTo>
                  <a:lnTo>
                    <a:pt x="75" y="140"/>
                  </a:lnTo>
                  <a:lnTo>
                    <a:pt x="75" y="150"/>
                  </a:lnTo>
                  <a:close/>
                  <a:moveTo>
                    <a:pt x="65" y="0"/>
                  </a:moveTo>
                  <a:lnTo>
                    <a:pt x="65" y="4"/>
                  </a:lnTo>
                  <a:lnTo>
                    <a:pt x="47" y="4"/>
                  </a:lnTo>
                  <a:lnTo>
                    <a:pt x="47" y="13"/>
                  </a:lnTo>
                  <a:lnTo>
                    <a:pt x="75" y="13"/>
                  </a:lnTo>
                  <a:lnTo>
                    <a:pt x="75" y="0"/>
                  </a:lnTo>
                  <a:lnTo>
                    <a:pt x="65" y="0"/>
                  </a:lnTo>
                  <a:close/>
                  <a:moveTo>
                    <a:pt x="47" y="150"/>
                  </a:moveTo>
                  <a:lnTo>
                    <a:pt x="75" y="150"/>
                  </a:lnTo>
                  <a:lnTo>
                    <a:pt x="75" y="140"/>
                  </a:lnTo>
                  <a:lnTo>
                    <a:pt x="65" y="140"/>
                  </a:lnTo>
                  <a:lnTo>
                    <a:pt x="65" y="128"/>
                  </a:lnTo>
                  <a:lnTo>
                    <a:pt x="75" y="128"/>
                  </a:lnTo>
                  <a:lnTo>
                    <a:pt x="75" y="120"/>
                  </a:lnTo>
                  <a:lnTo>
                    <a:pt x="65" y="120"/>
                  </a:lnTo>
                  <a:lnTo>
                    <a:pt x="65" y="108"/>
                  </a:lnTo>
                  <a:lnTo>
                    <a:pt x="75" y="108"/>
                  </a:lnTo>
                  <a:lnTo>
                    <a:pt x="75" y="97"/>
                  </a:lnTo>
                  <a:lnTo>
                    <a:pt x="47" y="97"/>
                  </a:lnTo>
                  <a:lnTo>
                    <a:pt x="47" y="108"/>
                  </a:lnTo>
                  <a:lnTo>
                    <a:pt x="56" y="108"/>
                  </a:lnTo>
                  <a:lnTo>
                    <a:pt x="56" y="120"/>
                  </a:lnTo>
                  <a:lnTo>
                    <a:pt x="47" y="120"/>
                  </a:lnTo>
                  <a:lnTo>
                    <a:pt x="47" y="128"/>
                  </a:lnTo>
                  <a:lnTo>
                    <a:pt x="56" y="128"/>
                  </a:lnTo>
                  <a:lnTo>
                    <a:pt x="56" y="140"/>
                  </a:lnTo>
                  <a:lnTo>
                    <a:pt x="47" y="140"/>
                  </a:lnTo>
                  <a:lnTo>
                    <a:pt x="47" y="150"/>
                  </a:lnTo>
                  <a:close/>
                  <a:moveTo>
                    <a:pt x="47" y="4"/>
                  </a:moveTo>
                  <a:lnTo>
                    <a:pt x="19" y="4"/>
                  </a:lnTo>
                  <a:lnTo>
                    <a:pt x="19" y="13"/>
                  </a:lnTo>
                  <a:lnTo>
                    <a:pt x="47" y="13"/>
                  </a:lnTo>
                  <a:lnTo>
                    <a:pt x="47" y="4"/>
                  </a:lnTo>
                  <a:close/>
                  <a:moveTo>
                    <a:pt x="19" y="150"/>
                  </a:moveTo>
                  <a:lnTo>
                    <a:pt x="47" y="150"/>
                  </a:lnTo>
                  <a:lnTo>
                    <a:pt x="47" y="140"/>
                  </a:lnTo>
                  <a:lnTo>
                    <a:pt x="38" y="140"/>
                  </a:lnTo>
                  <a:lnTo>
                    <a:pt x="38" y="128"/>
                  </a:lnTo>
                  <a:lnTo>
                    <a:pt x="47" y="128"/>
                  </a:lnTo>
                  <a:lnTo>
                    <a:pt x="47" y="120"/>
                  </a:lnTo>
                  <a:lnTo>
                    <a:pt x="38" y="120"/>
                  </a:lnTo>
                  <a:lnTo>
                    <a:pt x="38" y="108"/>
                  </a:lnTo>
                  <a:lnTo>
                    <a:pt x="47" y="108"/>
                  </a:lnTo>
                  <a:lnTo>
                    <a:pt x="47" y="97"/>
                  </a:lnTo>
                  <a:lnTo>
                    <a:pt x="19" y="97"/>
                  </a:lnTo>
                  <a:lnTo>
                    <a:pt x="19" y="108"/>
                  </a:lnTo>
                  <a:lnTo>
                    <a:pt x="28" y="108"/>
                  </a:lnTo>
                  <a:lnTo>
                    <a:pt x="28" y="120"/>
                  </a:lnTo>
                  <a:lnTo>
                    <a:pt x="19" y="120"/>
                  </a:lnTo>
                  <a:lnTo>
                    <a:pt x="19" y="128"/>
                  </a:lnTo>
                  <a:lnTo>
                    <a:pt x="28" y="128"/>
                  </a:lnTo>
                  <a:lnTo>
                    <a:pt x="28" y="140"/>
                  </a:lnTo>
                  <a:lnTo>
                    <a:pt x="19" y="140"/>
                  </a:lnTo>
                  <a:lnTo>
                    <a:pt x="19" y="150"/>
                  </a:lnTo>
                  <a:close/>
                  <a:moveTo>
                    <a:pt x="19" y="4"/>
                  </a:moveTo>
                  <a:lnTo>
                    <a:pt x="0" y="4"/>
                  </a:lnTo>
                  <a:lnTo>
                    <a:pt x="0" y="150"/>
                  </a:lnTo>
                  <a:lnTo>
                    <a:pt x="19" y="150"/>
                  </a:lnTo>
                  <a:lnTo>
                    <a:pt x="19" y="140"/>
                  </a:lnTo>
                  <a:lnTo>
                    <a:pt x="11" y="140"/>
                  </a:lnTo>
                  <a:lnTo>
                    <a:pt x="11" y="128"/>
                  </a:lnTo>
                  <a:lnTo>
                    <a:pt x="19" y="128"/>
                  </a:lnTo>
                  <a:lnTo>
                    <a:pt x="19" y="120"/>
                  </a:lnTo>
                  <a:lnTo>
                    <a:pt x="11" y="120"/>
                  </a:lnTo>
                  <a:lnTo>
                    <a:pt x="11" y="108"/>
                  </a:lnTo>
                  <a:lnTo>
                    <a:pt x="19" y="108"/>
                  </a:lnTo>
                  <a:lnTo>
                    <a:pt x="19" y="97"/>
                  </a:lnTo>
                  <a:lnTo>
                    <a:pt x="11" y="97"/>
                  </a:lnTo>
                  <a:lnTo>
                    <a:pt x="11" y="13"/>
                  </a:lnTo>
                  <a:lnTo>
                    <a:pt x="19" y="13"/>
                  </a:lnTo>
                  <a:lnTo>
                    <a:pt x="19" y="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63" name="Freeform 221"/>
            <p:cNvSpPr/>
            <p:nvPr/>
          </p:nvSpPr>
          <p:spPr bwMode="auto">
            <a:xfrm>
              <a:off x="7567865" y="3394861"/>
              <a:ext cx="109524" cy="47636"/>
            </a:xfrm>
            <a:custGeom>
              <a:avLst/>
              <a:gdLst>
                <a:gd name="T0" fmla="*/ 0 w 69"/>
                <a:gd name="T1" fmla="*/ 26988 h 30"/>
                <a:gd name="T2" fmla="*/ 42863 w 69"/>
                <a:gd name="T3" fmla="*/ 47625 h 30"/>
                <a:gd name="T4" fmla="*/ 109538 w 69"/>
                <a:gd name="T5" fmla="*/ 47625 h 30"/>
                <a:gd name="T6" fmla="*/ 12700 w 69"/>
                <a:gd name="T7" fmla="*/ 0 h 30"/>
                <a:gd name="T8" fmla="*/ 0 w 69"/>
                <a:gd name="T9" fmla="*/ 26988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30">
                  <a:moveTo>
                    <a:pt x="0" y="17"/>
                  </a:moveTo>
                  <a:lnTo>
                    <a:pt x="27" y="30"/>
                  </a:lnTo>
                  <a:lnTo>
                    <a:pt x="69" y="30"/>
                  </a:lnTo>
                  <a:lnTo>
                    <a:pt x="8" y="0"/>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64" name="Freeform 222"/>
            <p:cNvSpPr>
              <a:spLocks noEditPoints="1"/>
            </p:cNvSpPr>
            <p:nvPr/>
          </p:nvSpPr>
          <p:spPr bwMode="auto">
            <a:xfrm>
              <a:off x="7567873" y="3450444"/>
              <a:ext cx="263491" cy="131793"/>
            </a:xfrm>
            <a:custGeom>
              <a:avLst/>
              <a:gdLst>
                <a:gd name="T0" fmla="*/ 106363 w 166"/>
                <a:gd name="T1" fmla="*/ 131762 h 83"/>
                <a:gd name="T2" fmla="*/ 212725 w 166"/>
                <a:gd name="T3" fmla="*/ 131762 h 83"/>
                <a:gd name="T4" fmla="*/ 212725 w 166"/>
                <a:gd name="T5" fmla="*/ 104775 h 83"/>
                <a:gd name="T6" fmla="*/ 263525 w 166"/>
                <a:gd name="T7" fmla="*/ 104775 h 83"/>
                <a:gd name="T8" fmla="*/ 263525 w 166"/>
                <a:gd name="T9" fmla="*/ 25400 h 83"/>
                <a:gd name="T10" fmla="*/ 212725 w 166"/>
                <a:gd name="T11" fmla="*/ 25400 h 83"/>
                <a:gd name="T12" fmla="*/ 212725 w 166"/>
                <a:gd name="T13" fmla="*/ 0 h 83"/>
                <a:gd name="T14" fmla="*/ 123825 w 166"/>
                <a:gd name="T15" fmla="*/ 0 h 83"/>
                <a:gd name="T16" fmla="*/ 106363 w 166"/>
                <a:gd name="T17" fmla="*/ 0 h 83"/>
                <a:gd name="T18" fmla="*/ 106363 w 166"/>
                <a:gd name="T19" fmla="*/ 50800 h 83"/>
                <a:gd name="T20" fmla="*/ 158750 w 166"/>
                <a:gd name="T21" fmla="*/ 50800 h 83"/>
                <a:gd name="T22" fmla="*/ 158750 w 166"/>
                <a:gd name="T23" fmla="*/ 79375 h 83"/>
                <a:gd name="T24" fmla="*/ 106363 w 166"/>
                <a:gd name="T25" fmla="*/ 79375 h 83"/>
                <a:gd name="T26" fmla="*/ 106363 w 166"/>
                <a:gd name="T27" fmla="*/ 131762 h 83"/>
                <a:gd name="T28" fmla="*/ 0 w 166"/>
                <a:gd name="T29" fmla="*/ 131762 h 83"/>
                <a:gd name="T30" fmla="*/ 106363 w 166"/>
                <a:gd name="T31" fmla="*/ 131762 h 83"/>
                <a:gd name="T32" fmla="*/ 106363 w 166"/>
                <a:gd name="T33" fmla="*/ 79375 h 83"/>
                <a:gd name="T34" fmla="*/ 52388 w 166"/>
                <a:gd name="T35" fmla="*/ 79375 h 83"/>
                <a:gd name="T36" fmla="*/ 52388 w 166"/>
                <a:gd name="T37" fmla="*/ 50800 h 83"/>
                <a:gd name="T38" fmla="*/ 106363 w 166"/>
                <a:gd name="T39" fmla="*/ 50800 h 83"/>
                <a:gd name="T40" fmla="*/ 106363 w 166"/>
                <a:gd name="T41" fmla="*/ 0 h 83"/>
                <a:gd name="T42" fmla="*/ 57150 w 166"/>
                <a:gd name="T43" fmla="*/ 0 h 83"/>
                <a:gd name="T44" fmla="*/ 0 w 166"/>
                <a:gd name="T45" fmla="*/ 0 h 83"/>
                <a:gd name="T46" fmla="*/ 0 w 166"/>
                <a:gd name="T47" fmla="*/ 131762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66" h="83">
                  <a:moveTo>
                    <a:pt x="67" y="83"/>
                  </a:moveTo>
                  <a:lnTo>
                    <a:pt x="134" y="83"/>
                  </a:lnTo>
                  <a:lnTo>
                    <a:pt x="134" y="66"/>
                  </a:lnTo>
                  <a:lnTo>
                    <a:pt x="166" y="66"/>
                  </a:lnTo>
                  <a:lnTo>
                    <a:pt x="166" y="16"/>
                  </a:lnTo>
                  <a:lnTo>
                    <a:pt x="134" y="16"/>
                  </a:lnTo>
                  <a:lnTo>
                    <a:pt x="134" y="0"/>
                  </a:lnTo>
                  <a:lnTo>
                    <a:pt x="78" y="0"/>
                  </a:lnTo>
                  <a:lnTo>
                    <a:pt x="67" y="0"/>
                  </a:lnTo>
                  <a:lnTo>
                    <a:pt x="67" y="32"/>
                  </a:lnTo>
                  <a:lnTo>
                    <a:pt x="100" y="32"/>
                  </a:lnTo>
                  <a:lnTo>
                    <a:pt x="100" y="50"/>
                  </a:lnTo>
                  <a:lnTo>
                    <a:pt x="67" y="50"/>
                  </a:lnTo>
                  <a:lnTo>
                    <a:pt x="67" y="83"/>
                  </a:lnTo>
                  <a:close/>
                  <a:moveTo>
                    <a:pt x="0" y="83"/>
                  </a:moveTo>
                  <a:lnTo>
                    <a:pt x="67" y="83"/>
                  </a:lnTo>
                  <a:lnTo>
                    <a:pt x="67" y="50"/>
                  </a:lnTo>
                  <a:lnTo>
                    <a:pt x="33" y="50"/>
                  </a:lnTo>
                  <a:lnTo>
                    <a:pt x="33" y="32"/>
                  </a:lnTo>
                  <a:lnTo>
                    <a:pt x="67" y="32"/>
                  </a:lnTo>
                  <a:lnTo>
                    <a:pt x="67" y="0"/>
                  </a:lnTo>
                  <a:lnTo>
                    <a:pt x="36" y="0"/>
                  </a:lnTo>
                  <a:lnTo>
                    <a:pt x="0" y="0"/>
                  </a:lnTo>
                  <a:lnTo>
                    <a:pt x="0" y="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65" name="Freeform 223"/>
            <p:cNvSpPr>
              <a:spLocks noEditPoints="1"/>
            </p:cNvSpPr>
            <p:nvPr/>
          </p:nvSpPr>
          <p:spPr bwMode="auto">
            <a:xfrm>
              <a:off x="6712322" y="2510419"/>
              <a:ext cx="188887" cy="150847"/>
            </a:xfrm>
            <a:custGeom>
              <a:avLst/>
              <a:gdLst>
                <a:gd name="T0" fmla="*/ 149768 w 111"/>
                <a:gd name="T1" fmla="*/ 150812 h 89"/>
                <a:gd name="T2" fmla="*/ 149768 w 111"/>
                <a:gd name="T3" fmla="*/ 98282 h 89"/>
                <a:gd name="T4" fmla="*/ 173595 w 111"/>
                <a:gd name="T5" fmla="*/ 76253 h 89"/>
                <a:gd name="T6" fmla="*/ 188912 w 111"/>
                <a:gd name="T7" fmla="*/ 76253 h 89"/>
                <a:gd name="T8" fmla="*/ 188912 w 111"/>
                <a:gd name="T9" fmla="*/ 20334 h 89"/>
                <a:gd name="T10" fmla="*/ 168489 w 111"/>
                <a:gd name="T11" fmla="*/ 0 h 89"/>
                <a:gd name="T12" fmla="*/ 122538 w 111"/>
                <a:gd name="T13" fmla="*/ 0 h 89"/>
                <a:gd name="T14" fmla="*/ 122538 w 111"/>
                <a:gd name="T15" fmla="*/ 23723 h 89"/>
                <a:gd name="T16" fmla="*/ 139557 w 111"/>
                <a:gd name="T17" fmla="*/ 40668 h 89"/>
                <a:gd name="T18" fmla="*/ 122538 w 111"/>
                <a:gd name="T19" fmla="*/ 57614 h 89"/>
                <a:gd name="T20" fmla="*/ 122538 w 111"/>
                <a:gd name="T21" fmla="*/ 69475 h 89"/>
                <a:gd name="T22" fmla="*/ 139557 w 111"/>
                <a:gd name="T23" fmla="*/ 86420 h 89"/>
                <a:gd name="T24" fmla="*/ 122538 w 111"/>
                <a:gd name="T25" fmla="*/ 103366 h 89"/>
                <a:gd name="T26" fmla="*/ 122538 w 111"/>
                <a:gd name="T27" fmla="*/ 150812 h 89"/>
                <a:gd name="T28" fmla="*/ 149768 w 111"/>
                <a:gd name="T29" fmla="*/ 150812 h 89"/>
                <a:gd name="T30" fmla="*/ 122538 w 111"/>
                <a:gd name="T31" fmla="*/ 0 h 89"/>
                <a:gd name="T32" fmla="*/ 68076 w 111"/>
                <a:gd name="T33" fmla="*/ 0 h 89"/>
                <a:gd name="T34" fmla="*/ 68076 w 111"/>
                <a:gd name="T35" fmla="*/ 23723 h 89"/>
                <a:gd name="T36" fmla="*/ 68076 w 111"/>
                <a:gd name="T37" fmla="*/ 23723 h 89"/>
                <a:gd name="T38" fmla="*/ 85095 w 111"/>
                <a:gd name="T39" fmla="*/ 40668 h 89"/>
                <a:gd name="T40" fmla="*/ 68076 w 111"/>
                <a:gd name="T41" fmla="*/ 57614 h 89"/>
                <a:gd name="T42" fmla="*/ 68076 w 111"/>
                <a:gd name="T43" fmla="*/ 69475 h 89"/>
                <a:gd name="T44" fmla="*/ 68076 w 111"/>
                <a:gd name="T45" fmla="*/ 69475 h 89"/>
                <a:gd name="T46" fmla="*/ 85095 w 111"/>
                <a:gd name="T47" fmla="*/ 86420 h 89"/>
                <a:gd name="T48" fmla="*/ 68076 w 111"/>
                <a:gd name="T49" fmla="*/ 103366 h 89"/>
                <a:gd name="T50" fmla="*/ 68076 w 111"/>
                <a:gd name="T51" fmla="*/ 150812 h 89"/>
                <a:gd name="T52" fmla="*/ 122538 w 111"/>
                <a:gd name="T53" fmla="*/ 150812 h 89"/>
                <a:gd name="T54" fmla="*/ 122538 w 111"/>
                <a:gd name="T55" fmla="*/ 103366 h 89"/>
                <a:gd name="T56" fmla="*/ 122538 w 111"/>
                <a:gd name="T57" fmla="*/ 103366 h 89"/>
                <a:gd name="T58" fmla="*/ 105518 w 111"/>
                <a:gd name="T59" fmla="*/ 86420 h 89"/>
                <a:gd name="T60" fmla="*/ 122538 w 111"/>
                <a:gd name="T61" fmla="*/ 69475 h 89"/>
                <a:gd name="T62" fmla="*/ 122538 w 111"/>
                <a:gd name="T63" fmla="*/ 69475 h 89"/>
                <a:gd name="T64" fmla="*/ 122538 w 111"/>
                <a:gd name="T65" fmla="*/ 69475 h 89"/>
                <a:gd name="T66" fmla="*/ 122538 w 111"/>
                <a:gd name="T67" fmla="*/ 57614 h 89"/>
                <a:gd name="T68" fmla="*/ 122538 w 111"/>
                <a:gd name="T69" fmla="*/ 57614 h 89"/>
                <a:gd name="T70" fmla="*/ 105518 w 111"/>
                <a:gd name="T71" fmla="*/ 40668 h 89"/>
                <a:gd name="T72" fmla="*/ 122538 w 111"/>
                <a:gd name="T73" fmla="*/ 23723 h 89"/>
                <a:gd name="T74" fmla="*/ 122538 w 111"/>
                <a:gd name="T75" fmla="*/ 23723 h 89"/>
                <a:gd name="T76" fmla="*/ 122538 w 111"/>
                <a:gd name="T77" fmla="*/ 23723 h 89"/>
                <a:gd name="T78" fmla="*/ 122538 w 111"/>
                <a:gd name="T79" fmla="*/ 0 h 89"/>
                <a:gd name="T80" fmla="*/ 68076 w 111"/>
                <a:gd name="T81" fmla="*/ 0 h 89"/>
                <a:gd name="T82" fmla="*/ 20423 w 111"/>
                <a:gd name="T83" fmla="*/ 0 h 89"/>
                <a:gd name="T84" fmla="*/ 0 w 111"/>
                <a:gd name="T85" fmla="*/ 20334 h 89"/>
                <a:gd name="T86" fmla="*/ 0 w 111"/>
                <a:gd name="T87" fmla="*/ 76253 h 89"/>
                <a:gd name="T88" fmla="*/ 17019 w 111"/>
                <a:gd name="T89" fmla="*/ 76253 h 89"/>
                <a:gd name="T90" fmla="*/ 39144 w 111"/>
                <a:gd name="T91" fmla="*/ 98282 h 89"/>
                <a:gd name="T92" fmla="*/ 39144 w 111"/>
                <a:gd name="T93" fmla="*/ 150812 h 89"/>
                <a:gd name="T94" fmla="*/ 68076 w 111"/>
                <a:gd name="T95" fmla="*/ 150812 h 89"/>
                <a:gd name="T96" fmla="*/ 68076 w 111"/>
                <a:gd name="T97" fmla="*/ 103366 h 89"/>
                <a:gd name="T98" fmla="*/ 51057 w 111"/>
                <a:gd name="T99" fmla="*/ 86420 h 89"/>
                <a:gd name="T100" fmla="*/ 68076 w 111"/>
                <a:gd name="T101" fmla="*/ 69475 h 89"/>
                <a:gd name="T102" fmla="*/ 68076 w 111"/>
                <a:gd name="T103" fmla="*/ 57614 h 89"/>
                <a:gd name="T104" fmla="*/ 51057 w 111"/>
                <a:gd name="T105" fmla="*/ 40668 h 89"/>
                <a:gd name="T106" fmla="*/ 68076 w 111"/>
                <a:gd name="T107" fmla="*/ 23723 h 89"/>
                <a:gd name="T108" fmla="*/ 68076 w 111"/>
                <a:gd name="T109" fmla="*/ 0 h 89"/>
                <a:gd name="T110" fmla="*/ 68076 w 111"/>
                <a:gd name="T111" fmla="*/ 23723 h 89"/>
                <a:gd name="T112" fmla="*/ 68076 w 111"/>
                <a:gd name="T113" fmla="*/ 23723 h 89"/>
                <a:gd name="T114" fmla="*/ 68076 w 111"/>
                <a:gd name="T115" fmla="*/ 69475 h 89"/>
                <a:gd name="T116" fmla="*/ 68076 w 111"/>
                <a:gd name="T117" fmla="*/ 69475 h 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1" h="89">
                  <a:moveTo>
                    <a:pt x="88" y="89"/>
                  </a:moveTo>
                  <a:cubicBezTo>
                    <a:pt x="88" y="58"/>
                    <a:pt x="88" y="58"/>
                    <a:pt x="88" y="58"/>
                  </a:cubicBezTo>
                  <a:cubicBezTo>
                    <a:pt x="88" y="50"/>
                    <a:pt x="94" y="45"/>
                    <a:pt x="102" y="45"/>
                  </a:cubicBezTo>
                  <a:cubicBezTo>
                    <a:pt x="111" y="45"/>
                    <a:pt x="111" y="45"/>
                    <a:pt x="111" y="45"/>
                  </a:cubicBezTo>
                  <a:cubicBezTo>
                    <a:pt x="111" y="12"/>
                    <a:pt x="111" y="12"/>
                    <a:pt x="111" y="12"/>
                  </a:cubicBezTo>
                  <a:cubicBezTo>
                    <a:pt x="111" y="5"/>
                    <a:pt x="106" y="0"/>
                    <a:pt x="99" y="0"/>
                  </a:cubicBezTo>
                  <a:cubicBezTo>
                    <a:pt x="72" y="0"/>
                    <a:pt x="72" y="0"/>
                    <a:pt x="72" y="0"/>
                  </a:cubicBezTo>
                  <a:cubicBezTo>
                    <a:pt x="72" y="14"/>
                    <a:pt x="72" y="14"/>
                    <a:pt x="72" y="14"/>
                  </a:cubicBezTo>
                  <a:cubicBezTo>
                    <a:pt x="77" y="14"/>
                    <a:pt x="82" y="19"/>
                    <a:pt x="82" y="24"/>
                  </a:cubicBezTo>
                  <a:cubicBezTo>
                    <a:pt x="82" y="30"/>
                    <a:pt x="77" y="34"/>
                    <a:pt x="72" y="34"/>
                  </a:cubicBezTo>
                  <a:cubicBezTo>
                    <a:pt x="72" y="41"/>
                    <a:pt x="72" y="41"/>
                    <a:pt x="72" y="41"/>
                  </a:cubicBezTo>
                  <a:cubicBezTo>
                    <a:pt x="77" y="41"/>
                    <a:pt x="82" y="45"/>
                    <a:pt x="82" y="51"/>
                  </a:cubicBezTo>
                  <a:cubicBezTo>
                    <a:pt x="82" y="56"/>
                    <a:pt x="77" y="61"/>
                    <a:pt x="72" y="61"/>
                  </a:cubicBezTo>
                  <a:cubicBezTo>
                    <a:pt x="72" y="89"/>
                    <a:pt x="72" y="89"/>
                    <a:pt x="72" y="89"/>
                  </a:cubicBezTo>
                  <a:lnTo>
                    <a:pt x="88" y="89"/>
                  </a:lnTo>
                  <a:close/>
                  <a:moveTo>
                    <a:pt x="72" y="0"/>
                  </a:moveTo>
                  <a:cubicBezTo>
                    <a:pt x="40" y="0"/>
                    <a:pt x="40" y="0"/>
                    <a:pt x="40" y="0"/>
                  </a:cubicBezTo>
                  <a:cubicBezTo>
                    <a:pt x="40" y="14"/>
                    <a:pt x="40" y="14"/>
                    <a:pt x="40" y="14"/>
                  </a:cubicBezTo>
                  <a:cubicBezTo>
                    <a:pt x="40" y="14"/>
                    <a:pt x="40" y="14"/>
                    <a:pt x="40" y="14"/>
                  </a:cubicBezTo>
                  <a:cubicBezTo>
                    <a:pt x="45" y="14"/>
                    <a:pt x="50" y="19"/>
                    <a:pt x="50" y="24"/>
                  </a:cubicBezTo>
                  <a:cubicBezTo>
                    <a:pt x="50" y="30"/>
                    <a:pt x="45" y="34"/>
                    <a:pt x="40" y="34"/>
                  </a:cubicBezTo>
                  <a:cubicBezTo>
                    <a:pt x="40" y="41"/>
                    <a:pt x="40" y="41"/>
                    <a:pt x="40" y="41"/>
                  </a:cubicBezTo>
                  <a:cubicBezTo>
                    <a:pt x="40" y="41"/>
                    <a:pt x="40" y="41"/>
                    <a:pt x="40" y="41"/>
                  </a:cubicBezTo>
                  <a:cubicBezTo>
                    <a:pt x="45" y="41"/>
                    <a:pt x="50" y="45"/>
                    <a:pt x="50" y="51"/>
                  </a:cubicBezTo>
                  <a:cubicBezTo>
                    <a:pt x="50" y="56"/>
                    <a:pt x="45" y="61"/>
                    <a:pt x="40" y="61"/>
                  </a:cubicBezTo>
                  <a:cubicBezTo>
                    <a:pt x="40" y="89"/>
                    <a:pt x="40" y="89"/>
                    <a:pt x="40" y="89"/>
                  </a:cubicBezTo>
                  <a:cubicBezTo>
                    <a:pt x="72" y="89"/>
                    <a:pt x="72" y="89"/>
                    <a:pt x="72" y="89"/>
                  </a:cubicBezTo>
                  <a:cubicBezTo>
                    <a:pt x="72" y="61"/>
                    <a:pt x="72" y="61"/>
                    <a:pt x="72" y="61"/>
                  </a:cubicBezTo>
                  <a:cubicBezTo>
                    <a:pt x="72" y="61"/>
                    <a:pt x="72" y="61"/>
                    <a:pt x="72" y="61"/>
                  </a:cubicBezTo>
                  <a:cubicBezTo>
                    <a:pt x="66" y="61"/>
                    <a:pt x="62" y="56"/>
                    <a:pt x="62" y="51"/>
                  </a:cubicBezTo>
                  <a:cubicBezTo>
                    <a:pt x="62" y="45"/>
                    <a:pt x="66" y="41"/>
                    <a:pt x="72" y="41"/>
                  </a:cubicBezTo>
                  <a:cubicBezTo>
                    <a:pt x="72" y="41"/>
                    <a:pt x="72" y="41"/>
                    <a:pt x="72" y="41"/>
                  </a:cubicBezTo>
                  <a:cubicBezTo>
                    <a:pt x="72" y="41"/>
                    <a:pt x="72" y="41"/>
                    <a:pt x="72" y="41"/>
                  </a:cubicBezTo>
                  <a:cubicBezTo>
                    <a:pt x="72" y="34"/>
                    <a:pt x="72" y="34"/>
                    <a:pt x="72" y="34"/>
                  </a:cubicBezTo>
                  <a:cubicBezTo>
                    <a:pt x="72" y="34"/>
                    <a:pt x="72" y="34"/>
                    <a:pt x="72" y="34"/>
                  </a:cubicBezTo>
                  <a:cubicBezTo>
                    <a:pt x="66" y="34"/>
                    <a:pt x="62" y="30"/>
                    <a:pt x="62" y="24"/>
                  </a:cubicBezTo>
                  <a:cubicBezTo>
                    <a:pt x="62" y="19"/>
                    <a:pt x="66" y="14"/>
                    <a:pt x="72" y="14"/>
                  </a:cubicBezTo>
                  <a:cubicBezTo>
                    <a:pt x="72" y="14"/>
                    <a:pt x="72" y="14"/>
                    <a:pt x="72" y="14"/>
                  </a:cubicBezTo>
                  <a:cubicBezTo>
                    <a:pt x="72" y="14"/>
                    <a:pt x="72" y="14"/>
                    <a:pt x="72" y="14"/>
                  </a:cubicBezTo>
                  <a:lnTo>
                    <a:pt x="72" y="0"/>
                  </a:lnTo>
                  <a:close/>
                  <a:moveTo>
                    <a:pt x="40" y="0"/>
                  </a:moveTo>
                  <a:cubicBezTo>
                    <a:pt x="12" y="0"/>
                    <a:pt x="12" y="0"/>
                    <a:pt x="12" y="0"/>
                  </a:cubicBezTo>
                  <a:cubicBezTo>
                    <a:pt x="6" y="0"/>
                    <a:pt x="0" y="5"/>
                    <a:pt x="0" y="12"/>
                  </a:cubicBezTo>
                  <a:cubicBezTo>
                    <a:pt x="0" y="45"/>
                    <a:pt x="0" y="45"/>
                    <a:pt x="0" y="45"/>
                  </a:cubicBezTo>
                  <a:cubicBezTo>
                    <a:pt x="10" y="45"/>
                    <a:pt x="10" y="45"/>
                    <a:pt x="10" y="45"/>
                  </a:cubicBezTo>
                  <a:cubicBezTo>
                    <a:pt x="19" y="45"/>
                    <a:pt x="23" y="50"/>
                    <a:pt x="23" y="58"/>
                  </a:cubicBezTo>
                  <a:cubicBezTo>
                    <a:pt x="23" y="89"/>
                    <a:pt x="23" y="89"/>
                    <a:pt x="23" y="89"/>
                  </a:cubicBezTo>
                  <a:cubicBezTo>
                    <a:pt x="40" y="89"/>
                    <a:pt x="40" y="89"/>
                    <a:pt x="40" y="89"/>
                  </a:cubicBezTo>
                  <a:cubicBezTo>
                    <a:pt x="40" y="61"/>
                    <a:pt x="40" y="61"/>
                    <a:pt x="40" y="61"/>
                  </a:cubicBezTo>
                  <a:cubicBezTo>
                    <a:pt x="34" y="61"/>
                    <a:pt x="30" y="56"/>
                    <a:pt x="30" y="51"/>
                  </a:cubicBezTo>
                  <a:cubicBezTo>
                    <a:pt x="30" y="45"/>
                    <a:pt x="34" y="41"/>
                    <a:pt x="40" y="41"/>
                  </a:cubicBezTo>
                  <a:cubicBezTo>
                    <a:pt x="40" y="34"/>
                    <a:pt x="40" y="34"/>
                    <a:pt x="40" y="34"/>
                  </a:cubicBezTo>
                  <a:cubicBezTo>
                    <a:pt x="34" y="34"/>
                    <a:pt x="30" y="30"/>
                    <a:pt x="30" y="24"/>
                  </a:cubicBezTo>
                  <a:cubicBezTo>
                    <a:pt x="30" y="19"/>
                    <a:pt x="34" y="14"/>
                    <a:pt x="40" y="14"/>
                  </a:cubicBezTo>
                  <a:cubicBezTo>
                    <a:pt x="40" y="0"/>
                    <a:pt x="40" y="0"/>
                    <a:pt x="40" y="0"/>
                  </a:cubicBezTo>
                  <a:close/>
                  <a:moveTo>
                    <a:pt x="40" y="14"/>
                  </a:moveTo>
                  <a:cubicBezTo>
                    <a:pt x="40" y="14"/>
                    <a:pt x="40" y="14"/>
                    <a:pt x="40" y="14"/>
                  </a:cubicBezTo>
                  <a:close/>
                  <a:moveTo>
                    <a:pt x="40" y="41"/>
                  </a:moveTo>
                  <a:cubicBezTo>
                    <a:pt x="40" y="41"/>
                    <a:pt x="40" y="41"/>
                    <a:pt x="40" y="41"/>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66" name="Freeform 224"/>
            <p:cNvSpPr/>
            <p:nvPr/>
          </p:nvSpPr>
          <p:spPr bwMode="auto">
            <a:xfrm>
              <a:off x="6678988" y="2594583"/>
              <a:ext cx="255555" cy="134969"/>
            </a:xfrm>
            <a:custGeom>
              <a:avLst/>
              <a:gdLst>
                <a:gd name="T0" fmla="*/ 240354 w 151"/>
                <a:gd name="T1" fmla="*/ 0 h 80"/>
                <a:gd name="T2" fmla="*/ 221735 w 151"/>
                <a:gd name="T3" fmla="*/ 0 h 80"/>
                <a:gd name="T4" fmla="*/ 206502 w 151"/>
                <a:gd name="T5" fmla="*/ 0 h 80"/>
                <a:gd name="T6" fmla="*/ 189575 w 151"/>
                <a:gd name="T7" fmla="*/ 15181 h 80"/>
                <a:gd name="T8" fmla="*/ 189575 w 151"/>
                <a:gd name="T9" fmla="*/ 74216 h 80"/>
                <a:gd name="T10" fmla="*/ 66013 w 151"/>
                <a:gd name="T11" fmla="*/ 74216 h 80"/>
                <a:gd name="T12" fmla="*/ 66013 w 151"/>
                <a:gd name="T13" fmla="*/ 15181 h 80"/>
                <a:gd name="T14" fmla="*/ 50779 w 151"/>
                <a:gd name="T15" fmla="*/ 0 h 80"/>
                <a:gd name="T16" fmla="*/ 33853 w 151"/>
                <a:gd name="T17" fmla="*/ 0 h 80"/>
                <a:gd name="T18" fmla="*/ 18619 w 151"/>
                <a:gd name="T19" fmla="*/ 0 h 80"/>
                <a:gd name="T20" fmla="*/ 0 w 151"/>
                <a:gd name="T21" fmla="*/ 15181 h 80"/>
                <a:gd name="T22" fmla="*/ 0 w 151"/>
                <a:gd name="T23" fmla="*/ 101204 h 80"/>
                <a:gd name="T24" fmla="*/ 25390 w 151"/>
                <a:gd name="T25" fmla="*/ 124818 h 80"/>
                <a:gd name="T26" fmla="*/ 25390 w 151"/>
                <a:gd name="T27" fmla="*/ 128191 h 80"/>
                <a:gd name="T28" fmla="*/ 27082 w 151"/>
                <a:gd name="T29" fmla="*/ 131565 h 80"/>
                <a:gd name="T30" fmla="*/ 35545 w 151"/>
                <a:gd name="T31" fmla="*/ 134938 h 80"/>
                <a:gd name="T32" fmla="*/ 38931 w 151"/>
                <a:gd name="T33" fmla="*/ 134938 h 80"/>
                <a:gd name="T34" fmla="*/ 47394 w 151"/>
                <a:gd name="T35" fmla="*/ 131565 h 80"/>
                <a:gd name="T36" fmla="*/ 50779 w 151"/>
                <a:gd name="T37" fmla="*/ 128191 h 80"/>
                <a:gd name="T38" fmla="*/ 50779 w 151"/>
                <a:gd name="T39" fmla="*/ 124818 h 80"/>
                <a:gd name="T40" fmla="*/ 206502 w 151"/>
                <a:gd name="T41" fmla="*/ 124818 h 80"/>
                <a:gd name="T42" fmla="*/ 206502 w 151"/>
                <a:gd name="T43" fmla="*/ 128191 h 80"/>
                <a:gd name="T44" fmla="*/ 208194 w 151"/>
                <a:gd name="T45" fmla="*/ 131565 h 80"/>
                <a:gd name="T46" fmla="*/ 216657 w 151"/>
                <a:gd name="T47" fmla="*/ 134938 h 80"/>
                <a:gd name="T48" fmla="*/ 220043 w 151"/>
                <a:gd name="T49" fmla="*/ 134938 h 80"/>
                <a:gd name="T50" fmla="*/ 228506 w 151"/>
                <a:gd name="T51" fmla="*/ 131565 h 80"/>
                <a:gd name="T52" fmla="*/ 231891 w 151"/>
                <a:gd name="T53" fmla="*/ 128191 h 80"/>
                <a:gd name="T54" fmla="*/ 231891 w 151"/>
                <a:gd name="T55" fmla="*/ 124818 h 80"/>
                <a:gd name="T56" fmla="*/ 240354 w 151"/>
                <a:gd name="T57" fmla="*/ 124818 h 80"/>
                <a:gd name="T58" fmla="*/ 255588 w 151"/>
                <a:gd name="T59" fmla="*/ 101204 h 80"/>
                <a:gd name="T60" fmla="*/ 255588 w 151"/>
                <a:gd name="T61" fmla="*/ 15181 h 80"/>
                <a:gd name="T62" fmla="*/ 240354 w 151"/>
                <a:gd name="T63" fmla="*/ 0 h 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1" h="80">
                  <a:moveTo>
                    <a:pt x="142" y="0"/>
                  </a:moveTo>
                  <a:cubicBezTo>
                    <a:pt x="131" y="0"/>
                    <a:pt x="131" y="0"/>
                    <a:pt x="131" y="0"/>
                  </a:cubicBezTo>
                  <a:cubicBezTo>
                    <a:pt x="122" y="0"/>
                    <a:pt x="122" y="0"/>
                    <a:pt x="122" y="0"/>
                  </a:cubicBezTo>
                  <a:cubicBezTo>
                    <a:pt x="116" y="0"/>
                    <a:pt x="112" y="3"/>
                    <a:pt x="112" y="9"/>
                  </a:cubicBezTo>
                  <a:cubicBezTo>
                    <a:pt x="112" y="44"/>
                    <a:pt x="112" y="44"/>
                    <a:pt x="112" y="44"/>
                  </a:cubicBezTo>
                  <a:cubicBezTo>
                    <a:pt x="39" y="44"/>
                    <a:pt x="39" y="44"/>
                    <a:pt x="39" y="44"/>
                  </a:cubicBezTo>
                  <a:cubicBezTo>
                    <a:pt x="39" y="9"/>
                    <a:pt x="39" y="9"/>
                    <a:pt x="39" y="9"/>
                  </a:cubicBezTo>
                  <a:cubicBezTo>
                    <a:pt x="39" y="3"/>
                    <a:pt x="36" y="0"/>
                    <a:pt x="30" y="0"/>
                  </a:cubicBezTo>
                  <a:cubicBezTo>
                    <a:pt x="20" y="0"/>
                    <a:pt x="20" y="0"/>
                    <a:pt x="20" y="0"/>
                  </a:cubicBezTo>
                  <a:cubicBezTo>
                    <a:pt x="11" y="0"/>
                    <a:pt x="11" y="0"/>
                    <a:pt x="11" y="0"/>
                  </a:cubicBezTo>
                  <a:cubicBezTo>
                    <a:pt x="4" y="0"/>
                    <a:pt x="0" y="3"/>
                    <a:pt x="0" y="9"/>
                  </a:cubicBezTo>
                  <a:cubicBezTo>
                    <a:pt x="0" y="60"/>
                    <a:pt x="0" y="60"/>
                    <a:pt x="0" y="60"/>
                  </a:cubicBezTo>
                  <a:cubicBezTo>
                    <a:pt x="0" y="66"/>
                    <a:pt x="8" y="74"/>
                    <a:pt x="15" y="74"/>
                  </a:cubicBezTo>
                  <a:cubicBezTo>
                    <a:pt x="15" y="75"/>
                    <a:pt x="15" y="75"/>
                    <a:pt x="15" y="76"/>
                  </a:cubicBezTo>
                  <a:cubicBezTo>
                    <a:pt x="15" y="77"/>
                    <a:pt x="15" y="77"/>
                    <a:pt x="16" y="78"/>
                  </a:cubicBezTo>
                  <a:cubicBezTo>
                    <a:pt x="17" y="80"/>
                    <a:pt x="19" y="80"/>
                    <a:pt x="21" y="80"/>
                  </a:cubicBezTo>
                  <a:cubicBezTo>
                    <a:pt x="23" y="80"/>
                    <a:pt x="23" y="80"/>
                    <a:pt x="23" y="80"/>
                  </a:cubicBezTo>
                  <a:cubicBezTo>
                    <a:pt x="25" y="80"/>
                    <a:pt x="27" y="80"/>
                    <a:pt x="28" y="78"/>
                  </a:cubicBezTo>
                  <a:cubicBezTo>
                    <a:pt x="29" y="77"/>
                    <a:pt x="29" y="77"/>
                    <a:pt x="30" y="76"/>
                  </a:cubicBezTo>
                  <a:cubicBezTo>
                    <a:pt x="30" y="75"/>
                    <a:pt x="30" y="75"/>
                    <a:pt x="30" y="74"/>
                  </a:cubicBezTo>
                  <a:cubicBezTo>
                    <a:pt x="122" y="74"/>
                    <a:pt x="122" y="74"/>
                    <a:pt x="122" y="74"/>
                  </a:cubicBezTo>
                  <a:cubicBezTo>
                    <a:pt x="122" y="75"/>
                    <a:pt x="122" y="75"/>
                    <a:pt x="122" y="76"/>
                  </a:cubicBezTo>
                  <a:cubicBezTo>
                    <a:pt x="122" y="77"/>
                    <a:pt x="123" y="77"/>
                    <a:pt x="123" y="78"/>
                  </a:cubicBezTo>
                  <a:cubicBezTo>
                    <a:pt x="124" y="80"/>
                    <a:pt x="126" y="80"/>
                    <a:pt x="128" y="80"/>
                  </a:cubicBezTo>
                  <a:cubicBezTo>
                    <a:pt x="130" y="80"/>
                    <a:pt x="130" y="80"/>
                    <a:pt x="130" y="80"/>
                  </a:cubicBezTo>
                  <a:cubicBezTo>
                    <a:pt x="132" y="80"/>
                    <a:pt x="134" y="80"/>
                    <a:pt x="135" y="78"/>
                  </a:cubicBezTo>
                  <a:cubicBezTo>
                    <a:pt x="136" y="77"/>
                    <a:pt x="136" y="77"/>
                    <a:pt x="137" y="76"/>
                  </a:cubicBezTo>
                  <a:cubicBezTo>
                    <a:pt x="137" y="75"/>
                    <a:pt x="137" y="75"/>
                    <a:pt x="137" y="74"/>
                  </a:cubicBezTo>
                  <a:cubicBezTo>
                    <a:pt x="142" y="74"/>
                    <a:pt x="142" y="74"/>
                    <a:pt x="142" y="74"/>
                  </a:cubicBezTo>
                  <a:cubicBezTo>
                    <a:pt x="148" y="74"/>
                    <a:pt x="151" y="66"/>
                    <a:pt x="151" y="60"/>
                  </a:cubicBezTo>
                  <a:cubicBezTo>
                    <a:pt x="151" y="9"/>
                    <a:pt x="151" y="9"/>
                    <a:pt x="151" y="9"/>
                  </a:cubicBezTo>
                  <a:cubicBezTo>
                    <a:pt x="151" y="3"/>
                    <a:pt x="148" y="0"/>
                    <a:pt x="142"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67" name="Oval 225"/>
            <p:cNvSpPr>
              <a:spLocks noChangeArrowheads="1"/>
            </p:cNvSpPr>
            <p:nvPr/>
          </p:nvSpPr>
          <p:spPr bwMode="auto">
            <a:xfrm>
              <a:off x="6771044" y="2542177"/>
              <a:ext cx="19048" cy="1905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68" name="Oval 226"/>
            <p:cNvSpPr>
              <a:spLocks noChangeArrowheads="1"/>
            </p:cNvSpPr>
            <p:nvPr/>
          </p:nvSpPr>
          <p:spPr bwMode="auto">
            <a:xfrm>
              <a:off x="6825012" y="2542177"/>
              <a:ext cx="19048" cy="1905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69" name="Oval 227"/>
            <p:cNvSpPr>
              <a:spLocks noChangeArrowheads="1"/>
            </p:cNvSpPr>
            <p:nvPr/>
          </p:nvSpPr>
          <p:spPr bwMode="auto">
            <a:xfrm>
              <a:off x="6771044" y="2586637"/>
              <a:ext cx="19048" cy="20642"/>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70" name="Oval 228"/>
            <p:cNvSpPr>
              <a:spLocks noChangeArrowheads="1"/>
            </p:cNvSpPr>
            <p:nvPr/>
          </p:nvSpPr>
          <p:spPr bwMode="auto">
            <a:xfrm>
              <a:off x="6825012" y="2586637"/>
              <a:ext cx="19048" cy="20642"/>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71" name="Freeform 229"/>
            <p:cNvSpPr/>
            <p:nvPr/>
          </p:nvSpPr>
          <p:spPr bwMode="auto">
            <a:xfrm>
              <a:off x="6651998" y="2867697"/>
              <a:ext cx="228570" cy="61927"/>
            </a:xfrm>
            <a:custGeom>
              <a:avLst/>
              <a:gdLst>
                <a:gd name="T0" fmla="*/ 30163 w 144"/>
                <a:gd name="T1" fmla="*/ 61913 h 39"/>
                <a:gd name="T2" fmla="*/ 34925 w 144"/>
                <a:gd name="T3" fmla="*/ 61913 h 39"/>
                <a:gd name="T4" fmla="*/ 190500 w 144"/>
                <a:gd name="T5" fmla="*/ 61913 h 39"/>
                <a:gd name="T6" fmla="*/ 196850 w 144"/>
                <a:gd name="T7" fmla="*/ 61913 h 39"/>
                <a:gd name="T8" fmla="*/ 228600 w 144"/>
                <a:gd name="T9" fmla="*/ 0 h 39"/>
                <a:gd name="T10" fmla="*/ 227013 w 144"/>
                <a:gd name="T11" fmla="*/ 0 h 39"/>
                <a:gd name="T12" fmla="*/ 192088 w 144"/>
                <a:gd name="T13" fmla="*/ 0 h 39"/>
                <a:gd name="T14" fmla="*/ 165100 w 144"/>
                <a:gd name="T15" fmla="*/ 0 h 39"/>
                <a:gd name="T16" fmla="*/ 60325 w 144"/>
                <a:gd name="T17" fmla="*/ 0 h 39"/>
                <a:gd name="T18" fmla="*/ 33338 w 144"/>
                <a:gd name="T19" fmla="*/ 0 h 39"/>
                <a:gd name="T20" fmla="*/ 0 w 144"/>
                <a:gd name="T21" fmla="*/ 0 h 39"/>
                <a:gd name="T22" fmla="*/ 30163 w 144"/>
                <a:gd name="T23" fmla="*/ 61913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39">
                  <a:moveTo>
                    <a:pt x="19" y="39"/>
                  </a:moveTo>
                  <a:lnTo>
                    <a:pt x="22" y="39"/>
                  </a:lnTo>
                  <a:lnTo>
                    <a:pt x="120" y="39"/>
                  </a:lnTo>
                  <a:lnTo>
                    <a:pt x="124" y="39"/>
                  </a:lnTo>
                  <a:lnTo>
                    <a:pt x="144" y="0"/>
                  </a:lnTo>
                  <a:lnTo>
                    <a:pt x="143" y="0"/>
                  </a:lnTo>
                  <a:lnTo>
                    <a:pt x="121" y="0"/>
                  </a:lnTo>
                  <a:lnTo>
                    <a:pt x="104" y="0"/>
                  </a:lnTo>
                  <a:lnTo>
                    <a:pt x="38" y="0"/>
                  </a:lnTo>
                  <a:lnTo>
                    <a:pt x="21" y="0"/>
                  </a:lnTo>
                  <a:lnTo>
                    <a:pt x="0" y="0"/>
                  </a:lnTo>
                  <a:lnTo>
                    <a:pt x="19" y="3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72" name="Freeform 230"/>
            <p:cNvSpPr/>
            <p:nvPr/>
          </p:nvSpPr>
          <p:spPr bwMode="auto">
            <a:xfrm>
              <a:off x="6650410" y="2883575"/>
              <a:ext cx="228570" cy="106388"/>
            </a:xfrm>
            <a:custGeom>
              <a:avLst/>
              <a:gdLst>
                <a:gd name="T0" fmla="*/ 0 w 135"/>
                <a:gd name="T1" fmla="*/ 106363 h 63"/>
                <a:gd name="T2" fmla="*/ 228600 w 135"/>
                <a:gd name="T3" fmla="*/ 106363 h 63"/>
                <a:gd name="T4" fmla="*/ 228600 w 135"/>
                <a:gd name="T5" fmla="*/ 0 h 63"/>
                <a:gd name="T6" fmla="*/ 203200 w 135"/>
                <a:gd name="T7" fmla="*/ 48961 h 63"/>
                <a:gd name="T8" fmla="*/ 201507 w 135"/>
                <a:gd name="T9" fmla="*/ 52337 h 63"/>
                <a:gd name="T10" fmla="*/ 198120 w 135"/>
                <a:gd name="T11" fmla="*/ 52337 h 63"/>
                <a:gd name="T12" fmla="*/ 189653 w 135"/>
                <a:gd name="T13" fmla="*/ 52337 h 63"/>
                <a:gd name="T14" fmla="*/ 132080 w 135"/>
                <a:gd name="T15" fmla="*/ 52337 h 63"/>
                <a:gd name="T16" fmla="*/ 133773 w 135"/>
                <a:gd name="T17" fmla="*/ 55714 h 63"/>
                <a:gd name="T18" fmla="*/ 130387 w 135"/>
                <a:gd name="T19" fmla="*/ 64155 h 63"/>
                <a:gd name="T20" fmla="*/ 115147 w 135"/>
                <a:gd name="T21" fmla="*/ 72597 h 63"/>
                <a:gd name="T22" fmla="*/ 99907 w 135"/>
                <a:gd name="T23" fmla="*/ 64155 h 63"/>
                <a:gd name="T24" fmla="*/ 98213 w 135"/>
                <a:gd name="T25" fmla="*/ 55714 h 63"/>
                <a:gd name="T26" fmla="*/ 98213 w 135"/>
                <a:gd name="T27" fmla="*/ 52337 h 63"/>
                <a:gd name="T28" fmla="*/ 40640 w 135"/>
                <a:gd name="T29" fmla="*/ 52337 h 63"/>
                <a:gd name="T30" fmla="*/ 32173 w 135"/>
                <a:gd name="T31" fmla="*/ 52337 h 63"/>
                <a:gd name="T32" fmla="*/ 28787 w 135"/>
                <a:gd name="T33" fmla="*/ 52337 h 63"/>
                <a:gd name="T34" fmla="*/ 25400 w 135"/>
                <a:gd name="T35" fmla="*/ 48961 h 63"/>
                <a:gd name="T36" fmla="*/ 0 w 135"/>
                <a:gd name="T37" fmla="*/ 0 h 63"/>
                <a:gd name="T38" fmla="*/ 0 w 135"/>
                <a:gd name="T39" fmla="*/ 106363 h 6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35" h="63">
                  <a:moveTo>
                    <a:pt x="0" y="63"/>
                  </a:moveTo>
                  <a:cubicBezTo>
                    <a:pt x="135" y="63"/>
                    <a:pt x="135" y="63"/>
                    <a:pt x="135" y="63"/>
                  </a:cubicBezTo>
                  <a:cubicBezTo>
                    <a:pt x="135" y="0"/>
                    <a:pt x="135" y="0"/>
                    <a:pt x="135" y="0"/>
                  </a:cubicBezTo>
                  <a:cubicBezTo>
                    <a:pt x="120" y="29"/>
                    <a:pt x="120" y="29"/>
                    <a:pt x="120" y="29"/>
                  </a:cubicBezTo>
                  <a:cubicBezTo>
                    <a:pt x="119" y="31"/>
                    <a:pt x="119" y="31"/>
                    <a:pt x="119" y="31"/>
                  </a:cubicBezTo>
                  <a:cubicBezTo>
                    <a:pt x="117" y="31"/>
                    <a:pt x="117" y="31"/>
                    <a:pt x="117" y="31"/>
                  </a:cubicBezTo>
                  <a:cubicBezTo>
                    <a:pt x="112" y="31"/>
                    <a:pt x="112" y="31"/>
                    <a:pt x="112" y="31"/>
                  </a:cubicBezTo>
                  <a:cubicBezTo>
                    <a:pt x="78" y="31"/>
                    <a:pt x="78" y="31"/>
                    <a:pt x="78" y="31"/>
                  </a:cubicBezTo>
                  <a:cubicBezTo>
                    <a:pt x="79" y="32"/>
                    <a:pt x="79" y="32"/>
                    <a:pt x="79" y="33"/>
                  </a:cubicBezTo>
                  <a:cubicBezTo>
                    <a:pt x="79" y="35"/>
                    <a:pt x="78" y="37"/>
                    <a:pt x="77" y="38"/>
                  </a:cubicBezTo>
                  <a:cubicBezTo>
                    <a:pt x="75" y="42"/>
                    <a:pt x="72" y="43"/>
                    <a:pt x="68" y="43"/>
                  </a:cubicBezTo>
                  <a:cubicBezTo>
                    <a:pt x="65" y="43"/>
                    <a:pt x="61" y="42"/>
                    <a:pt x="59" y="38"/>
                  </a:cubicBezTo>
                  <a:cubicBezTo>
                    <a:pt x="58" y="37"/>
                    <a:pt x="58" y="35"/>
                    <a:pt x="58" y="33"/>
                  </a:cubicBezTo>
                  <a:cubicBezTo>
                    <a:pt x="58" y="32"/>
                    <a:pt x="58" y="32"/>
                    <a:pt x="58" y="31"/>
                  </a:cubicBezTo>
                  <a:cubicBezTo>
                    <a:pt x="24" y="31"/>
                    <a:pt x="24" y="31"/>
                    <a:pt x="24" y="31"/>
                  </a:cubicBezTo>
                  <a:cubicBezTo>
                    <a:pt x="19" y="31"/>
                    <a:pt x="19" y="31"/>
                    <a:pt x="19" y="31"/>
                  </a:cubicBezTo>
                  <a:cubicBezTo>
                    <a:pt x="17" y="31"/>
                    <a:pt x="17" y="31"/>
                    <a:pt x="17" y="31"/>
                  </a:cubicBezTo>
                  <a:cubicBezTo>
                    <a:pt x="15" y="29"/>
                    <a:pt x="15" y="29"/>
                    <a:pt x="15" y="29"/>
                  </a:cubicBezTo>
                  <a:cubicBezTo>
                    <a:pt x="0" y="0"/>
                    <a:pt x="0" y="0"/>
                    <a:pt x="0" y="0"/>
                  </a:cubicBezTo>
                  <a:lnTo>
                    <a:pt x="0" y="6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73" name="Freeform 231"/>
            <p:cNvSpPr/>
            <p:nvPr/>
          </p:nvSpPr>
          <p:spPr bwMode="auto">
            <a:xfrm>
              <a:off x="6685330" y="2786708"/>
              <a:ext cx="158729" cy="74629"/>
            </a:xfrm>
            <a:custGeom>
              <a:avLst/>
              <a:gdLst>
                <a:gd name="T0" fmla="*/ 158750 w 94"/>
                <a:gd name="T1" fmla="*/ 74612 h 44"/>
                <a:gd name="T2" fmla="*/ 158750 w 94"/>
                <a:gd name="T3" fmla="*/ 32219 h 44"/>
                <a:gd name="T4" fmla="*/ 128351 w 94"/>
                <a:gd name="T5" fmla="*/ 0 h 44"/>
                <a:gd name="T6" fmla="*/ 30399 w 94"/>
                <a:gd name="T7" fmla="*/ 0 h 44"/>
                <a:gd name="T8" fmla="*/ 0 w 94"/>
                <a:gd name="T9" fmla="*/ 32219 h 44"/>
                <a:gd name="T10" fmla="*/ 0 w 94"/>
                <a:gd name="T11" fmla="*/ 74612 h 44"/>
                <a:gd name="T12" fmla="*/ 27021 w 94"/>
                <a:gd name="T13" fmla="*/ 74612 h 44"/>
                <a:gd name="T14" fmla="*/ 27021 w 94"/>
                <a:gd name="T15" fmla="*/ 32219 h 44"/>
                <a:gd name="T16" fmla="*/ 30399 w 94"/>
                <a:gd name="T17" fmla="*/ 27132 h 44"/>
                <a:gd name="T18" fmla="*/ 128351 w 94"/>
                <a:gd name="T19" fmla="*/ 27132 h 44"/>
                <a:gd name="T20" fmla="*/ 131729 w 94"/>
                <a:gd name="T21" fmla="*/ 32219 h 44"/>
                <a:gd name="T22" fmla="*/ 131729 w 94"/>
                <a:gd name="T23" fmla="*/ 74612 h 44"/>
                <a:gd name="T24" fmla="*/ 158750 w 94"/>
                <a:gd name="T25" fmla="*/ 74612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 h="44">
                  <a:moveTo>
                    <a:pt x="94" y="44"/>
                  </a:moveTo>
                  <a:cubicBezTo>
                    <a:pt x="94" y="19"/>
                    <a:pt x="94" y="19"/>
                    <a:pt x="94" y="19"/>
                  </a:cubicBezTo>
                  <a:cubicBezTo>
                    <a:pt x="94" y="9"/>
                    <a:pt x="86" y="0"/>
                    <a:pt x="76" y="0"/>
                  </a:cubicBezTo>
                  <a:cubicBezTo>
                    <a:pt x="18" y="0"/>
                    <a:pt x="18" y="0"/>
                    <a:pt x="18" y="0"/>
                  </a:cubicBezTo>
                  <a:cubicBezTo>
                    <a:pt x="8" y="0"/>
                    <a:pt x="0" y="9"/>
                    <a:pt x="0" y="19"/>
                  </a:cubicBezTo>
                  <a:cubicBezTo>
                    <a:pt x="0" y="44"/>
                    <a:pt x="0" y="44"/>
                    <a:pt x="0" y="44"/>
                  </a:cubicBezTo>
                  <a:cubicBezTo>
                    <a:pt x="16" y="44"/>
                    <a:pt x="16" y="44"/>
                    <a:pt x="16" y="44"/>
                  </a:cubicBezTo>
                  <a:cubicBezTo>
                    <a:pt x="16" y="19"/>
                    <a:pt x="16" y="19"/>
                    <a:pt x="16" y="19"/>
                  </a:cubicBezTo>
                  <a:cubicBezTo>
                    <a:pt x="16" y="18"/>
                    <a:pt x="17" y="16"/>
                    <a:pt x="18" y="16"/>
                  </a:cubicBezTo>
                  <a:cubicBezTo>
                    <a:pt x="76" y="16"/>
                    <a:pt x="76" y="16"/>
                    <a:pt x="76" y="16"/>
                  </a:cubicBezTo>
                  <a:cubicBezTo>
                    <a:pt x="78" y="16"/>
                    <a:pt x="78" y="18"/>
                    <a:pt x="78" y="19"/>
                  </a:cubicBezTo>
                  <a:cubicBezTo>
                    <a:pt x="78" y="44"/>
                    <a:pt x="78" y="44"/>
                    <a:pt x="78" y="44"/>
                  </a:cubicBezTo>
                  <a:lnTo>
                    <a:pt x="94" y="4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74" name="Freeform 232"/>
            <p:cNvSpPr>
              <a:spLocks noEditPoints="1"/>
            </p:cNvSpPr>
            <p:nvPr/>
          </p:nvSpPr>
          <p:spPr bwMode="auto">
            <a:xfrm>
              <a:off x="6975806" y="2808938"/>
              <a:ext cx="258728" cy="120678"/>
            </a:xfrm>
            <a:custGeom>
              <a:avLst/>
              <a:gdLst>
                <a:gd name="T0" fmla="*/ 231775 w 163"/>
                <a:gd name="T1" fmla="*/ 0 h 76"/>
                <a:gd name="T2" fmla="*/ 231775 w 163"/>
                <a:gd name="T3" fmla="*/ 39688 h 76"/>
                <a:gd name="T4" fmla="*/ 231775 w 163"/>
                <a:gd name="T5" fmla="*/ 39688 h 76"/>
                <a:gd name="T6" fmla="*/ 231775 w 163"/>
                <a:gd name="T7" fmla="*/ 0 h 76"/>
                <a:gd name="T8" fmla="*/ 223837 w 163"/>
                <a:gd name="T9" fmla="*/ 73025 h 76"/>
                <a:gd name="T10" fmla="*/ 212725 w 163"/>
                <a:gd name="T11" fmla="*/ 120650 h 76"/>
                <a:gd name="T12" fmla="*/ 195262 w 163"/>
                <a:gd name="T13" fmla="*/ 107950 h 76"/>
                <a:gd name="T14" fmla="*/ 195262 w 163"/>
                <a:gd name="T15" fmla="*/ 17463 h 76"/>
                <a:gd name="T16" fmla="*/ 195262 w 163"/>
                <a:gd name="T17" fmla="*/ 85725 h 76"/>
                <a:gd name="T18" fmla="*/ 203200 w 163"/>
                <a:gd name="T19" fmla="*/ 50800 h 76"/>
                <a:gd name="T20" fmla="*/ 195262 w 163"/>
                <a:gd name="T21" fmla="*/ 120650 h 76"/>
                <a:gd name="T22" fmla="*/ 195262 w 163"/>
                <a:gd name="T23" fmla="*/ 0 h 76"/>
                <a:gd name="T24" fmla="*/ 190500 w 163"/>
                <a:gd name="T25" fmla="*/ 73025 h 76"/>
                <a:gd name="T26" fmla="*/ 195262 w 163"/>
                <a:gd name="T27" fmla="*/ 39688 h 76"/>
                <a:gd name="T28" fmla="*/ 195262 w 163"/>
                <a:gd name="T29" fmla="*/ 0 h 76"/>
                <a:gd name="T30" fmla="*/ 161925 w 163"/>
                <a:gd name="T31" fmla="*/ 107950 h 76"/>
                <a:gd name="T32" fmla="*/ 161925 w 163"/>
                <a:gd name="T33" fmla="*/ 17463 h 76"/>
                <a:gd name="T34" fmla="*/ 161925 w 163"/>
                <a:gd name="T35" fmla="*/ 85725 h 76"/>
                <a:gd name="T36" fmla="*/ 168275 w 163"/>
                <a:gd name="T37" fmla="*/ 50800 h 76"/>
                <a:gd name="T38" fmla="*/ 161925 w 163"/>
                <a:gd name="T39" fmla="*/ 120650 h 76"/>
                <a:gd name="T40" fmla="*/ 161925 w 163"/>
                <a:gd name="T41" fmla="*/ 0 h 76"/>
                <a:gd name="T42" fmla="*/ 157162 w 163"/>
                <a:gd name="T43" fmla="*/ 73025 h 76"/>
                <a:gd name="T44" fmla="*/ 161925 w 163"/>
                <a:gd name="T45" fmla="*/ 39688 h 76"/>
                <a:gd name="T46" fmla="*/ 161925 w 163"/>
                <a:gd name="T47" fmla="*/ 0 h 76"/>
                <a:gd name="T48" fmla="*/ 128587 w 163"/>
                <a:gd name="T49" fmla="*/ 107950 h 76"/>
                <a:gd name="T50" fmla="*/ 128587 w 163"/>
                <a:gd name="T51" fmla="*/ 17463 h 76"/>
                <a:gd name="T52" fmla="*/ 128587 w 163"/>
                <a:gd name="T53" fmla="*/ 85725 h 76"/>
                <a:gd name="T54" fmla="*/ 133350 w 163"/>
                <a:gd name="T55" fmla="*/ 50800 h 76"/>
                <a:gd name="T56" fmla="*/ 128587 w 163"/>
                <a:gd name="T57" fmla="*/ 120650 h 76"/>
                <a:gd name="T58" fmla="*/ 128587 w 163"/>
                <a:gd name="T59" fmla="*/ 0 h 76"/>
                <a:gd name="T60" fmla="*/ 122237 w 163"/>
                <a:gd name="T61" fmla="*/ 73025 h 76"/>
                <a:gd name="T62" fmla="*/ 128587 w 163"/>
                <a:gd name="T63" fmla="*/ 39688 h 76"/>
                <a:gd name="T64" fmla="*/ 128587 w 163"/>
                <a:gd name="T65" fmla="*/ 0 h 76"/>
                <a:gd name="T66" fmla="*/ 93662 w 163"/>
                <a:gd name="T67" fmla="*/ 107950 h 76"/>
                <a:gd name="T68" fmla="*/ 93662 w 163"/>
                <a:gd name="T69" fmla="*/ 17463 h 76"/>
                <a:gd name="T70" fmla="*/ 93662 w 163"/>
                <a:gd name="T71" fmla="*/ 85725 h 76"/>
                <a:gd name="T72" fmla="*/ 100012 w 163"/>
                <a:gd name="T73" fmla="*/ 50800 h 76"/>
                <a:gd name="T74" fmla="*/ 93662 w 163"/>
                <a:gd name="T75" fmla="*/ 120650 h 76"/>
                <a:gd name="T76" fmla="*/ 93662 w 163"/>
                <a:gd name="T77" fmla="*/ 0 h 76"/>
                <a:gd name="T78" fmla="*/ 88900 w 163"/>
                <a:gd name="T79" fmla="*/ 73025 h 76"/>
                <a:gd name="T80" fmla="*/ 93662 w 163"/>
                <a:gd name="T81" fmla="*/ 39688 h 76"/>
                <a:gd name="T82" fmla="*/ 93662 w 163"/>
                <a:gd name="T83" fmla="*/ 0 h 76"/>
                <a:gd name="T84" fmla="*/ 60325 w 163"/>
                <a:gd name="T85" fmla="*/ 107950 h 76"/>
                <a:gd name="T86" fmla="*/ 60325 w 163"/>
                <a:gd name="T87" fmla="*/ 17463 h 76"/>
                <a:gd name="T88" fmla="*/ 60325 w 163"/>
                <a:gd name="T89" fmla="*/ 85725 h 76"/>
                <a:gd name="T90" fmla="*/ 65087 w 163"/>
                <a:gd name="T91" fmla="*/ 50800 h 76"/>
                <a:gd name="T92" fmla="*/ 60325 w 163"/>
                <a:gd name="T93" fmla="*/ 120650 h 76"/>
                <a:gd name="T94" fmla="*/ 60325 w 163"/>
                <a:gd name="T95" fmla="*/ 0 h 76"/>
                <a:gd name="T96" fmla="*/ 53975 w 163"/>
                <a:gd name="T97" fmla="*/ 73025 h 76"/>
                <a:gd name="T98" fmla="*/ 60325 w 163"/>
                <a:gd name="T99" fmla="*/ 39688 h 76"/>
                <a:gd name="T100" fmla="*/ 60325 w 163"/>
                <a:gd name="T101" fmla="*/ 0 h 76"/>
                <a:gd name="T102" fmla="*/ 42862 w 163"/>
                <a:gd name="T103" fmla="*/ 85725 h 76"/>
                <a:gd name="T104" fmla="*/ 42862 w 163"/>
                <a:gd name="T105" fmla="*/ 50800 h 76"/>
                <a:gd name="T106" fmla="*/ 36512 w 163"/>
                <a:gd name="T107" fmla="*/ 17463 h 76"/>
                <a:gd name="T108" fmla="*/ 0 w 163"/>
                <a:gd name="T109" fmla="*/ 120650 h 76"/>
                <a:gd name="T110" fmla="*/ 14287 w 163"/>
                <a:gd name="T111" fmla="*/ 17463 h 76"/>
                <a:gd name="T112" fmla="*/ 0 w 163"/>
                <a:gd name="T113" fmla="*/ 120650 h 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63" h="76">
                  <a:moveTo>
                    <a:pt x="146" y="76"/>
                  </a:moveTo>
                  <a:lnTo>
                    <a:pt x="163" y="76"/>
                  </a:lnTo>
                  <a:lnTo>
                    <a:pt x="163" y="0"/>
                  </a:lnTo>
                  <a:lnTo>
                    <a:pt x="146" y="0"/>
                  </a:lnTo>
                  <a:lnTo>
                    <a:pt x="146" y="11"/>
                  </a:lnTo>
                  <a:lnTo>
                    <a:pt x="152" y="11"/>
                  </a:lnTo>
                  <a:lnTo>
                    <a:pt x="152" y="25"/>
                  </a:lnTo>
                  <a:lnTo>
                    <a:pt x="146" y="25"/>
                  </a:lnTo>
                  <a:lnTo>
                    <a:pt x="146" y="76"/>
                  </a:lnTo>
                  <a:close/>
                  <a:moveTo>
                    <a:pt x="134" y="76"/>
                  </a:moveTo>
                  <a:lnTo>
                    <a:pt x="146" y="76"/>
                  </a:lnTo>
                  <a:lnTo>
                    <a:pt x="146" y="25"/>
                  </a:lnTo>
                  <a:lnTo>
                    <a:pt x="138" y="25"/>
                  </a:lnTo>
                  <a:lnTo>
                    <a:pt x="138" y="11"/>
                  </a:lnTo>
                  <a:lnTo>
                    <a:pt x="146" y="11"/>
                  </a:lnTo>
                  <a:lnTo>
                    <a:pt x="146" y="0"/>
                  </a:lnTo>
                  <a:lnTo>
                    <a:pt x="134" y="0"/>
                  </a:lnTo>
                  <a:lnTo>
                    <a:pt x="134" y="32"/>
                  </a:lnTo>
                  <a:lnTo>
                    <a:pt x="141" y="32"/>
                  </a:lnTo>
                  <a:lnTo>
                    <a:pt x="141" y="46"/>
                  </a:lnTo>
                  <a:lnTo>
                    <a:pt x="134" y="46"/>
                  </a:lnTo>
                  <a:lnTo>
                    <a:pt x="134" y="54"/>
                  </a:lnTo>
                  <a:lnTo>
                    <a:pt x="134" y="68"/>
                  </a:lnTo>
                  <a:lnTo>
                    <a:pt x="134" y="76"/>
                  </a:lnTo>
                  <a:close/>
                  <a:moveTo>
                    <a:pt x="123" y="76"/>
                  </a:moveTo>
                  <a:lnTo>
                    <a:pt x="134" y="76"/>
                  </a:lnTo>
                  <a:lnTo>
                    <a:pt x="134" y="68"/>
                  </a:lnTo>
                  <a:lnTo>
                    <a:pt x="123" y="68"/>
                  </a:lnTo>
                  <a:lnTo>
                    <a:pt x="123" y="76"/>
                  </a:lnTo>
                  <a:close/>
                  <a:moveTo>
                    <a:pt x="134" y="0"/>
                  </a:moveTo>
                  <a:lnTo>
                    <a:pt x="123" y="0"/>
                  </a:lnTo>
                  <a:lnTo>
                    <a:pt x="123" y="11"/>
                  </a:lnTo>
                  <a:lnTo>
                    <a:pt x="131" y="11"/>
                  </a:lnTo>
                  <a:lnTo>
                    <a:pt x="131" y="25"/>
                  </a:lnTo>
                  <a:lnTo>
                    <a:pt x="123" y="25"/>
                  </a:lnTo>
                  <a:lnTo>
                    <a:pt x="123" y="54"/>
                  </a:lnTo>
                  <a:lnTo>
                    <a:pt x="134" y="54"/>
                  </a:lnTo>
                  <a:lnTo>
                    <a:pt x="134" y="46"/>
                  </a:lnTo>
                  <a:lnTo>
                    <a:pt x="128" y="46"/>
                  </a:lnTo>
                  <a:lnTo>
                    <a:pt x="128" y="32"/>
                  </a:lnTo>
                  <a:lnTo>
                    <a:pt x="134" y="32"/>
                  </a:lnTo>
                  <a:lnTo>
                    <a:pt x="134" y="0"/>
                  </a:lnTo>
                  <a:close/>
                  <a:moveTo>
                    <a:pt x="113" y="76"/>
                  </a:moveTo>
                  <a:lnTo>
                    <a:pt x="123" y="76"/>
                  </a:lnTo>
                  <a:lnTo>
                    <a:pt x="123" y="68"/>
                  </a:lnTo>
                  <a:lnTo>
                    <a:pt x="113" y="68"/>
                  </a:lnTo>
                  <a:lnTo>
                    <a:pt x="113" y="76"/>
                  </a:lnTo>
                  <a:close/>
                  <a:moveTo>
                    <a:pt x="123" y="0"/>
                  </a:moveTo>
                  <a:lnTo>
                    <a:pt x="113" y="0"/>
                  </a:lnTo>
                  <a:lnTo>
                    <a:pt x="113" y="32"/>
                  </a:lnTo>
                  <a:lnTo>
                    <a:pt x="120" y="32"/>
                  </a:lnTo>
                  <a:lnTo>
                    <a:pt x="120" y="46"/>
                  </a:lnTo>
                  <a:lnTo>
                    <a:pt x="113" y="46"/>
                  </a:lnTo>
                  <a:lnTo>
                    <a:pt x="113" y="54"/>
                  </a:lnTo>
                  <a:lnTo>
                    <a:pt x="123" y="54"/>
                  </a:lnTo>
                  <a:lnTo>
                    <a:pt x="123" y="25"/>
                  </a:lnTo>
                  <a:lnTo>
                    <a:pt x="117" y="25"/>
                  </a:lnTo>
                  <a:lnTo>
                    <a:pt x="117" y="11"/>
                  </a:lnTo>
                  <a:lnTo>
                    <a:pt x="123" y="11"/>
                  </a:lnTo>
                  <a:lnTo>
                    <a:pt x="123" y="0"/>
                  </a:lnTo>
                  <a:close/>
                  <a:moveTo>
                    <a:pt x="102" y="76"/>
                  </a:moveTo>
                  <a:lnTo>
                    <a:pt x="113" y="76"/>
                  </a:lnTo>
                  <a:lnTo>
                    <a:pt x="113" y="68"/>
                  </a:lnTo>
                  <a:lnTo>
                    <a:pt x="102" y="68"/>
                  </a:lnTo>
                  <a:lnTo>
                    <a:pt x="102" y="76"/>
                  </a:lnTo>
                  <a:close/>
                  <a:moveTo>
                    <a:pt x="113" y="0"/>
                  </a:moveTo>
                  <a:lnTo>
                    <a:pt x="102" y="0"/>
                  </a:lnTo>
                  <a:lnTo>
                    <a:pt x="102" y="11"/>
                  </a:lnTo>
                  <a:lnTo>
                    <a:pt x="109" y="11"/>
                  </a:lnTo>
                  <a:lnTo>
                    <a:pt x="109" y="25"/>
                  </a:lnTo>
                  <a:lnTo>
                    <a:pt x="102" y="25"/>
                  </a:lnTo>
                  <a:lnTo>
                    <a:pt x="102" y="54"/>
                  </a:lnTo>
                  <a:lnTo>
                    <a:pt x="113" y="54"/>
                  </a:lnTo>
                  <a:lnTo>
                    <a:pt x="113" y="46"/>
                  </a:lnTo>
                  <a:lnTo>
                    <a:pt x="106" y="46"/>
                  </a:lnTo>
                  <a:lnTo>
                    <a:pt x="106" y="32"/>
                  </a:lnTo>
                  <a:lnTo>
                    <a:pt x="113" y="32"/>
                  </a:lnTo>
                  <a:lnTo>
                    <a:pt x="113" y="0"/>
                  </a:lnTo>
                  <a:close/>
                  <a:moveTo>
                    <a:pt x="91" y="76"/>
                  </a:moveTo>
                  <a:lnTo>
                    <a:pt x="102" y="76"/>
                  </a:lnTo>
                  <a:lnTo>
                    <a:pt x="102" y="68"/>
                  </a:lnTo>
                  <a:lnTo>
                    <a:pt x="91" y="68"/>
                  </a:lnTo>
                  <a:lnTo>
                    <a:pt x="91" y="76"/>
                  </a:lnTo>
                  <a:close/>
                  <a:moveTo>
                    <a:pt x="102" y="0"/>
                  </a:moveTo>
                  <a:lnTo>
                    <a:pt x="91" y="0"/>
                  </a:lnTo>
                  <a:lnTo>
                    <a:pt x="91" y="32"/>
                  </a:lnTo>
                  <a:lnTo>
                    <a:pt x="99" y="32"/>
                  </a:lnTo>
                  <a:lnTo>
                    <a:pt x="99" y="46"/>
                  </a:lnTo>
                  <a:lnTo>
                    <a:pt x="91" y="46"/>
                  </a:lnTo>
                  <a:lnTo>
                    <a:pt x="91" y="54"/>
                  </a:lnTo>
                  <a:lnTo>
                    <a:pt x="102" y="54"/>
                  </a:lnTo>
                  <a:lnTo>
                    <a:pt x="102" y="25"/>
                  </a:lnTo>
                  <a:lnTo>
                    <a:pt x="96" y="25"/>
                  </a:lnTo>
                  <a:lnTo>
                    <a:pt x="96" y="11"/>
                  </a:lnTo>
                  <a:lnTo>
                    <a:pt x="102" y="11"/>
                  </a:lnTo>
                  <a:lnTo>
                    <a:pt x="102" y="0"/>
                  </a:lnTo>
                  <a:close/>
                  <a:moveTo>
                    <a:pt x="81" y="76"/>
                  </a:moveTo>
                  <a:lnTo>
                    <a:pt x="91" y="76"/>
                  </a:lnTo>
                  <a:lnTo>
                    <a:pt x="91" y="68"/>
                  </a:lnTo>
                  <a:lnTo>
                    <a:pt x="81" y="68"/>
                  </a:lnTo>
                  <a:lnTo>
                    <a:pt x="81" y="76"/>
                  </a:lnTo>
                  <a:close/>
                  <a:moveTo>
                    <a:pt x="91" y="0"/>
                  </a:moveTo>
                  <a:lnTo>
                    <a:pt x="81" y="0"/>
                  </a:lnTo>
                  <a:lnTo>
                    <a:pt x="81" y="11"/>
                  </a:lnTo>
                  <a:lnTo>
                    <a:pt x="88" y="11"/>
                  </a:lnTo>
                  <a:lnTo>
                    <a:pt x="88" y="25"/>
                  </a:lnTo>
                  <a:lnTo>
                    <a:pt x="81" y="25"/>
                  </a:lnTo>
                  <a:lnTo>
                    <a:pt x="81" y="54"/>
                  </a:lnTo>
                  <a:lnTo>
                    <a:pt x="91" y="54"/>
                  </a:lnTo>
                  <a:lnTo>
                    <a:pt x="91" y="46"/>
                  </a:lnTo>
                  <a:lnTo>
                    <a:pt x="84" y="46"/>
                  </a:lnTo>
                  <a:lnTo>
                    <a:pt x="84" y="32"/>
                  </a:lnTo>
                  <a:lnTo>
                    <a:pt x="91" y="32"/>
                  </a:lnTo>
                  <a:lnTo>
                    <a:pt x="91" y="0"/>
                  </a:lnTo>
                  <a:close/>
                  <a:moveTo>
                    <a:pt x="70" y="76"/>
                  </a:moveTo>
                  <a:lnTo>
                    <a:pt x="81" y="76"/>
                  </a:lnTo>
                  <a:lnTo>
                    <a:pt x="81" y="68"/>
                  </a:lnTo>
                  <a:lnTo>
                    <a:pt x="70" y="68"/>
                  </a:lnTo>
                  <a:lnTo>
                    <a:pt x="70" y="76"/>
                  </a:lnTo>
                  <a:close/>
                  <a:moveTo>
                    <a:pt x="81" y="0"/>
                  </a:moveTo>
                  <a:lnTo>
                    <a:pt x="70" y="0"/>
                  </a:lnTo>
                  <a:lnTo>
                    <a:pt x="70" y="32"/>
                  </a:lnTo>
                  <a:lnTo>
                    <a:pt x="77" y="32"/>
                  </a:lnTo>
                  <a:lnTo>
                    <a:pt x="77" y="46"/>
                  </a:lnTo>
                  <a:lnTo>
                    <a:pt x="70" y="46"/>
                  </a:lnTo>
                  <a:lnTo>
                    <a:pt x="70" y="54"/>
                  </a:lnTo>
                  <a:lnTo>
                    <a:pt x="81" y="54"/>
                  </a:lnTo>
                  <a:lnTo>
                    <a:pt x="81" y="25"/>
                  </a:lnTo>
                  <a:lnTo>
                    <a:pt x="73" y="25"/>
                  </a:lnTo>
                  <a:lnTo>
                    <a:pt x="73" y="11"/>
                  </a:lnTo>
                  <a:lnTo>
                    <a:pt x="81" y="11"/>
                  </a:lnTo>
                  <a:lnTo>
                    <a:pt x="81" y="0"/>
                  </a:lnTo>
                  <a:close/>
                  <a:moveTo>
                    <a:pt x="59" y="76"/>
                  </a:moveTo>
                  <a:lnTo>
                    <a:pt x="70" y="76"/>
                  </a:lnTo>
                  <a:lnTo>
                    <a:pt x="70" y="68"/>
                  </a:lnTo>
                  <a:lnTo>
                    <a:pt x="59" y="68"/>
                  </a:lnTo>
                  <a:lnTo>
                    <a:pt x="59" y="76"/>
                  </a:lnTo>
                  <a:close/>
                  <a:moveTo>
                    <a:pt x="70" y="0"/>
                  </a:moveTo>
                  <a:lnTo>
                    <a:pt x="59" y="0"/>
                  </a:lnTo>
                  <a:lnTo>
                    <a:pt x="59" y="11"/>
                  </a:lnTo>
                  <a:lnTo>
                    <a:pt x="67" y="11"/>
                  </a:lnTo>
                  <a:lnTo>
                    <a:pt x="67" y="25"/>
                  </a:lnTo>
                  <a:lnTo>
                    <a:pt x="59" y="25"/>
                  </a:lnTo>
                  <a:lnTo>
                    <a:pt x="59" y="54"/>
                  </a:lnTo>
                  <a:lnTo>
                    <a:pt x="70" y="54"/>
                  </a:lnTo>
                  <a:lnTo>
                    <a:pt x="70" y="46"/>
                  </a:lnTo>
                  <a:lnTo>
                    <a:pt x="63" y="46"/>
                  </a:lnTo>
                  <a:lnTo>
                    <a:pt x="63" y="32"/>
                  </a:lnTo>
                  <a:lnTo>
                    <a:pt x="70" y="32"/>
                  </a:lnTo>
                  <a:lnTo>
                    <a:pt x="70" y="0"/>
                  </a:lnTo>
                  <a:close/>
                  <a:moveTo>
                    <a:pt x="49" y="76"/>
                  </a:moveTo>
                  <a:lnTo>
                    <a:pt x="59" y="76"/>
                  </a:lnTo>
                  <a:lnTo>
                    <a:pt x="59" y="68"/>
                  </a:lnTo>
                  <a:lnTo>
                    <a:pt x="49" y="68"/>
                  </a:lnTo>
                  <a:lnTo>
                    <a:pt x="49" y="76"/>
                  </a:lnTo>
                  <a:close/>
                  <a:moveTo>
                    <a:pt x="59" y="0"/>
                  </a:moveTo>
                  <a:lnTo>
                    <a:pt x="49" y="0"/>
                  </a:lnTo>
                  <a:lnTo>
                    <a:pt x="49" y="32"/>
                  </a:lnTo>
                  <a:lnTo>
                    <a:pt x="56" y="32"/>
                  </a:lnTo>
                  <a:lnTo>
                    <a:pt x="56" y="46"/>
                  </a:lnTo>
                  <a:lnTo>
                    <a:pt x="49" y="46"/>
                  </a:lnTo>
                  <a:lnTo>
                    <a:pt x="49" y="54"/>
                  </a:lnTo>
                  <a:lnTo>
                    <a:pt x="59" y="54"/>
                  </a:lnTo>
                  <a:lnTo>
                    <a:pt x="59" y="25"/>
                  </a:lnTo>
                  <a:lnTo>
                    <a:pt x="52" y="25"/>
                  </a:lnTo>
                  <a:lnTo>
                    <a:pt x="52" y="11"/>
                  </a:lnTo>
                  <a:lnTo>
                    <a:pt x="59" y="11"/>
                  </a:lnTo>
                  <a:lnTo>
                    <a:pt x="59" y="0"/>
                  </a:lnTo>
                  <a:close/>
                  <a:moveTo>
                    <a:pt x="38" y="76"/>
                  </a:moveTo>
                  <a:lnTo>
                    <a:pt x="49" y="76"/>
                  </a:lnTo>
                  <a:lnTo>
                    <a:pt x="49" y="68"/>
                  </a:lnTo>
                  <a:lnTo>
                    <a:pt x="38" y="68"/>
                  </a:lnTo>
                  <a:lnTo>
                    <a:pt x="38" y="76"/>
                  </a:lnTo>
                  <a:close/>
                  <a:moveTo>
                    <a:pt x="49" y="0"/>
                  </a:moveTo>
                  <a:lnTo>
                    <a:pt x="38" y="0"/>
                  </a:lnTo>
                  <a:lnTo>
                    <a:pt x="38" y="11"/>
                  </a:lnTo>
                  <a:lnTo>
                    <a:pt x="44" y="11"/>
                  </a:lnTo>
                  <a:lnTo>
                    <a:pt x="44" y="25"/>
                  </a:lnTo>
                  <a:lnTo>
                    <a:pt x="38" y="25"/>
                  </a:lnTo>
                  <a:lnTo>
                    <a:pt x="38" y="54"/>
                  </a:lnTo>
                  <a:lnTo>
                    <a:pt x="49" y="54"/>
                  </a:lnTo>
                  <a:lnTo>
                    <a:pt x="49" y="46"/>
                  </a:lnTo>
                  <a:lnTo>
                    <a:pt x="41" y="46"/>
                  </a:lnTo>
                  <a:lnTo>
                    <a:pt x="41" y="32"/>
                  </a:lnTo>
                  <a:lnTo>
                    <a:pt x="49" y="32"/>
                  </a:lnTo>
                  <a:lnTo>
                    <a:pt x="49" y="0"/>
                  </a:lnTo>
                  <a:close/>
                  <a:moveTo>
                    <a:pt x="27" y="76"/>
                  </a:moveTo>
                  <a:lnTo>
                    <a:pt x="38" y="76"/>
                  </a:lnTo>
                  <a:lnTo>
                    <a:pt x="38" y="68"/>
                  </a:lnTo>
                  <a:lnTo>
                    <a:pt x="27" y="68"/>
                  </a:lnTo>
                  <a:lnTo>
                    <a:pt x="27" y="76"/>
                  </a:lnTo>
                  <a:close/>
                  <a:moveTo>
                    <a:pt x="38" y="0"/>
                  </a:moveTo>
                  <a:lnTo>
                    <a:pt x="27" y="0"/>
                  </a:lnTo>
                  <a:lnTo>
                    <a:pt x="27" y="32"/>
                  </a:lnTo>
                  <a:lnTo>
                    <a:pt x="34" y="32"/>
                  </a:lnTo>
                  <a:lnTo>
                    <a:pt x="34" y="46"/>
                  </a:lnTo>
                  <a:lnTo>
                    <a:pt x="27" y="46"/>
                  </a:lnTo>
                  <a:lnTo>
                    <a:pt x="27" y="54"/>
                  </a:lnTo>
                  <a:lnTo>
                    <a:pt x="38" y="54"/>
                  </a:lnTo>
                  <a:lnTo>
                    <a:pt x="38" y="25"/>
                  </a:lnTo>
                  <a:lnTo>
                    <a:pt x="31" y="25"/>
                  </a:lnTo>
                  <a:lnTo>
                    <a:pt x="31" y="11"/>
                  </a:lnTo>
                  <a:lnTo>
                    <a:pt x="38" y="11"/>
                  </a:lnTo>
                  <a:lnTo>
                    <a:pt x="38" y="0"/>
                  </a:lnTo>
                  <a:close/>
                  <a:moveTo>
                    <a:pt x="17" y="76"/>
                  </a:moveTo>
                  <a:lnTo>
                    <a:pt x="27" y="76"/>
                  </a:lnTo>
                  <a:lnTo>
                    <a:pt x="27" y="68"/>
                  </a:lnTo>
                  <a:lnTo>
                    <a:pt x="27" y="54"/>
                  </a:lnTo>
                  <a:lnTo>
                    <a:pt x="27" y="46"/>
                  </a:lnTo>
                  <a:lnTo>
                    <a:pt x="20" y="46"/>
                  </a:lnTo>
                  <a:lnTo>
                    <a:pt x="20" y="32"/>
                  </a:lnTo>
                  <a:lnTo>
                    <a:pt x="27" y="32"/>
                  </a:lnTo>
                  <a:lnTo>
                    <a:pt x="27" y="0"/>
                  </a:lnTo>
                  <a:lnTo>
                    <a:pt x="17" y="0"/>
                  </a:lnTo>
                  <a:lnTo>
                    <a:pt x="17" y="11"/>
                  </a:lnTo>
                  <a:lnTo>
                    <a:pt x="23" y="11"/>
                  </a:lnTo>
                  <a:lnTo>
                    <a:pt x="23" y="25"/>
                  </a:lnTo>
                  <a:lnTo>
                    <a:pt x="17" y="25"/>
                  </a:lnTo>
                  <a:lnTo>
                    <a:pt x="17" y="76"/>
                  </a:lnTo>
                  <a:close/>
                  <a:moveTo>
                    <a:pt x="0" y="76"/>
                  </a:moveTo>
                  <a:lnTo>
                    <a:pt x="17" y="76"/>
                  </a:lnTo>
                  <a:lnTo>
                    <a:pt x="17" y="25"/>
                  </a:lnTo>
                  <a:lnTo>
                    <a:pt x="9" y="25"/>
                  </a:lnTo>
                  <a:lnTo>
                    <a:pt x="9" y="11"/>
                  </a:lnTo>
                  <a:lnTo>
                    <a:pt x="17" y="11"/>
                  </a:lnTo>
                  <a:lnTo>
                    <a:pt x="17" y="0"/>
                  </a:lnTo>
                  <a:lnTo>
                    <a:pt x="0" y="0"/>
                  </a:lnTo>
                  <a:lnTo>
                    <a:pt x="0"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75" name="Freeform 233"/>
            <p:cNvSpPr/>
            <p:nvPr/>
          </p:nvSpPr>
          <p:spPr bwMode="auto">
            <a:xfrm>
              <a:off x="7021844" y="2753370"/>
              <a:ext cx="150793" cy="36521"/>
            </a:xfrm>
            <a:custGeom>
              <a:avLst/>
              <a:gdLst>
                <a:gd name="T0" fmla="*/ 0 w 89"/>
                <a:gd name="T1" fmla="*/ 18257 h 22"/>
                <a:gd name="T2" fmla="*/ 10167 w 89"/>
                <a:gd name="T3" fmla="*/ 36513 h 22"/>
                <a:gd name="T4" fmla="*/ 76254 w 89"/>
                <a:gd name="T5" fmla="*/ 21576 h 22"/>
                <a:gd name="T6" fmla="*/ 140646 w 89"/>
                <a:gd name="T7" fmla="*/ 36513 h 22"/>
                <a:gd name="T8" fmla="*/ 150813 w 89"/>
                <a:gd name="T9" fmla="*/ 18257 h 22"/>
                <a:gd name="T10" fmla="*/ 76254 w 89"/>
                <a:gd name="T11" fmla="*/ 0 h 22"/>
                <a:gd name="T12" fmla="*/ 0 w 89"/>
                <a:gd name="T13" fmla="*/ 18257 h 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9" h="22">
                  <a:moveTo>
                    <a:pt x="0" y="11"/>
                  </a:moveTo>
                  <a:cubicBezTo>
                    <a:pt x="6" y="22"/>
                    <a:pt x="6" y="22"/>
                    <a:pt x="6" y="22"/>
                  </a:cubicBezTo>
                  <a:cubicBezTo>
                    <a:pt x="17" y="16"/>
                    <a:pt x="31" y="13"/>
                    <a:pt x="45" y="13"/>
                  </a:cubicBezTo>
                  <a:cubicBezTo>
                    <a:pt x="59" y="13"/>
                    <a:pt x="72" y="16"/>
                    <a:pt x="83" y="22"/>
                  </a:cubicBezTo>
                  <a:cubicBezTo>
                    <a:pt x="89" y="11"/>
                    <a:pt x="89" y="11"/>
                    <a:pt x="89" y="11"/>
                  </a:cubicBezTo>
                  <a:cubicBezTo>
                    <a:pt x="76" y="4"/>
                    <a:pt x="61" y="0"/>
                    <a:pt x="45" y="0"/>
                  </a:cubicBezTo>
                  <a:cubicBezTo>
                    <a:pt x="29" y="0"/>
                    <a:pt x="13" y="4"/>
                    <a:pt x="0"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76" name="Freeform 234"/>
            <p:cNvSpPr/>
            <p:nvPr/>
          </p:nvSpPr>
          <p:spPr bwMode="auto">
            <a:xfrm>
              <a:off x="6996447" y="2712085"/>
              <a:ext cx="201587" cy="42873"/>
            </a:xfrm>
            <a:custGeom>
              <a:avLst/>
              <a:gdLst>
                <a:gd name="T0" fmla="*/ 201613 w 119"/>
                <a:gd name="T1" fmla="*/ 24003 h 25"/>
                <a:gd name="T2" fmla="*/ 101654 w 119"/>
                <a:gd name="T3" fmla="*/ 0 h 25"/>
                <a:gd name="T4" fmla="*/ 0 w 119"/>
                <a:gd name="T5" fmla="*/ 24003 h 25"/>
                <a:gd name="T6" fmla="*/ 11860 w 119"/>
                <a:gd name="T7" fmla="*/ 42863 h 25"/>
                <a:gd name="T8" fmla="*/ 101654 w 119"/>
                <a:gd name="T9" fmla="*/ 22289 h 25"/>
                <a:gd name="T10" fmla="*/ 191448 w 119"/>
                <a:gd name="T11" fmla="*/ 42863 h 25"/>
                <a:gd name="T12" fmla="*/ 201613 w 119"/>
                <a:gd name="T13" fmla="*/ 24003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9" h="25">
                  <a:moveTo>
                    <a:pt x="119" y="14"/>
                  </a:moveTo>
                  <a:cubicBezTo>
                    <a:pt x="102" y="5"/>
                    <a:pt x="81" y="0"/>
                    <a:pt x="60" y="0"/>
                  </a:cubicBezTo>
                  <a:cubicBezTo>
                    <a:pt x="38" y="0"/>
                    <a:pt x="17" y="5"/>
                    <a:pt x="0" y="14"/>
                  </a:cubicBezTo>
                  <a:cubicBezTo>
                    <a:pt x="7" y="25"/>
                    <a:pt x="7" y="25"/>
                    <a:pt x="7" y="25"/>
                  </a:cubicBezTo>
                  <a:cubicBezTo>
                    <a:pt x="21" y="17"/>
                    <a:pt x="40" y="13"/>
                    <a:pt x="60" y="13"/>
                  </a:cubicBezTo>
                  <a:cubicBezTo>
                    <a:pt x="79" y="13"/>
                    <a:pt x="98" y="17"/>
                    <a:pt x="113" y="25"/>
                  </a:cubicBezTo>
                  <a:lnTo>
                    <a:pt x="119" y="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77" name="Freeform 235"/>
            <p:cNvSpPr>
              <a:spLocks noEditPoints="1"/>
            </p:cNvSpPr>
            <p:nvPr/>
          </p:nvSpPr>
          <p:spPr bwMode="auto">
            <a:xfrm>
              <a:off x="6764695" y="4895404"/>
              <a:ext cx="96825" cy="96859"/>
            </a:xfrm>
            <a:custGeom>
              <a:avLst/>
              <a:gdLst>
                <a:gd name="T0" fmla="*/ 49268 w 57"/>
                <a:gd name="T1" fmla="*/ 96837 h 57"/>
                <a:gd name="T2" fmla="*/ 96838 w 57"/>
                <a:gd name="T3" fmla="*/ 47569 h 57"/>
                <a:gd name="T4" fmla="*/ 49268 w 57"/>
                <a:gd name="T5" fmla="*/ 0 h 57"/>
                <a:gd name="T6" fmla="*/ 49268 w 57"/>
                <a:gd name="T7" fmla="*/ 33978 h 57"/>
                <a:gd name="T8" fmla="*/ 62860 w 57"/>
                <a:gd name="T9" fmla="*/ 47569 h 57"/>
                <a:gd name="T10" fmla="*/ 49268 w 57"/>
                <a:gd name="T11" fmla="*/ 62859 h 57"/>
                <a:gd name="T12" fmla="*/ 49268 w 57"/>
                <a:gd name="T13" fmla="*/ 96837 h 57"/>
                <a:gd name="T14" fmla="*/ 49268 w 57"/>
                <a:gd name="T15" fmla="*/ 62859 h 57"/>
                <a:gd name="T16" fmla="*/ 49268 w 57"/>
                <a:gd name="T17" fmla="*/ 62859 h 57"/>
                <a:gd name="T18" fmla="*/ 49268 w 57"/>
                <a:gd name="T19" fmla="*/ 0 h 57"/>
                <a:gd name="T20" fmla="*/ 0 w 57"/>
                <a:gd name="T21" fmla="*/ 47569 h 57"/>
                <a:gd name="T22" fmla="*/ 49268 w 57"/>
                <a:gd name="T23" fmla="*/ 96837 h 57"/>
                <a:gd name="T24" fmla="*/ 49268 w 57"/>
                <a:gd name="T25" fmla="*/ 62859 h 57"/>
                <a:gd name="T26" fmla="*/ 49268 w 57"/>
                <a:gd name="T27" fmla="*/ 62859 h 57"/>
                <a:gd name="T28" fmla="*/ 35677 w 57"/>
                <a:gd name="T29" fmla="*/ 47569 h 57"/>
                <a:gd name="T30" fmla="*/ 49268 w 57"/>
                <a:gd name="T31" fmla="*/ 33978 h 57"/>
                <a:gd name="T32" fmla="*/ 49268 w 57"/>
                <a:gd name="T33" fmla="*/ 0 h 5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7" h="57">
                  <a:moveTo>
                    <a:pt x="29" y="57"/>
                  </a:moveTo>
                  <a:cubicBezTo>
                    <a:pt x="45" y="57"/>
                    <a:pt x="57" y="44"/>
                    <a:pt x="57" y="28"/>
                  </a:cubicBezTo>
                  <a:cubicBezTo>
                    <a:pt x="57" y="13"/>
                    <a:pt x="45" y="0"/>
                    <a:pt x="29" y="0"/>
                  </a:cubicBezTo>
                  <a:cubicBezTo>
                    <a:pt x="29" y="20"/>
                    <a:pt x="29" y="20"/>
                    <a:pt x="29" y="20"/>
                  </a:cubicBezTo>
                  <a:cubicBezTo>
                    <a:pt x="33" y="20"/>
                    <a:pt x="37" y="24"/>
                    <a:pt x="37" y="28"/>
                  </a:cubicBezTo>
                  <a:cubicBezTo>
                    <a:pt x="37" y="33"/>
                    <a:pt x="33" y="37"/>
                    <a:pt x="29" y="37"/>
                  </a:cubicBezTo>
                  <a:cubicBezTo>
                    <a:pt x="29" y="57"/>
                    <a:pt x="29" y="57"/>
                    <a:pt x="29" y="57"/>
                  </a:cubicBezTo>
                  <a:close/>
                  <a:moveTo>
                    <a:pt x="29" y="37"/>
                  </a:moveTo>
                  <a:cubicBezTo>
                    <a:pt x="29" y="37"/>
                    <a:pt x="29" y="37"/>
                    <a:pt x="29" y="37"/>
                  </a:cubicBezTo>
                  <a:moveTo>
                    <a:pt x="29" y="0"/>
                  </a:moveTo>
                  <a:cubicBezTo>
                    <a:pt x="13" y="0"/>
                    <a:pt x="0" y="13"/>
                    <a:pt x="0" y="28"/>
                  </a:cubicBezTo>
                  <a:cubicBezTo>
                    <a:pt x="0" y="44"/>
                    <a:pt x="13" y="57"/>
                    <a:pt x="29" y="57"/>
                  </a:cubicBezTo>
                  <a:cubicBezTo>
                    <a:pt x="29" y="37"/>
                    <a:pt x="29" y="37"/>
                    <a:pt x="29" y="37"/>
                  </a:cubicBezTo>
                  <a:cubicBezTo>
                    <a:pt x="29" y="37"/>
                    <a:pt x="29" y="37"/>
                    <a:pt x="29" y="37"/>
                  </a:cubicBezTo>
                  <a:cubicBezTo>
                    <a:pt x="24" y="37"/>
                    <a:pt x="21" y="33"/>
                    <a:pt x="21" y="28"/>
                  </a:cubicBezTo>
                  <a:cubicBezTo>
                    <a:pt x="21" y="24"/>
                    <a:pt x="24" y="20"/>
                    <a:pt x="29" y="20"/>
                  </a:cubicBezTo>
                  <a:lnTo>
                    <a:pt x="2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78" name="Freeform 236"/>
            <p:cNvSpPr>
              <a:spLocks noEditPoints="1"/>
            </p:cNvSpPr>
            <p:nvPr/>
          </p:nvSpPr>
          <p:spPr bwMode="auto">
            <a:xfrm>
              <a:off x="6802790" y="4931917"/>
              <a:ext cx="22222" cy="22230"/>
            </a:xfrm>
            <a:custGeom>
              <a:avLst/>
              <a:gdLst>
                <a:gd name="T0" fmla="*/ 11967 w 13"/>
                <a:gd name="T1" fmla="*/ 22225 h 13"/>
                <a:gd name="T2" fmla="*/ 22225 w 13"/>
                <a:gd name="T3" fmla="*/ 10258 h 13"/>
                <a:gd name="T4" fmla="*/ 11967 w 13"/>
                <a:gd name="T5" fmla="*/ 0 h 13"/>
                <a:gd name="T6" fmla="*/ 11967 w 13"/>
                <a:gd name="T7" fmla="*/ 3419 h 13"/>
                <a:gd name="T8" fmla="*/ 20515 w 13"/>
                <a:gd name="T9" fmla="*/ 10258 h 13"/>
                <a:gd name="T10" fmla="*/ 11967 w 13"/>
                <a:gd name="T11" fmla="*/ 18806 h 13"/>
                <a:gd name="T12" fmla="*/ 11967 w 13"/>
                <a:gd name="T13" fmla="*/ 22225 h 13"/>
                <a:gd name="T14" fmla="*/ 11967 w 13"/>
                <a:gd name="T15" fmla="*/ 18806 h 13"/>
                <a:gd name="T16" fmla="*/ 11967 w 13"/>
                <a:gd name="T17" fmla="*/ 18806 h 13"/>
                <a:gd name="T18" fmla="*/ 11967 w 13"/>
                <a:gd name="T19" fmla="*/ 0 h 13"/>
                <a:gd name="T20" fmla="*/ 0 w 13"/>
                <a:gd name="T21" fmla="*/ 10258 h 13"/>
                <a:gd name="T22" fmla="*/ 11967 w 13"/>
                <a:gd name="T23" fmla="*/ 22225 h 13"/>
                <a:gd name="T24" fmla="*/ 11967 w 13"/>
                <a:gd name="T25" fmla="*/ 18806 h 13"/>
                <a:gd name="T26" fmla="*/ 11967 w 13"/>
                <a:gd name="T27" fmla="*/ 18806 h 13"/>
                <a:gd name="T28" fmla="*/ 3419 w 13"/>
                <a:gd name="T29" fmla="*/ 10258 h 13"/>
                <a:gd name="T30" fmla="*/ 11967 w 13"/>
                <a:gd name="T31" fmla="*/ 3419 h 13"/>
                <a:gd name="T32" fmla="*/ 11967 w 13"/>
                <a:gd name="T33" fmla="*/ 0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 h="13">
                  <a:moveTo>
                    <a:pt x="7" y="13"/>
                  </a:moveTo>
                  <a:cubicBezTo>
                    <a:pt x="11" y="13"/>
                    <a:pt x="13" y="10"/>
                    <a:pt x="13" y="6"/>
                  </a:cubicBezTo>
                  <a:cubicBezTo>
                    <a:pt x="13" y="3"/>
                    <a:pt x="11" y="0"/>
                    <a:pt x="7" y="0"/>
                  </a:cubicBezTo>
                  <a:cubicBezTo>
                    <a:pt x="7" y="2"/>
                    <a:pt x="7" y="2"/>
                    <a:pt x="7" y="2"/>
                  </a:cubicBezTo>
                  <a:cubicBezTo>
                    <a:pt x="9" y="2"/>
                    <a:pt x="12" y="4"/>
                    <a:pt x="12" y="6"/>
                  </a:cubicBezTo>
                  <a:cubicBezTo>
                    <a:pt x="12" y="9"/>
                    <a:pt x="9" y="11"/>
                    <a:pt x="7" y="11"/>
                  </a:cubicBezTo>
                  <a:cubicBezTo>
                    <a:pt x="7" y="13"/>
                    <a:pt x="7" y="13"/>
                    <a:pt x="7" y="13"/>
                  </a:cubicBezTo>
                  <a:close/>
                  <a:moveTo>
                    <a:pt x="7" y="11"/>
                  </a:moveTo>
                  <a:cubicBezTo>
                    <a:pt x="7" y="11"/>
                    <a:pt x="7" y="11"/>
                    <a:pt x="7" y="11"/>
                  </a:cubicBezTo>
                  <a:moveTo>
                    <a:pt x="7" y="0"/>
                  </a:moveTo>
                  <a:cubicBezTo>
                    <a:pt x="3" y="0"/>
                    <a:pt x="0" y="3"/>
                    <a:pt x="0" y="6"/>
                  </a:cubicBezTo>
                  <a:cubicBezTo>
                    <a:pt x="0" y="10"/>
                    <a:pt x="3" y="13"/>
                    <a:pt x="7" y="13"/>
                  </a:cubicBezTo>
                  <a:cubicBezTo>
                    <a:pt x="7" y="11"/>
                    <a:pt x="7" y="11"/>
                    <a:pt x="7" y="11"/>
                  </a:cubicBezTo>
                  <a:cubicBezTo>
                    <a:pt x="7" y="11"/>
                    <a:pt x="7" y="11"/>
                    <a:pt x="7" y="11"/>
                  </a:cubicBezTo>
                  <a:cubicBezTo>
                    <a:pt x="4" y="11"/>
                    <a:pt x="2" y="9"/>
                    <a:pt x="2" y="6"/>
                  </a:cubicBezTo>
                  <a:cubicBezTo>
                    <a:pt x="2" y="4"/>
                    <a:pt x="4" y="2"/>
                    <a:pt x="7" y="2"/>
                  </a:cubicBezTo>
                  <a:lnTo>
                    <a:pt x="7"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79" name="Freeform 237"/>
            <p:cNvSpPr/>
            <p:nvPr/>
          </p:nvSpPr>
          <p:spPr bwMode="auto">
            <a:xfrm>
              <a:off x="6461530" y="4214201"/>
              <a:ext cx="250792" cy="212774"/>
            </a:xfrm>
            <a:custGeom>
              <a:avLst/>
              <a:gdLst>
                <a:gd name="T0" fmla="*/ 167782 w 148"/>
                <a:gd name="T1" fmla="*/ 0 h 125"/>
                <a:gd name="T2" fmla="*/ 88128 w 148"/>
                <a:gd name="T3" fmla="*/ 0 h 125"/>
                <a:gd name="T4" fmla="*/ 0 w 148"/>
                <a:gd name="T5" fmla="*/ 74879 h 125"/>
                <a:gd name="T6" fmla="*/ 23727 w 148"/>
                <a:gd name="T7" fmla="*/ 110617 h 125"/>
                <a:gd name="T8" fmla="*/ 55927 w 148"/>
                <a:gd name="T9" fmla="*/ 78283 h 125"/>
                <a:gd name="T10" fmla="*/ 55927 w 148"/>
                <a:gd name="T11" fmla="*/ 212725 h 125"/>
                <a:gd name="T12" fmla="*/ 125413 w 148"/>
                <a:gd name="T13" fmla="*/ 212725 h 125"/>
                <a:gd name="T14" fmla="*/ 194898 w 148"/>
                <a:gd name="T15" fmla="*/ 212725 h 125"/>
                <a:gd name="T16" fmla="*/ 194898 w 148"/>
                <a:gd name="T17" fmla="*/ 78283 h 125"/>
                <a:gd name="T18" fmla="*/ 227098 w 148"/>
                <a:gd name="T19" fmla="*/ 110617 h 125"/>
                <a:gd name="T20" fmla="*/ 250825 w 148"/>
                <a:gd name="T21" fmla="*/ 74879 h 125"/>
                <a:gd name="T22" fmla="*/ 167782 w 148"/>
                <a:gd name="T23" fmla="*/ 0 h 1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8" h="125">
                  <a:moveTo>
                    <a:pt x="99" y="0"/>
                  </a:moveTo>
                  <a:cubicBezTo>
                    <a:pt x="91" y="13"/>
                    <a:pt x="60" y="13"/>
                    <a:pt x="52" y="0"/>
                  </a:cubicBezTo>
                  <a:cubicBezTo>
                    <a:pt x="52" y="0"/>
                    <a:pt x="7" y="25"/>
                    <a:pt x="0" y="44"/>
                  </a:cubicBezTo>
                  <a:cubicBezTo>
                    <a:pt x="14" y="65"/>
                    <a:pt x="14" y="65"/>
                    <a:pt x="14" y="65"/>
                  </a:cubicBezTo>
                  <a:cubicBezTo>
                    <a:pt x="14" y="65"/>
                    <a:pt x="27" y="51"/>
                    <a:pt x="33" y="46"/>
                  </a:cubicBezTo>
                  <a:cubicBezTo>
                    <a:pt x="33" y="125"/>
                    <a:pt x="33" y="125"/>
                    <a:pt x="33" y="125"/>
                  </a:cubicBezTo>
                  <a:cubicBezTo>
                    <a:pt x="74" y="125"/>
                    <a:pt x="74" y="125"/>
                    <a:pt x="74" y="125"/>
                  </a:cubicBezTo>
                  <a:cubicBezTo>
                    <a:pt x="115" y="125"/>
                    <a:pt x="115" y="125"/>
                    <a:pt x="115" y="125"/>
                  </a:cubicBezTo>
                  <a:cubicBezTo>
                    <a:pt x="115" y="46"/>
                    <a:pt x="115" y="46"/>
                    <a:pt x="115" y="46"/>
                  </a:cubicBezTo>
                  <a:cubicBezTo>
                    <a:pt x="121" y="51"/>
                    <a:pt x="134" y="65"/>
                    <a:pt x="134" y="65"/>
                  </a:cubicBezTo>
                  <a:cubicBezTo>
                    <a:pt x="148" y="44"/>
                    <a:pt x="148" y="44"/>
                    <a:pt x="148" y="44"/>
                  </a:cubicBezTo>
                  <a:cubicBezTo>
                    <a:pt x="141" y="25"/>
                    <a:pt x="99" y="0"/>
                    <a:pt x="9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0" name="Freeform 238"/>
            <p:cNvSpPr/>
            <p:nvPr/>
          </p:nvSpPr>
          <p:spPr bwMode="auto">
            <a:xfrm>
              <a:off x="6553593" y="4204673"/>
              <a:ext cx="71428" cy="20643"/>
            </a:xfrm>
            <a:custGeom>
              <a:avLst/>
              <a:gdLst>
                <a:gd name="T0" fmla="*/ 35719 w 42"/>
                <a:gd name="T1" fmla="*/ 20638 h 12"/>
                <a:gd name="T2" fmla="*/ 71437 w 42"/>
                <a:gd name="T3" fmla="*/ 6879 h 12"/>
                <a:gd name="T4" fmla="*/ 69736 w 42"/>
                <a:gd name="T5" fmla="*/ 1720 h 12"/>
                <a:gd name="T6" fmla="*/ 64633 w 42"/>
                <a:gd name="T7" fmla="*/ 3440 h 12"/>
                <a:gd name="T8" fmla="*/ 35719 w 42"/>
                <a:gd name="T9" fmla="*/ 13759 h 12"/>
                <a:gd name="T10" fmla="*/ 8504 w 42"/>
                <a:gd name="T11" fmla="*/ 3440 h 12"/>
                <a:gd name="T12" fmla="*/ 3402 w 42"/>
                <a:gd name="T13" fmla="*/ 1720 h 12"/>
                <a:gd name="T14" fmla="*/ 1701 w 42"/>
                <a:gd name="T15" fmla="*/ 6879 h 12"/>
                <a:gd name="T16" fmla="*/ 35719 w 42"/>
                <a:gd name="T17" fmla="*/ 20638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 h="12">
                  <a:moveTo>
                    <a:pt x="21" y="12"/>
                  </a:moveTo>
                  <a:cubicBezTo>
                    <a:pt x="31" y="12"/>
                    <a:pt x="39" y="9"/>
                    <a:pt x="42" y="4"/>
                  </a:cubicBezTo>
                  <a:cubicBezTo>
                    <a:pt x="42" y="3"/>
                    <a:pt x="42" y="1"/>
                    <a:pt x="41" y="1"/>
                  </a:cubicBezTo>
                  <a:cubicBezTo>
                    <a:pt x="40" y="0"/>
                    <a:pt x="39" y="0"/>
                    <a:pt x="38" y="2"/>
                  </a:cubicBezTo>
                  <a:cubicBezTo>
                    <a:pt x="36" y="5"/>
                    <a:pt x="30" y="8"/>
                    <a:pt x="21" y="8"/>
                  </a:cubicBezTo>
                  <a:cubicBezTo>
                    <a:pt x="13" y="8"/>
                    <a:pt x="7" y="5"/>
                    <a:pt x="5" y="2"/>
                  </a:cubicBezTo>
                  <a:cubicBezTo>
                    <a:pt x="4" y="0"/>
                    <a:pt x="3" y="0"/>
                    <a:pt x="2" y="1"/>
                  </a:cubicBezTo>
                  <a:cubicBezTo>
                    <a:pt x="1" y="1"/>
                    <a:pt x="0" y="3"/>
                    <a:pt x="1" y="4"/>
                  </a:cubicBezTo>
                  <a:cubicBezTo>
                    <a:pt x="4" y="9"/>
                    <a:pt x="12" y="12"/>
                    <a:pt x="21" y="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1" name="Freeform 239"/>
            <p:cNvSpPr/>
            <p:nvPr/>
          </p:nvSpPr>
          <p:spPr bwMode="auto">
            <a:xfrm>
              <a:off x="6826607" y="3625102"/>
              <a:ext cx="241269" cy="252470"/>
            </a:xfrm>
            <a:custGeom>
              <a:avLst/>
              <a:gdLst>
                <a:gd name="T0" fmla="*/ 182241 w 143"/>
                <a:gd name="T1" fmla="*/ 5082 h 149"/>
                <a:gd name="T2" fmla="*/ 167054 w 143"/>
                <a:gd name="T3" fmla="*/ 5082 h 149"/>
                <a:gd name="T4" fmla="*/ 163679 w 143"/>
                <a:gd name="T5" fmla="*/ 8470 h 149"/>
                <a:gd name="T6" fmla="*/ 143430 w 143"/>
                <a:gd name="T7" fmla="*/ 16940 h 149"/>
                <a:gd name="T8" fmla="*/ 55685 w 143"/>
                <a:gd name="T9" fmla="*/ 16940 h 149"/>
                <a:gd name="T10" fmla="*/ 42185 w 143"/>
                <a:gd name="T11" fmla="*/ 27105 h 149"/>
                <a:gd name="T12" fmla="*/ 5062 w 143"/>
                <a:gd name="T13" fmla="*/ 130441 h 149"/>
                <a:gd name="T14" fmla="*/ 21936 w 143"/>
                <a:gd name="T15" fmla="*/ 155852 h 149"/>
                <a:gd name="T16" fmla="*/ 94495 w 143"/>
                <a:gd name="T17" fmla="*/ 155852 h 149"/>
                <a:gd name="T18" fmla="*/ 92808 w 143"/>
                <a:gd name="T19" fmla="*/ 179568 h 149"/>
                <a:gd name="T20" fmla="*/ 77621 w 143"/>
                <a:gd name="T21" fmla="*/ 216837 h 149"/>
                <a:gd name="T22" fmla="*/ 86058 w 143"/>
                <a:gd name="T23" fmla="*/ 237166 h 149"/>
                <a:gd name="T24" fmla="*/ 113057 w 143"/>
                <a:gd name="T25" fmla="*/ 235472 h 149"/>
                <a:gd name="T26" fmla="*/ 133306 w 143"/>
                <a:gd name="T27" fmla="*/ 186344 h 149"/>
                <a:gd name="T28" fmla="*/ 180553 w 143"/>
                <a:gd name="T29" fmla="*/ 132135 h 149"/>
                <a:gd name="T30" fmla="*/ 188990 w 143"/>
                <a:gd name="T31" fmla="*/ 123665 h 149"/>
                <a:gd name="T32" fmla="*/ 236238 w 143"/>
                <a:gd name="T33" fmla="*/ 74538 h 149"/>
                <a:gd name="T34" fmla="*/ 236238 w 143"/>
                <a:gd name="T35" fmla="*/ 59291 h 149"/>
                <a:gd name="T36" fmla="*/ 182241 w 143"/>
                <a:gd name="T37" fmla="*/ 5082 h 1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3" h="149">
                  <a:moveTo>
                    <a:pt x="108" y="3"/>
                  </a:moveTo>
                  <a:cubicBezTo>
                    <a:pt x="106" y="0"/>
                    <a:pt x="102" y="0"/>
                    <a:pt x="99" y="3"/>
                  </a:cubicBezTo>
                  <a:cubicBezTo>
                    <a:pt x="97" y="5"/>
                    <a:pt x="97" y="5"/>
                    <a:pt x="97" y="5"/>
                  </a:cubicBezTo>
                  <a:cubicBezTo>
                    <a:pt x="94" y="8"/>
                    <a:pt x="89" y="10"/>
                    <a:pt x="85" y="10"/>
                  </a:cubicBezTo>
                  <a:cubicBezTo>
                    <a:pt x="33" y="10"/>
                    <a:pt x="33" y="10"/>
                    <a:pt x="33" y="10"/>
                  </a:cubicBezTo>
                  <a:cubicBezTo>
                    <a:pt x="30" y="10"/>
                    <a:pt x="26" y="13"/>
                    <a:pt x="25" y="16"/>
                  </a:cubicBezTo>
                  <a:cubicBezTo>
                    <a:pt x="3" y="77"/>
                    <a:pt x="3" y="77"/>
                    <a:pt x="3" y="77"/>
                  </a:cubicBezTo>
                  <a:cubicBezTo>
                    <a:pt x="0" y="85"/>
                    <a:pt x="4" y="92"/>
                    <a:pt x="13" y="92"/>
                  </a:cubicBezTo>
                  <a:cubicBezTo>
                    <a:pt x="56" y="92"/>
                    <a:pt x="56" y="92"/>
                    <a:pt x="56" y="92"/>
                  </a:cubicBezTo>
                  <a:cubicBezTo>
                    <a:pt x="58" y="98"/>
                    <a:pt x="57" y="103"/>
                    <a:pt x="55" y="106"/>
                  </a:cubicBezTo>
                  <a:cubicBezTo>
                    <a:pt x="52" y="110"/>
                    <a:pt x="45" y="117"/>
                    <a:pt x="46" y="128"/>
                  </a:cubicBezTo>
                  <a:cubicBezTo>
                    <a:pt x="47" y="132"/>
                    <a:pt x="49" y="137"/>
                    <a:pt x="51" y="140"/>
                  </a:cubicBezTo>
                  <a:cubicBezTo>
                    <a:pt x="58" y="149"/>
                    <a:pt x="67" y="147"/>
                    <a:pt x="67" y="139"/>
                  </a:cubicBezTo>
                  <a:cubicBezTo>
                    <a:pt x="67" y="130"/>
                    <a:pt x="62" y="121"/>
                    <a:pt x="79" y="110"/>
                  </a:cubicBezTo>
                  <a:cubicBezTo>
                    <a:pt x="96" y="99"/>
                    <a:pt x="107" y="78"/>
                    <a:pt x="107" y="78"/>
                  </a:cubicBezTo>
                  <a:cubicBezTo>
                    <a:pt x="107" y="78"/>
                    <a:pt x="109" y="75"/>
                    <a:pt x="112" y="73"/>
                  </a:cubicBezTo>
                  <a:cubicBezTo>
                    <a:pt x="140" y="44"/>
                    <a:pt x="140" y="44"/>
                    <a:pt x="140" y="44"/>
                  </a:cubicBezTo>
                  <a:cubicBezTo>
                    <a:pt x="143" y="42"/>
                    <a:pt x="143" y="38"/>
                    <a:pt x="140" y="35"/>
                  </a:cubicBezTo>
                  <a:lnTo>
                    <a:pt x="108" y="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2" name="Freeform 240"/>
            <p:cNvSpPr/>
            <p:nvPr/>
          </p:nvSpPr>
          <p:spPr bwMode="auto">
            <a:xfrm>
              <a:off x="7010733" y="3602880"/>
              <a:ext cx="79365" cy="77805"/>
            </a:xfrm>
            <a:custGeom>
              <a:avLst/>
              <a:gdLst>
                <a:gd name="T0" fmla="*/ 65088 w 50"/>
                <a:gd name="T1" fmla="*/ 77787 h 49"/>
                <a:gd name="T2" fmla="*/ 0 w 50"/>
                <a:gd name="T3" fmla="*/ 14287 h 49"/>
                <a:gd name="T4" fmla="*/ 15875 w 50"/>
                <a:gd name="T5" fmla="*/ 0 h 49"/>
                <a:gd name="T6" fmla="*/ 79375 w 50"/>
                <a:gd name="T7" fmla="*/ 65087 h 49"/>
                <a:gd name="T8" fmla="*/ 65088 w 50"/>
                <a:gd name="T9" fmla="*/ 77787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49">
                  <a:moveTo>
                    <a:pt x="41" y="49"/>
                  </a:moveTo>
                  <a:lnTo>
                    <a:pt x="0" y="9"/>
                  </a:lnTo>
                  <a:lnTo>
                    <a:pt x="10" y="0"/>
                  </a:lnTo>
                  <a:lnTo>
                    <a:pt x="50" y="41"/>
                  </a:lnTo>
                  <a:lnTo>
                    <a:pt x="41" y="4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3" name="Freeform 241"/>
            <p:cNvSpPr/>
            <p:nvPr/>
          </p:nvSpPr>
          <p:spPr bwMode="auto">
            <a:xfrm>
              <a:off x="7698031" y="2905805"/>
              <a:ext cx="169841" cy="104799"/>
            </a:xfrm>
            <a:custGeom>
              <a:avLst/>
              <a:gdLst>
                <a:gd name="T0" fmla="*/ 169863 w 100"/>
                <a:gd name="T1" fmla="*/ 104775 h 62"/>
                <a:gd name="T2" fmla="*/ 169863 w 100"/>
                <a:gd name="T3" fmla="*/ 32108 h 62"/>
                <a:gd name="T4" fmla="*/ 137589 w 100"/>
                <a:gd name="T5" fmla="*/ 0 h 62"/>
                <a:gd name="T6" fmla="*/ 32274 w 100"/>
                <a:gd name="T7" fmla="*/ 0 h 62"/>
                <a:gd name="T8" fmla="*/ 0 w 100"/>
                <a:gd name="T9" fmla="*/ 32108 h 62"/>
                <a:gd name="T10" fmla="*/ 0 w 100"/>
                <a:gd name="T11" fmla="*/ 72667 h 62"/>
                <a:gd name="T12" fmla="*/ 25479 w 100"/>
                <a:gd name="T13" fmla="*/ 72667 h 62"/>
                <a:gd name="T14" fmla="*/ 25479 w 100"/>
                <a:gd name="T15" fmla="*/ 32108 h 62"/>
                <a:gd name="T16" fmla="*/ 32274 w 100"/>
                <a:gd name="T17" fmla="*/ 25349 h 62"/>
                <a:gd name="T18" fmla="*/ 137589 w 100"/>
                <a:gd name="T19" fmla="*/ 25349 h 62"/>
                <a:gd name="T20" fmla="*/ 144384 w 100"/>
                <a:gd name="T21" fmla="*/ 32108 h 62"/>
                <a:gd name="T22" fmla="*/ 144384 w 100"/>
                <a:gd name="T23" fmla="*/ 104775 h 62"/>
                <a:gd name="T24" fmla="*/ 169863 w 100"/>
                <a:gd name="T25" fmla="*/ 104775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0" h="62">
                  <a:moveTo>
                    <a:pt x="100" y="62"/>
                  </a:moveTo>
                  <a:cubicBezTo>
                    <a:pt x="100" y="19"/>
                    <a:pt x="100" y="19"/>
                    <a:pt x="100" y="19"/>
                  </a:cubicBezTo>
                  <a:cubicBezTo>
                    <a:pt x="100" y="9"/>
                    <a:pt x="92" y="0"/>
                    <a:pt x="81" y="0"/>
                  </a:cubicBezTo>
                  <a:cubicBezTo>
                    <a:pt x="19" y="0"/>
                    <a:pt x="19" y="0"/>
                    <a:pt x="19" y="0"/>
                  </a:cubicBezTo>
                  <a:cubicBezTo>
                    <a:pt x="9" y="0"/>
                    <a:pt x="0" y="9"/>
                    <a:pt x="0" y="19"/>
                  </a:cubicBezTo>
                  <a:cubicBezTo>
                    <a:pt x="0" y="43"/>
                    <a:pt x="0" y="43"/>
                    <a:pt x="0" y="43"/>
                  </a:cubicBezTo>
                  <a:cubicBezTo>
                    <a:pt x="15" y="43"/>
                    <a:pt x="15" y="43"/>
                    <a:pt x="15" y="43"/>
                  </a:cubicBezTo>
                  <a:cubicBezTo>
                    <a:pt x="15" y="19"/>
                    <a:pt x="15" y="19"/>
                    <a:pt x="15" y="19"/>
                  </a:cubicBezTo>
                  <a:cubicBezTo>
                    <a:pt x="15" y="17"/>
                    <a:pt x="17" y="15"/>
                    <a:pt x="19" y="15"/>
                  </a:cubicBezTo>
                  <a:cubicBezTo>
                    <a:pt x="81" y="15"/>
                    <a:pt x="81" y="15"/>
                    <a:pt x="81" y="15"/>
                  </a:cubicBezTo>
                  <a:cubicBezTo>
                    <a:pt x="84" y="15"/>
                    <a:pt x="85" y="17"/>
                    <a:pt x="85" y="19"/>
                  </a:cubicBezTo>
                  <a:cubicBezTo>
                    <a:pt x="85" y="62"/>
                    <a:pt x="85" y="62"/>
                    <a:pt x="85" y="62"/>
                  </a:cubicBezTo>
                  <a:lnTo>
                    <a:pt x="100"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4" name="Freeform 242"/>
            <p:cNvSpPr>
              <a:spLocks noEditPoints="1"/>
            </p:cNvSpPr>
            <p:nvPr/>
          </p:nvSpPr>
          <p:spPr bwMode="auto">
            <a:xfrm>
              <a:off x="7675808" y="3016949"/>
              <a:ext cx="211111" cy="122266"/>
            </a:xfrm>
            <a:custGeom>
              <a:avLst/>
              <a:gdLst>
                <a:gd name="T0" fmla="*/ 165532 w 125"/>
                <a:gd name="T1" fmla="*/ 0 h 72"/>
                <a:gd name="T2" fmla="*/ 106414 w 125"/>
                <a:gd name="T3" fmla="*/ 0 h 72"/>
                <a:gd name="T4" fmla="*/ 106414 w 125"/>
                <a:gd name="T5" fmla="*/ 32257 h 72"/>
                <a:gd name="T6" fmla="*/ 124994 w 125"/>
                <a:gd name="T7" fmla="*/ 52630 h 72"/>
                <a:gd name="T8" fmla="*/ 114859 w 125"/>
                <a:gd name="T9" fmla="*/ 69608 h 72"/>
                <a:gd name="T10" fmla="*/ 114859 w 125"/>
                <a:gd name="T11" fmla="*/ 69608 h 72"/>
                <a:gd name="T12" fmla="*/ 114859 w 125"/>
                <a:gd name="T13" fmla="*/ 98470 h 72"/>
                <a:gd name="T14" fmla="*/ 106414 w 125"/>
                <a:gd name="T15" fmla="*/ 98470 h 72"/>
                <a:gd name="T16" fmla="*/ 106414 w 125"/>
                <a:gd name="T17" fmla="*/ 122238 h 72"/>
                <a:gd name="T18" fmla="*/ 211138 w 125"/>
                <a:gd name="T19" fmla="*/ 122238 h 72"/>
                <a:gd name="T20" fmla="*/ 211138 w 125"/>
                <a:gd name="T21" fmla="*/ 0 h 72"/>
                <a:gd name="T22" fmla="*/ 190869 w 125"/>
                <a:gd name="T23" fmla="*/ 0 h 72"/>
                <a:gd name="T24" fmla="*/ 165532 w 125"/>
                <a:gd name="T25" fmla="*/ 0 h 72"/>
                <a:gd name="T26" fmla="*/ 106414 w 125"/>
                <a:gd name="T27" fmla="*/ 0 h 72"/>
                <a:gd name="T28" fmla="*/ 0 w 125"/>
                <a:gd name="T29" fmla="*/ 0 h 72"/>
                <a:gd name="T30" fmla="*/ 0 w 125"/>
                <a:gd name="T31" fmla="*/ 122238 h 72"/>
                <a:gd name="T32" fmla="*/ 106414 w 125"/>
                <a:gd name="T33" fmla="*/ 122238 h 72"/>
                <a:gd name="T34" fmla="*/ 106414 w 125"/>
                <a:gd name="T35" fmla="*/ 98470 h 72"/>
                <a:gd name="T36" fmla="*/ 97968 w 125"/>
                <a:gd name="T37" fmla="*/ 98470 h 72"/>
                <a:gd name="T38" fmla="*/ 97968 w 125"/>
                <a:gd name="T39" fmla="*/ 69608 h 72"/>
                <a:gd name="T40" fmla="*/ 86144 w 125"/>
                <a:gd name="T41" fmla="*/ 52630 h 72"/>
                <a:gd name="T42" fmla="*/ 106414 w 125"/>
                <a:gd name="T43" fmla="*/ 32257 h 72"/>
                <a:gd name="T44" fmla="*/ 106414 w 125"/>
                <a:gd name="T45" fmla="*/ 32257 h 72"/>
                <a:gd name="T46" fmla="*/ 106414 w 125"/>
                <a:gd name="T47" fmla="*/ 0 h 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5" h="72">
                  <a:moveTo>
                    <a:pt x="98" y="0"/>
                  </a:moveTo>
                  <a:cubicBezTo>
                    <a:pt x="63" y="0"/>
                    <a:pt x="63" y="0"/>
                    <a:pt x="63" y="0"/>
                  </a:cubicBezTo>
                  <a:cubicBezTo>
                    <a:pt x="63" y="19"/>
                    <a:pt x="63" y="19"/>
                    <a:pt x="63" y="19"/>
                  </a:cubicBezTo>
                  <a:cubicBezTo>
                    <a:pt x="69" y="19"/>
                    <a:pt x="74" y="24"/>
                    <a:pt x="74" y="31"/>
                  </a:cubicBezTo>
                  <a:cubicBezTo>
                    <a:pt x="74" y="35"/>
                    <a:pt x="71" y="39"/>
                    <a:pt x="68" y="41"/>
                  </a:cubicBezTo>
                  <a:cubicBezTo>
                    <a:pt x="68" y="41"/>
                    <a:pt x="68" y="41"/>
                    <a:pt x="68" y="41"/>
                  </a:cubicBezTo>
                  <a:cubicBezTo>
                    <a:pt x="68" y="58"/>
                    <a:pt x="68" y="58"/>
                    <a:pt x="68" y="58"/>
                  </a:cubicBezTo>
                  <a:cubicBezTo>
                    <a:pt x="63" y="58"/>
                    <a:pt x="63" y="58"/>
                    <a:pt x="63" y="58"/>
                  </a:cubicBezTo>
                  <a:cubicBezTo>
                    <a:pt x="63" y="72"/>
                    <a:pt x="63" y="72"/>
                    <a:pt x="63" y="72"/>
                  </a:cubicBezTo>
                  <a:cubicBezTo>
                    <a:pt x="125" y="72"/>
                    <a:pt x="125" y="72"/>
                    <a:pt x="125" y="72"/>
                  </a:cubicBezTo>
                  <a:cubicBezTo>
                    <a:pt x="125" y="0"/>
                    <a:pt x="125" y="0"/>
                    <a:pt x="125" y="0"/>
                  </a:cubicBezTo>
                  <a:cubicBezTo>
                    <a:pt x="113" y="0"/>
                    <a:pt x="113" y="0"/>
                    <a:pt x="113" y="0"/>
                  </a:cubicBezTo>
                  <a:lnTo>
                    <a:pt x="98" y="0"/>
                  </a:lnTo>
                  <a:close/>
                  <a:moveTo>
                    <a:pt x="63" y="0"/>
                  </a:moveTo>
                  <a:cubicBezTo>
                    <a:pt x="0" y="0"/>
                    <a:pt x="0" y="0"/>
                    <a:pt x="0" y="0"/>
                  </a:cubicBezTo>
                  <a:cubicBezTo>
                    <a:pt x="0" y="72"/>
                    <a:pt x="0" y="72"/>
                    <a:pt x="0" y="72"/>
                  </a:cubicBezTo>
                  <a:cubicBezTo>
                    <a:pt x="63" y="72"/>
                    <a:pt x="63" y="72"/>
                    <a:pt x="63" y="72"/>
                  </a:cubicBezTo>
                  <a:cubicBezTo>
                    <a:pt x="63" y="58"/>
                    <a:pt x="63" y="58"/>
                    <a:pt x="63" y="58"/>
                  </a:cubicBezTo>
                  <a:cubicBezTo>
                    <a:pt x="58" y="58"/>
                    <a:pt x="58" y="58"/>
                    <a:pt x="58" y="58"/>
                  </a:cubicBezTo>
                  <a:cubicBezTo>
                    <a:pt x="58" y="41"/>
                    <a:pt x="58" y="41"/>
                    <a:pt x="58" y="41"/>
                  </a:cubicBezTo>
                  <a:cubicBezTo>
                    <a:pt x="54" y="39"/>
                    <a:pt x="51" y="35"/>
                    <a:pt x="51" y="31"/>
                  </a:cubicBezTo>
                  <a:cubicBezTo>
                    <a:pt x="51" y="24"/>
                    <a:pt x="56" y="19"/>
                    <a:pt x="63" y="19"/>
                  </a:cubicBezTo>
                  <a:cubicBezTo>
                    <a:pt x="63" y="19"/>
                    <a:pt x="63" y="19"/>
                    <a:pt x="63" y="19"/>
                  </a:cubicBezTo>
                  <a:lnTo>
                    <a:pt x="6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5" name="Freeform 243"/>
            <p:cNvSpPr/>
            <p:nvPr/>
          </p:nvSpPr>
          <p:spPr bwMode="auto">
            <a:xfrm>
              <a:off x="6863115" y="3296413"/>
              <a:ext cx="244443" cy="227066"/>
            </a:xfrm>
            <a:custGeom>
              <a:avLst/>
              <a:gdLst>
                <a:gd name="T0" fmla="*/ 35653 w 144"/>
                <a:gd name="T1" fmla="*/ 182966 h 134"/>
                <a:gd name="T2" fmla="*/ 101865 w 144"/>
                <a:gd name="T3" fmla="*/ 149083 h 134"/>
                <a:gd name="T4" fmla="*/ 113749 w 144"/>
                <a:gd name="T5" fmla="*/ 147389 h 134"/>
                <a:gd name="T6" fmla="*/ 113749 w 144"/>
                <a:gd name="T7" fmla="*/ 159248 h 134"/>
                <a:gd name="T8" fmla="*/ 113749 w 144"/>
                <a:gd name="T9" fmla="*/ 188048 h 134"/>
                <a:gd name="T10" fmla="*/ 112051 w 144"/>
                <a:gd name="T11" fmla="*/ 227013 h 134"/>
                <a:gd name="T12" fmla="*/ 132424 w 144"/>
                <a:gd name="T13" fmla="*/ 227013 h 134"/>
                <a:gd name="T14" fmla="*/ 130726 w 144"/>
                <a:gd name="T15" fmla="*/ 188048 h 134"/>
                <a:gd name="T16" fmla="*/ 129028 w 144"/>
                <a:gd name="T17" fmla="*/ 159248 h 134"/>
                <a:gd name="T18" fmla="*/ 130726 w 144"/>
                <a:gd name="T19" fmla="*/ 147389 h 134"/>
                <a:gd name="T20" fmla="*/ 142610 w 144"/>
                <a:gd name="T21" fmla="*/ 149083 h 134"/>
                <a:gd name="T22" fmla="*/ 208822 w 144"/>
                <a:gd name="T23" fmla="*/ 182966 h 134"/>
                <a:gd name="T24" fmla="*/ 235986 w 144"/>
                <a:gd name="T25" fmla="*/ 157554 h 134"/>
                <a:gd name="T26" fmla="*/ 219009 w 144"/>
                <a:gd name="T27" fmla="*/ 74542 h 134"/>
                <a:gd name="T28" fmla="*/ 135819 w 144"/>
                <a:gd name="T29" fmla="*/ 125365 h 134"/>
                <a:gd name="T30" fmla="*/ 132424 w 144"/>
                <a:gd name="T31" fmla="*/ 118589 h 134"/>
                <a:gd name="T32" fmla="*/ 147704 w 144"/>
                <a:gd name="T33" fmla="*/ 91483 h 134"/>
                <a:gd name="T34" fmla="*/ 174868 w 144"/>
                <a:gd name="T35" fmla="*/ 27106 h 134"/>
                <a:gd name="T36" fmla="*/ 122238 w 144"/>
                <a:gd name="T37" fmla="*/ 0 h 134"/>
                <a:gd name="T38" fmla="*/ 69607 w 144"/>
                <a:gd name="T39" fmla="*/ 27106 h 134"/>
                <a:gd name="T40" fmla="*/ 96771 w 144"/>
                <a:gd name="T41" fmla="*/ 91483 h 134"/>
                <a:gd name="T42" fmla="*/ 112051 w 144"/>
                <a:gd name="T43" fmla="*/ 118589 h 134"/>
                <a:gd name="T44" fmla="*/ 108656 w 144"/>
                <a:gd name="T45" fmla="*/ 125365 h 134"/>
                <a:gd name="T46" fmla="*/ 25466 w 144"/>
                <a:gd name="T47" fmla="*/ 74542 h 134"/>
                <a:gd name="T48" fmla="*/ 8489 w 144"/>
                <a:gd name="T49" fmla="*/ 157554 h 134"/>
                <a:gd name="T50" fmla="*/ 35653 w 144"/>
                <a:gd name="T51" fmla="*/ 182966 h 13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44" h="134">
                  <a:moveTo>
                    <a:pt x="21" y="108"/>
                  </a:moveTo>
                  <a:cubicBezTo>
                    <a:pt x="36" y="110"/>
                    <a:pt x="48" y="94"/>
                    <a:pt x="60" y="88"/>
                  </a:cubicBezTo>
                  <a:cubicBezTo>
                    <a:pt x="61" y="87"/>
                    <a:pt x="66" y="85"/>
                    <a:pt x="67" y="87"/>
                  </a:cubicBezTo>
                  <a:cubicBezTo>
                    <a:pt x="68" y="89"/>
                    <a:pt x="68" y="92"/>
                    <a:pt x="67" y="94"/>
                  </a:cubicBezTo>
                  <a:cubicBezTo>
                    <a:pt x="67" y="100"/>
                    <a:pt x="67" y="105"/>
                    <a:pt x="67" y="111"/>
                  </a:cubicBezTo>
                  <a:cubicBezTo>
                    <a:pt x="67" y="117"/>
                    <a:pt x="66" y="128"/>
                    <a:pt x="66" y="134"/>
                  </a:cubicBezTo>
                  <a:cubicBezTo>
                    <a:pt x="78" y="134"/>
                    <a:pt x="78" y="134"/>
                    <a:pt x="78" y="134"/>
                  </a:cubicBezTo>
                  <a:cubicBezTo>
                    <a:pt x="77" y="128"/>
                    <a:pt x="77" y="117"/>
                    <a:pt x="77" y="111"/>
                  </a:cubicBezTo>
                  <a:cubicBezTo>
                    <a:pt x="77" y="105"/>
                    <a:pt x="76" y="100"/>
                    <a:pt x="76" y="94"/>
                  </a:cubicBezTo>
                  <a:cubicBezTo>
                    <a:pt x="76" y="92"/>
                    <a:pt x="75" y="89"/>
                    <a:pt x="77" y="87"/>
                  </a:cubicBezTo>
                  <a:cubicBezTo>
                    <a:pt x="78" y="85"/>
                    <a:pt x="82" y="87"/>
                    <a:pt x="84" y="88"/>
                  </a:cubicBezTo>
                  <a:cubicBezTo>
                    <a:pt x="96" y="94"/>
                    <a:pt x="108" y="110"/>
                    <a:pt x="123" y="108"/>
                  </a:cubicBezTo>
                  <a:cubicBezTo>
                    <a:pt x="131" y="107"/>
                    <a:pt x="136" y="100"/>
                    <a:pt x="139" y="93"/>
                  </a:cubicBezTo>
                  <a:cubicBezTo>
                    <a:pt x="143" y="79"/>
                    <a:pt x="144" y="52"/>
                    <a:pt x="129" y="44"/>
                  </a:cubicBezTo>
                  <a:cubicBezTo>
                    <a:pt x="106" y="30"/>
                    <a:pt x="99" y="73"/>
                    <a:pt x="80" y="74"/>
                  </a:cubicBezTo>
                  <a:cubicBezTo>
                    <a:pt x="76" y="75"/>
                    <a:pt x="77" y="73"/>
                    <a:pt x="78" y="70"/>
                  </a:cubicBezTo>
                  <a:cubicBezTo>
                    <a:pt x="80" y="64"/>
                    <a:pt x="83" y="59"/>
                    <a:pt x="87" y="54"/>
                  </a:cubicBezTo>
                  <a:cubicBezTo>
                    <a:pt x="95" y="43"/>
                    <a:pt x="105" y="30"/>
                    <a:pt x="103" y="16"/>
                  </a:cubicBezTo>
                  <a:cubicBezTo>
                    <a:pt x="101" y="3"/>
                    <a:pt x="85" y="0"/>
                    <a:pt x="72" y="0"/>
                  </a:cubicBezTo>
                  <a:cubicBezTo>
                    <a:pt x="58" y="0"/>
                    <a:pt x="43" y="3"/>
                    <a:pt x="41" y="16"/>
                  </a:cubicBezTo>
                  <a:cubicBezTo>
                    <a:pt x="39" y="30"/>
                    <a:pt x="49" y="43"/>
                    <a:pt x="57" y="54"/>
                  </a:cubicBezTo>
                  <a:cubicBezTo>
                    <a:pt x="61" y="59"/>
                    <a:pt x="64" y="64"/>
                    <a:pt x="66" y="70"/>
                  </a:cubicBezTo>
                  <a:cubicBezTo>
                    <a:pt x="67" y="73"/>
                    <a:pt x="67" y="75"/>
                    <a:pt x="64" y="74"/>
                  </a:cubicBezTo>
                  <a:cubicBezTo>
                    <a:pt x="45" y="73"/>
                    <a:pt x="37" y="30"/>
                    <a:pt x="15" y="44"/>
                  </a:cubicBezTo>
                  <a:cubicBezTo>
                    <a:pt x="0" y="52"/>
                    <a:pt x="0" y="79"/>
                    <a:pt x="5" y="93"/>
                  </a:cubicBezTo>
                  <a:cubicBezTo>
                    <a:pt x="8" y="100"/>
                    <a:pt x="13" y="107"/>
                    <a:pt x="21" y="1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6" name="Freeform 244"/>
            <p:cNvSpPr/>
            <p:nvPr/>
          </p:nvSpPr>
          <p:spPr bwMode="auto">
            <a:xfrm>
              <a:off x="7805967" y="2632692"/>
              <a:ext cx="207936" cy="225477"/>
            </a:xfrm>
            <a:custGeom>
              <a:avLst/>
              <a:gdLst>
                <a:gd name="T0" fmla="*/ 172457 w 123"/>
                <a:gd name="T1" fmla="*/ 154238 h 133"/>
                <a:gd name="T2" fmla="*/ 187674 w 123"/>
                <a:gd name="T3" fmla="*/ 147458 h 133"/>
                <a:gd name="T4" fmla="*/ 204581 w 123"/>
                <a:gd name="T5" fmla="*/ 138984 h 133"/>
                <a:gd name="T6" fmla="*/ 207963 w 123"/>
                <a:gd name="T7" fmla="*/ 111865 h 133"/>
                <a:gd name="T8" fmla="*/ 202891 w 123"/>
                <a:gd name="T9" fmla="*/ 66102 h 133"/>
                <a:gd name="T10" fmla="*/ 155550 w 123"/>
                <a:gd name="T11" fmla="*/ 106780 h 133"/>
                <a:gd name="T12" fmla="*/ 138642 w 123"/>
                <a:gd name="T13" fmla="*/ 122035 h 133"/>
                <a:gd name="T14" fmla="*/ 140333 w 123"/>
                <a:gd name="T15" fmla="*/ 105085 h 133"/>
                <a:gd name="T16" fmla="*/ 155550 w 123"/>
                <a:gd name="T17" fmla="*/ 74577 h 133"/>
                <a:gd name="T18" fmla="*/ 142024 w 123"/>
                <a:gd name="T19" fmla="*/ 45763 h 133"/>
                <a:gd name="T20" fmla="*/ 104827 w 123"/>
                <a:gd name="T21" fmla="*/ 1695 h 133"/>
                <a:gd name="T22" fmla="*/ 104827 w 123"/>
                <a:gd name="T23" fmla="*/ 0 h 133"/>
                <a:gd name="T24" fmla="*/ 103136 w 123"/>
                <a:gd name="T25" fmla="*/ 1695 h 133"/>
                <a:gd name="T26" fmla="*/ 103136 w 123"/>
                <a:gd name="T27" fmla="*/ 0 h 133"/>
                <a:gd name="T28" fmla="*/ 103136 w 123"/>
                <a:gd name="T29" fmla="*/ 1695 h 133"/>
                <a:gd name="T30" fmla="*/ 65939 w 123"/>
                <a:gd name="T31" fmla="*/ 45763 h 133"/>
                <a:gd name="T32" fmla="*/ 52413 w 123"/>
                <a:gd name="T33" fmla="*/ 74577 h 133"/>
                <a:gd name="T34" fmla="*/ 67630 w 123"/>
                <a:gd name="T35" fmla="*/ 105085 h 133"/>
                <a:gd name="T36" fmla="*/ 67630 w 123"/>
                <a:gd name="T37" fmla="*/ 122035 h 133"/>
                <a:gd name="T38" fmla="*/ 52413 w 123"/>
                <a:gd name="T39" fmla="*/ 106780 h 133"/>
                <a:gd name="T40" fmla="*/ 5072 w 123"/>
                <a:gd name="T41" fmla="*/ 66102 h 133"/>
                <a:gd name="T42" fmla="*/ 0 w 123"/>
                <a:gd name="T43" fmla="*/ 111865 h 133"/>
                <a:gd name="T44" fmla="*/ 3382 w 123"/>
                <a:gd name="T45" fmla="*/ 138984 h 133"/>
                <a:gd name="T46" fmla="*/ 20289 w 123"/>
                <a:gd name="T47" fmla="*/ 147458 h 133"/>
                <a:gd name="T48" fmla="*/ 35506 w 123"/>
                <a:gd name="T49" fmla="*/ 154238 h 133"/>
                <a:gd name="T50" fmla="*/ 32124 w 123"/>
                <a:gd name="T51" fmla="*/ 164408 h 133"/>
                <a:gd name="T52" fmla="*/ 0 w 123"/>
                <a:gd name="T53" fmla="*/ 154238 h 133"/>
                <a:gd name="T54" fmla="*/ 47341 w 123"/>
                <a:gd name="T55" fmla="*/ 220340 h 133"/>
                <a:gd name="T56" fmla="*/ 69321 w 123"/>
                <a:gd name="T57" fmla="*/ 215255 h 133"/>
                <a:gd name="T58" fmla="*/ 91301 w 123"/>
                <a:gd name="T59" fmla="*/ 201696 h 133"/>
                <a:gd name="T60" fmla="*/ 98064 w 123"/>
                <a:gd name="T61" fmla="*/ 200001 h 133"/>
                <a:gd name="T62" fmla="*/ 98064 w 123"/>
                <a:gd name="T63" fmla="*/ 189832 h 133"/>
                <a:gd name="T64" fmla="*/ 103136 w 123"/>
                <a:gd name="T65" fmla="*/ 100001 h 133"/>
                <a:gd name="T66" fmla="*/ 108208 w 123"/>
                <a:gd name="T67" fmla="*/ 189832 h 133"/>
                <a:gd name="T68" fmla="*/ 109899 w 123"/>
                <a:gd name="T69" fmla="*/ 200001 h 133"/>
                <a:gd name="T70" fmla="*/ 116662 w 123"/>
                <a:gd name="T71" fmla="*/ 201696 h 133"/>
                <a:gd name="T72" fmla="*/ 136951 w 123"/>
                <a:gd name="T73" fmla="*/ 215255 h 133"/>
                <a:gd name="T74" fmla="*/ 160622 w 123"/>
                <a:gd name="T75" fmla="*/ 220340 h 133"/>
                <a:gd name="T76" fmla="*/ 207963 w 123"/>
                <a:gd name="T77" fmla="*/ 154238 h 133"/>
                <a:gd name="T78" fmla="*/ 175839 w 123"/>
                <a:gd name="T79" fmla="*/ 164408 h 133"/>
                <a:gd name="T80" fmla="*/ 172457 w 123"/>
                <a:gd name="T81" fmla="*/ 154238 h 13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3" h="133">
                  <a:moveTo>
                    <a:pt x="102" y="91"/>
                  </a:moveTo>
                  <a:cubicBezTo>
                    <a:pt x="104" y="89"/>
                    <a:pt x="108" y="88"/>
                    <a:pt x="111" y="87"/>
                  </a:cubicBezTo>
                  <a:cubicBezTo>
                    <a:pt x="114" y="85"/>
                    <a:pt x="118" y="84"/>
                    <a:pt x="121" y="82"/>
                  </a:cubicBezTo>
                  <a:cubicBezTo>
                    <a:pt x="123" y="77"/>
                    <a:pt x="123" y="72"/>
                    <a:pt x="123" y="66"/>
                  </a:cubicBezTo>
                  <a:cubicBezTo>
                    <a:pt x="122" y="57"/>
                    <a:pt x="120" y="48"/>
                    <a:pt x="120" y="39"/>
                  </a:cubicBezTo>
                  <a:cubicBezTo>
                    <a:pt x="108" y="45"/>
                    <a:pt x="95" y="49"/>
                    <a:pt x="92" y="63"/>
                  </a:cubicBezTo>
                  <a:cubicBezTo>
                    <a:pt x="91" y="66"/>
                    <a:pt x="87" y="75"/>
                    <a:pt x="82" y="72"/>
                  </a:cubicBezTo>
                  <a:cubicBezTo>
                    <a:pt x="79" y="70"/>
                    <a:pt x="81" y="64"/>
                    <a:pt x="83" y="62"/>
                  </a:cubicBezTo>
                  <a:cubicBezTo>
                    <a:pt x="87" y="56"/>
                    <a:pt x="92" y="51"/>
                    <a:pt x="92" y="44"/>
                  </a:cubicBezTo>
                  <a:cubicBezTo>
                    <a:pt x="92" y="37"/>
                    <a:pt x="88" y="32"/>
                    <a:pt x="84" y="27"/>
                  </a:cubicBezTo>
                  <a:cubicBezTo>
                    <a:pt x="77" y="18"/>
                    <a:pt x="68" y="10"/>
                    <a:pt x="62" y="1"/>
                  </a:cubicBezTo>
                  <a:cubicBezTo>
                    <a:pt x="62" y="0"/>
                    <a:pt x="62" y="0"/>
                    <a:pt x="62" y="0"/>
                  </a:cubicBezTo>
                  <a:cubicBezTo>
                    <a:pt x="62" y="0"/>
                    <a:pt x="61" y="1"/>
                    <a:pt x="61" y="1"/>
                  </a:cubicBezTo>
                  <a:cubicBezTo>
                    <a:pt x="61" y="1"/>
                    <a:pt x="61" y="0"/>
                    <a:pt x="61" y="0"/>
                  </a:cubicBezTo>
                  <a:cubicBezTo>
                    <a:pt x="61" y="1"/>
                    <a:pt x="61" y="1"/>
                    <a:pt x="61" y="1"/>
                  </a:cubicBezTo>
                  <a:cubicBezTo>
                    <a:pt x="55" y="10"/>
                    <a:pt x="46" y="18"/>
                    <a:pt x="39" y="27"/>
                  </a:cubicBezTo>
                  <a:cubicBezTo>
                    <a:pt x="35" y="32"/>
                    <a:pt x="31" y="37"/>
                    <a:pt x="31" y="44"/>
                  </a:cubicBezTo>
                  <a:cubicBezTo>
                    <a:pt x="31" y="51"/>
                    <a:pt x="36" y="56"/>
                    <a:pt x="40" y="62"/>
                  </a:cubicBezTo>
                  <a:cubicBezTo>
                    <a:pt x="42" y="64"/>
                    <a:pt x="44" y="70"/>
                    <a:pt x="40" y="72"/>
                  </a:cubicBezTo>
                  <a:cubicBezTo>
                    <a:pt x="36" y="75"/>
                    <a:pt x="32" y="66"/>
                    <a:pt x="31" y="63"/>
                  </a:cubicBezTo>
                  <a:cubicBezTo>
                    <a:pt x="27" y="49"/>
                    <a:pt x="14" y="45"/>
                    <a:pt x="3" y="39"/>
                  </a:cubicBezTo>
                  <a:cubicBezTo>
                    <a:pt x="3" y="48"/>
                    <a:pt x="1" y="57"/>
                    <a:pt x="0" y="66"/>
                  </a:cubicBezTo>
                  <a:cubicBezTo>
                    <a:pt x="0" y="72"/>
                    <a:pt x="0" y="77"/>
                    <a:pt x="2" y="82"/>
                  </a:cubicBezTo>
                  <a:cubicBezTo>
                    <a:pt x="5" y="84"/>
                    <a:pt x="9" y="85"/>
                    <a:pt x="12" y="87"/>
                  </a:cubicBezTo>
                  <a:cubicBezTo>
                    <a:pt x="15" y="88"/>
                    <a:pt x="19" y="89"/>
                    <a:pt x="21" y="91"/>
                  </a:cubicBezTo>
                  <a:cubicBezTo>
                    <a:pt x="24" y="93"/>
                    <a:pt x="24" y="98"/>
                    <a:pt x="19" y="97"/>
                  </a:cubicBezTo>
                  <a:cubicBezTo>
                    <a:pt x="13" y="97"/>
                    <a:pt x="7" y="90"/>
                    <a:pt x="0" y="91"/>
                  </a:cubicBezTo>
                  <a:cubicBezTo>
                    <a:pt x="3" y="108"/>
                    <a:pt x="11" y="123"/>
                    <a:pt x="28" y="130"/>
                  </a:cubicBezTo>
                  <a:cubicBezTo>
                    <a:pt x="34" y="133"/>
                    <a:pt x="36" y="131"/>
                    <a:pt x="41" y="127"/>
                  </a:cubicBezTo>
                  <a:cubicBezTo>
                    <a:pt x="46" y="124"/>
                    <a:pt x="49" y="121"/>
                    <a:pt x="54" y="119"/>
                  </a:cubicBezTo>
                  <a:cubicBezTo>
                    <a:pt x="56" y="119"/>
                    <a:pt x="58" y="120"/>
                    <a:pt x="58" y="118"/>
                  </a:cubicBezTo>
                  <a:cubicBezTo>
                    <a:pt x="58" y="116"/>
                    <a:pt x="58" y="114"/>
                    <a:pt x="58" y="112"/>
                  </a:cubicBezTo>
                  <a:cubicBezTo>
                    <a:pt x="59" y="92"/>
                    <a:pt x="61" y="80"/>
                    <a:pt x="61" y="59"/>
                  </a:cubicBezTo>
                  <a:cubicBezTo>
                    <a:pt x="62" y="80"/>
                    <a:pt x="64" y="92"/>
                    <a:pt x="64" y="112"/>
                  </a:cubicBezTo>
                  <a:cubicBezTo>
                    <a:pt x="64" y="114"/>
                    <a:pt x="65" y="116"/>
                    <a:pt x="65" y="118"/>
                  </a:cubicBezTo>
                  <a:cubicBezTo>
                    <a:pt x="65" y="120"/>
                    <a:pt x="67" y="119"/>
                    <a:pt x="69" y="119"/>
                  </a:cubicBezTo>
                  <a:cubicBezTo>
                    <a:pt x="74" y="121"/>
                    <a:pt x="77" y="124"/>
                    <a:pt x="81" y="127"/>
                  </a:cubicBezTo>
                  <a:cubicBezTo>
                    <a:pt x="86" y="131"/>
                    <a:pt x="89" y="133"/>
                    <a:pt x="95" y="130"/>
                  </a:cubicBezTo>
                  <a:cubicBezTo>
                    <a:pt x="111" y="123"/>
                    <a:pt x="119" y="108"/>
                    <a:pt x="123" y="91"/>
                  </a:cubicBezTo>
                  <a:cubicBezTo>
                    <a:pt x="116" y="90"/>
                    <a:pt x="110" y="97"/>
                    <a:pt x="104" y="97"/>
                  </a:cubicBezTo>
                  <a:cubicBezTo>
                    <a:pt x="99" y="98"/>
                    <a:pt x="99" y="93"/>
                    <a:pt x="102" y="9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7" name="Rectangle 245"/>
            <p:cNvSpPr>
              <a:spLocks noChangeArrowheads="1"/>
            </p:cNvSpPr>
            <p:nvPr/>
          </p:nvSpPr>
          <p:spPr bwMode="auto">
            <a:xfrm>
              <a:off x="7902792" y="2840696"/>
              <a:ext cx="15873" cy="6827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88" name="Freeform 246"/>
            <p:cNvSpPr/>
            <p:nvPr/>
          </p:nvSpPr>
          <p:spPr bwMode="auto">
            <a:xfrm>
              <a:off x="7393271" y="4258668"/>
              <a:ext cx="244443" cy="250883"/>
            </a:xfrm>
            <a:custGeom>
              <a:avLst/>
              <a:gdLst>
                <a:gd name="T0" fmla="*/ 178263 w 144"/>
                <a:gd name="T1" fmla="*/ 47453 h 148"/>
                <a:gd name="T2" fmla="*/ 244475 w 144"/>
                <a:gd name="T3" fmla="*/ 84738 h 148"/>
                <a:gd name="T4" fmla="*/ 125633 w 144"/>
                <a:gd name="T5" fmla="*/ 0 h 148"/>
                <a:gd name="T6" fmla="*/ 0 w 144"/>
                <a:gd name="T7" fmla="*/ 125413 h 148"/>
                <a:gd name="T8" fmla="*/ 125633 w 144"/>
                <a:gd name="T9" fmla="*/ 250825 h 148"/>
                <a:gd name="T10" fmla="*/ 244475 w 144"/>
                <a:gd name="T11" fmla="*/ 164392 h 148"/>
                <a:gd name="T12" fmla="*/ 178263 w 144"/>
                <a:gd name="T13" fmla="*/ 203372 h 148"/>
                <a:gd name="T14" fmla="*/ 100167 w 144"/>
                <a:gd name="T15" fmla="*/ 125413 h 148"/>
                <a:gd name="T16" fmla="*/ 178263 w 144"/>
                <a:gd name="T17" fmla="*/ 47453 h 1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4" h="148">
                  <a:moveTo>
                    <a:pt x="105" y="28"/>
                  </a:moveTo>
                  <a:cubicBezTo>
                    <a:pt x="121" y="28"/>
                    <a:pt x="136" y="37"/>
                    <a:pt x="144" y="50"/>
                  </a:cubicBezTo>
                  <a:cubicBezTo>
                    <a:pt x="134" y="21"/>
                    <a:pt x="106" y="0"/>
                    <a:pt x="74" y="0"/>
                  </a:cubicBezTo>
                  <a:cubicBezTo>
                    <a:pt x="33" y="0"/>
                    <a:pt x="0" y="33"/>
                    <a:pt x="0" y="74"/>
                  </a:cubicBezTo>
                  <a:cubicBezTo>
                    <a:pt x="0" y="114"/>
                    <a:pt x="33" y="148"/>
                    <a:pt x="74" y="148"/>
                  </a:cubicBezTo>
                  <a:cubicBezTo>
                    <a:pt x="106" y="148"/>
                    <a:pt x="134" y="127"/>
                    <a:pt x="144" y="97"/>
                  </a:cubicBezTo>
                  <a:cubicBezTo>
                    <a:pt x="136" y="111"/>
                    <a:pt x="121" y="120"/>
                    <a:pt x="105" y="120"/>
                  </a:cubicBezTo>
                  <a:cubicBezTo>
                    <a:pt x="79" y="120"/>
                    <a:pt x="59" y="99"/>
                    <a:pt x="59" y="74"/>
                  </a:cubicBezTo>
                  <a:cubicBezTo>
                    <a:pt x="59" y="48"/>
                    <a:pt x="79" y="28"/>
                    <a:pt x="105" y="2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9" name="Freeform 247"/>
            <p:cNvSpPr>
              <a:spLocks noEditPoints="1"/>
            </p:cNvSpPr>
            <p:nvPr/>
          </p:nvSpPr>
          <p:spPr bwMode="auto">
            <a:xfrm>
              <a:off x="7967871" y="3687029"/>
              <a:ext cx="271428" cy="195308"/>
            </a:xfrm>
            <a:custGeom>
              <a:avLst/>
              <a:gdLst>
                <a:gd name="T0" fmla="*/ 180413 w 161"/>
                <a:gd name="T1" fmla="*/ 195263 h 116"/>
                <a:gd name="T2" fmla="*/ 271463 w 161"/>
                <a:gd name="T3" fmla="*/ 195263 h 116"/>
                <a:gd name="T4" fmla="*/ 271463 w 161"/>
                <a:gd name="T5" fmla="*/ 0 h 116"/>
                <a:gd name="T6" fmla="*/ 180413 w 161"/>
                <a:gd name="T7" fmla="*/ 0 h 116"/>
                <a:gd name="T8" fmla="*/ 180413 w 161"/>
                <a:gd name="T9" fmla="*/ 82482 h 116"/>
                <a:gd name="T10" fmla="*/ 246171 w 161"/>
                <a:gd name="T11" fmla="*/ 173380 h 116"/>
                <a:gd name="T12" fmla="*/ 180413 w 161"/>
                <a:gd name="T13" fmla="*/ 173380 h 116"/>
                <a:gd name="T14" fmla="*/ 180413 w 161"/>
                <a:gd name="T15" fmla="*/ 195263 h 116"/>
                <a:gd name="T16" fmla="*/ 123086 w 161"/>
                <a:gd name="T17" fmla="*/ 195263 h 116"/>
                <a:gd name="T18" fmla="*/ 180413 w 161"/>
                <a:gd name="T19" fmla="*/ 195263 h 116"/>
                <a:gd name="T20" fmla="*/ 180413 w 161"/>
                <a:gd name="T21" fmla="*/ 173380 h 116"/>
                <a:gd name="T22" fmla="*/ 141633 w 161"/>
                <a:gd name="T23" fmla="*/ 173380 h 116"/>
                <a:gd name="T24" fmla="*/ 138261 w 161"/>
                <a:gd name="T25" fmla="*/ 168330 h 116"/>
                <a:gd name="T26" fmla="*/ 123086 w 161"/>
                <a:gd name="T27" fmla="*/ 148131 h 116"/>
                <a:gd name="T28" fmla="*/ 123086 w 161"/>
                <a:gd name="T29" fmla="*/ 161597 h 116"/>
                <a:gd name="T30" fmla="*/ 131516 w 161"/>
                <a:gd name="T31" fmla="*/ 173380 h 116"/>
                <a:gd name="T32" fmla="*/ 123086 w 161"/>
                <a:gd name="T33" fmla="*/ 173380 h 116"/>
                <a:gd name="T34" fmla="*/ 123086 w 161"/>
                <a:gd name="T35" fmla="*/ 195263 h 116"/>
                <a:gd name="T36" fmla="*/ 180413 w 161"/>
                <a:gd name="T37" fmla="*/ 0 h 116"/>
                <a:gd name="T38" fmla="*/ 123086 w 161"/>
                <a:gd name="T39" fmla="*/ 0 h 116"/>
                <a:gd name="T40" fmla="*/ 123086 w 161"/>
                <a:gd name="T41" fmla="*/ 126248 h 116"/>
                <a:gd name="T42" fmla="*/ 168611 w 161"/>
                <a:gd name="T43" fmla="*/ 63965 h 116"/>
                <a:gd name="T44" fmla="*/ 168611 w 161"/>
                <a:gd name="T45" fmla="*/ 63965 h 116"/>
                <a:gd name="T46" fmla="*/ 180413 w 161"/>
                <a:gd name="T47" fmla="*/ 82482 h 116"/>
                <a:gd name="T48" fmla="*/ 180413 w 161"/>
                <a:gd name="T49" fmla="*/ 0 h 116"/>
                <a:gd name="T50" fmla="*/ 77561 w 161"/>
                <a:gd name="T51" fmla="*/ 195263 h 116"/>
                <a:gd name="T52" fmla="*/ 123086 w 161"/>
                <a:gd name="T53" fmla="*/ 195263 h 116"/>
                <a:gd name="T54" fmla="*/ 123086 w 161"/>
                <a:gd name="T55" fmla="*/ 173380 h 116"/>
                <a:gd name="T56" fmla="*/ 91050 w 161"/>
                <a:gd name="T57" fmla="*/ 173380 h 116"/>
                <a:gd name="T58" fmla="*/ 77561 w 161"/>
                <a:gd name="T59" fmla="*/ 173380 h 116"/>
                <a:gd name="T60" fmla="*/ 77561 w 161"/>
                <a:gd name="T61" fmla="*/ 195263 h 116"/>
                <a:gd name="T62" fmla="*/ 123086 w 161"/>
                <a:gd name="T63" fmla="*/ 0 h 116"/>
                <a:gd name="T64" fmla="*/ 77561 w 161"/>
                <a:gd name="T65" fmla="*/ 0 h 116"/>
                <a:gd name="T66" fmla="*/ 77561 w 161"/>
                <a:gd name="T67" fmla="*/ 33666 h 116"/>
                <a:gd name="T68" fmla="*/ 82619 w 161"/>
                <a:gd name="T69" fmla="*/ 47132 h 116"/>
                <a:gd name="T70" fmla="*/ 77561 w 161"/>
                <a:gd name="T71" fmla="*/ 60599 h 116"/>
                <a:gd name="T72" fmla="*/ 77561 w 161"/>
                <a:gd name="T73" fmla="*/ 97632 h 116"/>
                <a:gd name="T74" fmla="*/ 77561 w 161"/>
                <a:gd name="T75" fmla="*/ 97632 h 116"/>
                <a:gd name="T76" fmla="*/ 111283 w 161"/>
                <a:gd name="T77" fmla="*/ 144764 h 116"/>
                <a:gd name="T78" fmla="*/ 123086 w 161"/>
                <a:gd name="T79" fmla="*/ 161597 h 116"/>
                <a:gd name="T80" fmla="*/ 123086 w 161"/>
                <a:gd name="T81" fmla="*/ 148131 h 116"/>
                <a:gd name="T82" fmla="*/ 116341 w 161"/>
                <a:gd name="T83" fmla="*/ 138031 h 116"/>
                <a:gd name="T84" fmla="*/ 123086 w 161"/>
                <a:gd name="T85" fmla="*/ 126248 h 116"/>
                <a:gd name="T86" fmla="*/ 123086 w 161"/>
                <a:gd name="T87" fmla="*/ 0 h 116"/>
                <a:gd name="T88" fmla="*/ 0 w 161"/>
                <a:gd name="T89" fmla="*/ 195263 h 116"/>
                <a:gd name="T90" fmla="*/ 77561 w 161"/>
                <a:gd name="T91" fmla="*/ 195263 h 116"/>
                <a:gd name="T92" fmla="*/ 77561 w 161"/>
                <a:gd name="T93" fmla="*/ 173380 h 116"/>
                <a:gd name="T94" fmla="*/ 23605 w 161"/>
                <a:gd name="T95" fmla="*/ 173380 h 116"/>
                <a:gd name="T96" fmla="*/ 23605 w 161"/>
                <a:gd name="T97" fmla="*/ 173380 h 116"/>
                <a:gd name="T98" fmla="*/ 77561 w 161"/>
                <a:gd name="T99" fmla="*/ 97632 h 116"/>
                <a:gd name="T100" fmla="*/ 77561 w 161"/>
                <a:gd name="T101" fmla="*/ 60599 h 116"/>
                <a:gd name="T102" fmla="*/ 60700 w 161"/>
                <a:gd name="T103" fmla="*/ 67332 h 116"/>
                <a:gd name="T104" fmla="*/ 38780 w 161"/>
                <a:gd name="T105" fmla="*/ 47132 h 116"/>
                <a:gd name="T106" fmla="*/ 60700 w 161"/>
                <a:gd name="T107" fmla="*/ 25250 h 116"/>
                <a:gd name="T108" fmla="*/ 60700 w 161"/>
                <a:gd name="T109" fmla="*/ 25250 h 116"/>
                <a:gd name="T110" fmla="*/ 77561 w 161"/>
                <a:gd name="T111" fmla="*/ 33666 h 116"/>
                <a:gd name="T112" fmla="*/ 77561 w 161"/>
                <a:gd name="T113" fmla="*/ 0 h 116"/>
                <a:gd name="T114" fmla="*/ 0 w 161"/>
                <a:gd name="T115" fmla="*/ 0 h 116"/>
                <a:gd name="T116" fmla="*/ 0 w 161"/>
                <a:gd name="T117" fmla="*/ 195263 h 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61" h="116">
                  <a:moveTo>
                    <a:pt x="107" y="116"/>
                  </a:moveTo>
                  <a:cubicBezTo>
                    <a:pt x="161" y="116"/>
                    <a:pt x="161" y="116"/>
                    <a:pt x="161" y="116"/>
                  </a:cubicBezTo>
                  <a:cubicBezTo>
                    <a:pt x="161" y="0"/>
                    <a:pt x="161" y="0"/>
                    <a:pt x="161" y="0"/>
                  </a:cubicBezTo>
                  <a:cubicBezTo>
                    <a:pt x="107" y="0"/>
                    <a:pt x="107" y="0"/>
                    <a:pt x="107" y="0"/>
                  </a:cubicBezTo>
                  <a:cubicBezTo>
                    <a:pt x="107" y="49"/>
                    <a:pt x="107" y="49"/>
                    <a:pt x="107" y="49"/>
                  </a:cubicBezTo>
                  <a:cubicBezTo>
                    <a:pt x="146" y="103"/>
                    <a:pt x="146" y="103"/>
                    <a:pt x="146" y="103"/>
                  </a:cubicBezTo>
                  <a:cubicBezTo>
                    <a:pt x="107" y="103"/>
                    <a:pt x="107" y="103"/>
                    <a:pt x="107" y="103"/>
                  </a:cubicBezTo>
                  <a:lnTo>
                    <a:pt x="107" y="116"/>
                  </a:lnTo>
                  <a:close/>
                  <a:moveTo>
                    <a:pt x="73" y="116"/>
                  </a:moveTo>
                  <a:cubicBezTo>
                    <a:pt x="107" y="116"/>
                    <a:pt x="107" y="116"/>
                    <a:pt x="107" y="116"/>
                  </a:cubicBezTo>
                  <a:cubicBezTo>
                    <a:pt x="107" y="103"/>
                    <a:pt x="107" y="103"/>
                    <a:pt x="107" y="103"/>
                  </a:cubicBezTo>
                  <a:cubicBezTo>
                    <a:pt x="84" y="103"/>
                    <a:pt x="84" y="103"/>
                    <a:pt x="84" y="103"/>
                  </a:cubicBezTo>
                  <a:cubicBezTo>
                    <a:pt x="82" y="100"/>
                    <a:pt x="82" y="100"/>
                    <a:pt x="82" y="100"/>
                  </a:cubicBezTo>
                  <a:cubicBezTo>
                    <a:pt x="73" y="88"/>
                    <a:pt x="73" y="88"/>
                    <a:pt x="73" y="88"/>
                  </a:cubicBezTo>
                  <a:cubicBezTo>
                    <a:pt x="73" y="96"/>
                    <a:pt x="73" y="96"/>
                    <a:pt x="73" y="96"/>
                  </a:cubicBezTo>
                  <a:cubicBezTo>
                    <a:pt x="78" y="103"/>
                    <a:pt x="78" y="103"/>
                    <a:pt x="78" y="103"/>
                  </a:cubicBezTo>
                  <a:cubicBezTo>
                    <a:pt x="73" y="103"/>
                    <a:pt x="73" y="103"/>
                    <a:pt x="73" y="103"/>
                  </a:cubicBezTo>
                  <a:cubicBezTo>
                    <a:pt x="73" y="116"/>
                    <a:pt x="73" y="116"/>
                    <a:pt x="73" y="116"/>
                  </a:cubicBezTo>
                  <a:close/>
                  <a:moveTo>
                    <a:pt x="107" y="0"/>
                  </a:moveTo>
                  <a:cubicBezTo>
                    <a:pt x="73" y="0"/>
                    <a:pt x="73" y="0"/>
                    <a:pt x="73" y="0"/>
                  </a:cubicBezTo>
                  <a:cubicBezTo>
                    <a:pt x="73" y="75"/>
                    <a:pt x="73" y="75"/>
                    <a:pt x="73" y="75"/>
                  </a:cubicBezTo>
                  <a:cubicBezTo>
                    <a:pt x="100" y="38"/>
                    <a:pt x="100" y="38"/>
                    <a:pt x="100" y="38"/>
                  </a:cubicBezTo>
                  <a:cubicBezTo>
                    <a:pt x="100" y="38"/>
                    <a:pt x="100" y="38"/>
                    <a:pt x="100" y="38"/>
                  </a:cubicBezTo>
                  <a:cubicBezTo>
                    <a:pt x="107" y="49"/>
                    <a:pt x="107" y="49"/>
                    <a:pt x="107" y="49"/>
                  </a:cubicBezTo>
                  <a:lnTo>
                    <a:pt x="107" y="0"/>
                  </a:lnTo>
                  <a:close/>
                  <a:moveTo>
                    <a:pt x="46" y="116"/>
                  </a:moveTo>
                  <a:cubicBezTo>
                    <a:pt x="73" y="116"/>
                    <a:pt x="73" y="116"/>
                    <a:pt x="73" y="116"/>
                  </a:cubicBezTo>
                  <a:cubicBezTo>
                    <a:pt x="73" y="103"/>
                    <a:pt x="73" y="103"/>
                    <a:pt x="73" y="103"/>
                  </a:cubicBezTo>
                  <a:cubicBezTo>
                    <a:pt x="54" y="103"/>
                    <a:pt x="54" y="103"/>
                    <a:pt x="54" y="103"/>
                  </a:cubicBezTo>
                  <a:cubicBezTo>
                    <a:pt x="46" y="103"/>
                    <a:pt x="46" y="103"/>
                    <a:pt x="46" y="103"/>
                  </a:cubicBezTo>
                  <a:cubicBezTo>
                    <a:pt x="46" y="116"/>
                    <a:pt x="46" y="116"/>
                    <a:pt x="46" y="116"/>
                  </a:cubicBezTo>
                  <a:close/>
                  <a:moveTo>
                    <a:pt x="73" y="0"/>
                  </a:moveTo>
                  <a:cubicBezTo>
                    <a:pt x="46" y="0"/>
                    <a:pt x="46" y="0"/>
                    <a:pt x="46" y="0"/>
                  </a:cubicBezTo>
                  <a:cubicBezTo>
                    <a:pt x="46" y="20"/>
                    <a:pt x="46" y="20"/>
                    <a:pt x="46" y="20"/>
                  </a:cubicBezTo>
                  <a:cubicBezTo>
                    <a:pt x="48" y="22"/>
                    <a:pt x="49" y="25"/>
                    <a:pt x="49" y="28"/>
                  </a:cubicBezTo>
                  <a:cubicBezTo>
                    <a:pt x="49" y="31"/>
                    <a:pt x="48" y="34"/>
                    <a:pt x="46" y="36"/>
                  </a:cubicBezTo>
                  <a:cubicBezTo>
                    <a:pt x="46" y="58"/>
                    <a:pt x="46" y="58"/>
                    <a:pt x="46" y="58"/>
                  </a:cubicBezTo>
                  <a:cubicBezTo>
                    <a:pt x="46" y="58"/>
                    <a:pt x="46" y="58"/>
                    <a:pt x="46" y="58"/>
                  </a:cubicBezTo>
                  <a:cubicBezTo>
                    <a:pt x="66" y="86"/>
                    <a:pt x="66" y="86"/>
                    <a:pt x="66" y="86"/>
                  </a:cubicBezTo>
                  <a:cubicBezTo>
                    <a:pt x="73" y="96"/>
                    <a:pt x="73" y="96"/>
                    <a:pt x="73" y="96"/>
                  </a:cubicBezTo>
                  <a:cubicBezTo>
                    <a:pt x="73" y="88"/>
                    <a:pt x="73" y="88"/>
                    <a:pt x="73" y="88"/>
                  </a:cubicBezTo>
                  <a:cubicBezTo>
                    <a:pt x="69" y="82"/>
                    <a:pt x="69" y="82"/>
                    <a:pt x="69" y="82"/>
                  </a:cubicBezTo>
                  <a:cubicBezTo>
                    <a:pt x="73" y="75"/>
                    <a:pt x="73" y="75"/>
                    <a:pt x="73" y="75"/>
                  </a:cubicBezTo>
                  <a:lnTo>
                    <a:pt x="73" y="0"/>
                  </a:lnTo>
                  <a:close/>
                  <a:moveTo>
                    <a:pt x="0" y="116"/>
                  </a:moveTo>
                  <a:cubicBezTo>
                    <a:pt x="46" y="116"/>
                    <a:pt x="46" y="116"/>
                    <a:pt x="46" y="116"/>
                  </a:cubicBezTo>
                  <a:cubicBezTo>
                    <a:pt x="46" y="103"/>
                    <a:pt x="46" y="103"/>
                    <a:pt x="46" y="103"/>
                  </a:cubicBezTo>
                  <a:cubicBezTo>
                    <a:pt x="14" y="103"/>
                    <a:pt x="14" y="103"/>
                    <a:pt x="14" y="103"/>
                  </a:cubicBezTo>
                  <a:cubicBezTo>
                    <a:pt x="14" y="103"/>
                    <a:pt x="14" y="103"/>
                    <a:pt x="14" y="103"/>
                  </a:cubicBezTo>
                  <a:cubicBezTo>
                    <a:pt x="46" y="58"/>
                    <a:pt x="46" y="58"/>
                    <a:pt x="46" y="58"/>
                  </a:cubicBezTo>
                  <a:cubicBezTo>
                    <a:pt x="46" y="36"/>
                    <a:pt x="46" y="36"/>
                    <a:pt x="46" y="36"/>
                  </a:cubicBezTo>
                  <a:cubicBezTo>
                    <a:pt x="44" y="39"/>
                    <a:pt x="40" y="40"/>
                    <a:pt x="36" y="40"/>
                  </a:cubicBezTo>
                  <a:cubicBezTo>
                    <a:pt x="29" y="40"/>
                    <a:pt x="23" y="35"/>
                    <a:pt x="23" y="28"/>
                  </a:cubicBezTo>
                  <a:cubicBezTo>
                    <a:pt x="23" y="21"/>
                    <a:pt x="29" y="15"/>
                    <a:pt x="36" y="15"/>
                  </a:cubicBezTo>
                  <a:cubicBezTo>
                    <a:pt x="36" y="15"/>
                    <a:pt x="36" y="15"/>
                    <a:pt x="36" y="15"/>
                  </a:cubicBezTo>
                  <a:cubicBezTo>
                    <a:pt x="40" y="15"/>
                    <a:pt x="44" y="17"/>
                    <a:pt x="46" y="20"/>
                  </a:cubicBezTo>
                  <a:cubicBezTo>
                    <a:pt x="46" y="0"/>
                    <a:pt x="46" y="0"/>
                    <a:pt x="46" y="0"/>
                  </a:cubicBezTo>
                  <a:cubicBezTo>
                    <a:pt x="0" y="0"/>
                    <a:pt x="0" y="0"/>
                    <a:pt x="0" y="0"/>
                  </a:cubicBezTo>
                  <a:lnTo>
                    <a:pt x="0" y="11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0" name="Freeform 248"/>
            <p:cNvSpPr/>
            <p:nvPr/>
          </p:nvSpPr>
          <p:spPr bwMode="auto">
            <a:xfrm>
              <a:off x="6617085" y="4601648"/>
              <a:ext cx="73015" cy="112739"/>
            </a:xfrm>
            <a:custGeom>
              <a:avLst/>
              <a:gdLst>
                <a:gd name="T0" fmla="*/ 0 w 46"/>
                <a:gd name="T1" fmla="*/ 20638 h 71"/>
                <a:gd name="T2" fmla="*/ 17463 w 46"/>
                <a:gd name="T3" fmla="*/ 20638 h 71"/>
                <a:gd name="T4" fmla="*/ 7938 w 46"/>
                <a:gd name="T5" fmla="*/ 0 h 71"/>
                <a:gd name="T6" fmla="*/ 33338 w 46"/>
                <a:gd name="T7" fmla="*/ 0 h 71"/>
                <a:gd name="T8" fmla="*/ 34925 w 46"/>
                <a:gd name="T9" fmla="*/ 0 h 71"/>
                <a:gd name="T10" fmla="*/ 46038 w 46"/>
                <a:gd name="T11" fmla="*/ 0 h 71"/>
                <a:gd name="T12" fmla="*/ 68263 w 46"/>
                <a:gd name="T13" fmla="*/ 47625 h 71"/>
                <a:gd name="T14" fmla="*/ 47625 w 46"/>
                <a:gd name="T15" fmla="*/ 47625 h 71"/>
                <a:gd name="T16" fmla="*/ 73025 w 46"/>
                <a:gd name="T17" fmla="*/ 112713 h 71"/>
                <a:gd name="T18" fmla="*/ 0 w 46"/>
                <a:gd name="T19" fmla="*/ 20638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 h="71">
                  <a:moveTo>
                    <a:pt x="0" y="13"/>
                  </a:moveTo>
                  <a:lnTo>
                    <a:pt x="11" y="13"/>
                  </a:lnTo>
                  <a:lnTo>
                    <a:pt x="5" y="0"/>
                  </a:lnTo>
                  <a:lnTo>
                    <a:pt x="21" y="0"/>
                  </a:lnTo>
                  <a:lnTo>
                    <a:pt x="22" y="0"/>
                  </a:lnTo>
                  <a:lnTo>
                    <a:pt x="29" y="0"/>
                  </a:lnTo>
                  <a:lnTo>
                    <a:pt x="43" y="30"/>
                  </a:lnTo>
                  <a:lnTo>
                    <a:pt x="30" y="30"/>
                  </a:lnTo>
                  <a:lnTo>
                    <a:pt x="46" y="71"/>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1" name="Freeform 249"/>
            <p:cNvSpPr/>
            <p:nvPr/>
          </p:nvSpPr>
          <p:spPr bwMode="auto">
            <a:xfrm>
              <a:off x="6528189" y="4469855"/>
              <a:ext cx="206348" cy="125441"/>
            </a:xfrm>
            <a:custGeom>
              <a:avLst/>
              <a:gdLst>
                <a:gd name="T0" fmla="*/ 206375 w 122"/>
                <a:gd name="T1" fmla="*/ 103380 h 74"/>
                <a:gd name="T2" fmla="*/ 184384 w 122"/>
                <a:gd name="T3" fmla="*/ 125412 h 74"/>
                <a:gd name="T4" fmla="*/ 131945 w 122"/>
                <a:gd name="T5" fmla="*/ 125412 h 74"/>
                <a:gd name="T6" fmla="*/ 123487 w 122"/>
                <a:gd name="T7" fmla="*/ 125412 h 74"/>
                <a:gd name="T8" fmla="*/ 121795 w 122"/>
                <a:gd name="T9" fmla="*/ 125412 h 74"/>
                <a:gd name="T10" fmla="*/ 93038 w 122"/>
                <a:gd name="T11" fmla="*/ 125412 h 74"/>
                <a:gd name="T12" fmla="*/ 37215 w 122"/>
                <a:gd name="T13" fmla="*/ 125412 h 74"/>
                <a:gd name="T14" fmla="*/ 0 w 122"/>
                <a:gd name="T15" fmla="*/ 89822 h 74"/>
                <a:gd name="T16" fmla="*/ 37215 w 122"/>
                <a:gd name="T17" fmla="*/ 52537 h 74"/>
                <a:gd name="T18" fmla="*/ 60898 w 122"/>
                <a:gd name="T19" fmla="*/ 61011 h 74"/>
                <a:gd name="T20" fmla="*/ 123487 w 122"/>
                <a:gd name="T21" fmla="*/ 0 h 74"/>
                <a:gd name="T22" fmla="*/ 186076 w 122"/>
                <a:gd name="T23" fmla="*/ 62706 h 74"/>
                <a:gd name="T24" fmla="*/ 184384 w 122"/>
                <a:gd name="T25" fmla="*/ 81348 h 74"/>
                <a:gd name="T26" fmla="*/ 206375 w 122"/>
                <a:gd name="T27" fmla="*/ 103380 h 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2" h="74">
                  <a:moveTo>
                    <a:pt x="122" y="61"/>
                  </a:moveTo>
                  <a:cubicBezTo>
                    <a:pt x="122" y="69"/>
                    <a:pt x="116" y="74"/>
                    <a:pt x="109" y="74"/>
                  </a:cubicBezTo>
                  <a:cubicBezTo>
                    <a:pt x="78" y="74"/>
                    <a:pt x="78" y="74"/>
                    <a:pt x="78" y="74"/>
                  </a:cubicBezTo>
                  <a:cubicBezTo>
                    <a:pt x="73" y="74"/>
                    <a:pt x="73" y="74"/>
                    <a:pt x="73" y="74"/>
                  </a:cubicBezTo>
                  <a:cubicBezTo>
                    <a:pt x="72" y="74"/>
                    <a:pt x="72" y="74"/>
                    <a:pt x="72" y="74"/>
                  </a:cubicBezTo>
                  <a:cubicBezTo>
                    <a:pt x="55" y="74"/>
                    <a:pt x="55" y="74"/>
                    <a:pt x="55" y="74"/>
                  </a:cubicBezTo>
                  <a:cubicBezTo>
                    <a:pt x="22" y="74"/>
                    <a:pt x="22" y="74"/>
                    <a:pt x="22" y="74"/>
                  </a:cubicBezTo>
                  <a:cubicBezTo>
                    <a:pt x="10" y="74"/>
                    <a:pt x="0" y="65"/>
                    <a:pt x="0" y="53"/>
                  </a:cubicBezTo>
                  <a:cubicBezTo>
                    <a:pt x="0" y="41"/>
                    <a:pt x="10" y="31"/>
                    <a:pt x="22" y="31"/>
                  </a:cubicBezTo>
                  <a:cubicBezTo>
                    <a:pt x="27" y="31"/>
                    <a:pt x="32" y="33"/>
                    <a:pt x="36" y="36"/>
                  </a:cubicBezTo>
                  <a:cubicBezTo>
                    <a:pt x="36" y="16"/>
                    <a:pt x="53" y="0"/>
                    <a:pt x="73" y="0"/>
                  </a:cubicBezTo>
                  <a:cubicBezTo>
                    <a:pt x="94" y="0"/>
                    <a:pt x="110" y="16"/>
                    <a:pt x="110" y="37"/>
                  </a:cubicBezTo>
                  <a:cubicBezTo>
                    <a:pt x="110" y="41"/>
                    <a:pt x="110" y="45"/>
                    <a:pt x="109" y="48"/>
                  </a:cubicBezTo>
                  <a:cubicBezTo>
                    <a:pt x="116" y="48"/>
                    <a:pt x="122" y="54"/>
                    <a:pt x="122" y="6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2" name="Freeform 250"/>
            <p:cNvSpPr/>
            <p:nvPr/>
          </p:nvSpPr>
          <p:spPr bwMode="auto">
            <a:xfrm>
              <a:off x="6523426" y="2726376"/>
              <a:ext cx="20635" cy="106387"/>
            </a:xfrm>
            <a:custGeom>
              <a:avLst/>
              <a:gdLst>
                <a:gd name="T0" fmla="*/ 20638 w 12"/>
                <a:gd name="T1" fmla="*/ 1688 h 63"/>
                <a:gd name="T2" fmla="*/ 12039 w 12"/>
                <a:gd name="T3" fmla="*/ 0 h 63"/>
                <a:gd name="T4" fmla="*/ 10319 w 12"/>
                <a:gd name="T5" fmla="*/ 0 h 63"/>
                <a:gd name="T6" fmla="*/ 0 w 12"/>
                <a:gd name="T7" fmla="*/ 3377 h 63"/>
                <a:gd name="T8" fmla="*/ 0 w 12"/>
                <a:gd name="T9" fmla="*/ 106362 h 63"/>
                <a:gd name="T10" fmla="*/ 20638 w 12"/>
                <a:gd name="T11" fmla="*/ 106362 h 63"/>
                <a:gd name="T12" fmla="*/ 20638 w 12"/>
                <a:gd name="T13" fmla="*/ 1688 h 6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63">
                  <a:moveTo>
                    <a:pt x="12" y="1"/>
                  </a:moveTo>
                  <a:cubicBezTo>
                    <a:pt x="11" y="1"/>
                    <a:pt x="9" y="0"/>
                    <a:pt x="7" y="0"/>
                  </a:cubicBezTo>
                  <a:cubicBezTo>
                    <a:pt x="6" y="0"/>
                    <a:pt x="6" y="0"/>
                    <a:pt x="6" y="0"/>
                  </a:cubicBezTo>
                  <a:cubicBezTo>
                    <a:pt x="4" y="0"/>
                    <a:pt x="2" y="1"/>
                    <a:pt x="0" y="2"/>
                  </a:cubicBezTo>
                  <a:cubicBezTo>
                    <a:pt x="0" y="63"/>
                    <a:pt x="0" y="63"/>
                    <a:pt x="0" y="63"/>
                  </a:cubicBezTo>
                  <a:cubicBezTo>
                    <a:pt x="12" y="63"/>
                    <a:pt x="12" y="63"/>
                    <a:pt x="12" y="63"/>
                  </a:cubicBezTo>
                  <a:lnTo>
                    <a:pt x="12" y="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3" name="Freeform 251"/>
            <p:cNvSpPr/>
            <p:nvPr/>
          </p:nvSpPr>
          <p:spPr bwMode="auto">
            <a:xfrm>
              <a:off x="6523426" y="2578704"/>
              <a:ext cx="20635" cy="15879"/>
            </a:xfrm>
            <a:custGeom>
              <a:avLst/>
              <a:gdLst>
                <a:gd name="T0" fmla="*/ 12039 w 12"/>
                <a:gd name="T1" fmla="*/ 14111 h 9"/>
                <a:gd name="T2" fmla="*/ 15479 w 12"/>
                <a:gd name="T3" fmla="*/ 14111 h 9"/>
                <a:gd name="T4" fmla="*/ 20638 w 12"/>
                <a:gd name="T5" fmla="*/ 15875 h 9"/>
                <a:gd name="T6" fmla="*/ 20638 w 12"/>
                <a:gd name="T7" fmla="*/ 0 h 9"/>
                <a:gd name="T8" fmla="*/ 0 w 12"/>
                <a:gd name="T9" fmla="*/ 0 h 9"/>
                <a:gd name="T10" fmla="*/ 0 w 12"/>
                <a:gd name="T11" fmla="*/ 15875 h 9"/>
                <a:gd name="T12" fmla="*/ 12039 w 12"/>
                <a:gd name="T13" fmla="*/ 14111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9">
                  <a:moveTo>
                    <a:pt x="7" y="8"/>
                  </a:moveTo>
                  <a:cubicBezTo>
                    <a:pt x="8" y="8"/>
                    <a:pt x="8" y="8"/>
                    <a:pt x="9" y="8"/>
                  </a:cubicBezTo>
                  <a:cubicBezTo>
                    <a:pt x="10" y="8"/>
                    <a:pt x="11" y="8"/>
                    <a:pt x="12" y="9"/>
                  </a:cubicBezTo>
                  <a:cubicBezTo>
                    <a:pt x="12" y="0"/>
                    <a:pt x="12" y="0"/>
                    <a:pt x="12" y="0"/>
                  </a:cubicBezTo>
                  <a:cubicBezTo>
                    <a:pt x="0" y="0"/>
                    <a:pt x="0" y="0"/>
                    <a:pt x="0" y="0"/>
                  </a:cubicBezTo>
                  <a:cubicBezTo>
                    <a:pt x="0" y="9"/>
                    <a:pt x="0" y="9"/>
                    <a:pt x="0" y="9"/>
                  </a:cubicBezTo>
                  <a:cubicBezTo>
                    <a:pt x="2" y="9"/>
                    <a:pt x="5" y="8"/>
                    <a:pt x="7"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4" name="Freeform 252"/>
            <p:cNvSpPr/>
            <p:nvPr/>
          </p:nvSpPr>
          <p:spPr bwMode="auto">
            <a:xfrm>
              <a:off x="6436133" y="2599347"/>
              <a:ext cx="198411" cy="147671"/>
            </a:xfrm>
            <a:custGeom>
              <a:avLst/>
              <a:gdLst>
                <a:gd name="T0" fmla="*/ 106851 w 117"/>
                <a:gd name="T1" fmla="*/ 1697 h 87"/>
                <a:gd name="T2" fmla="*/ 100067 w 117"/>
                <a:gd name="T3" fmla="*/ 0 h 87"/>
                <a:gd name="T4" fmla="*/ 98370 w 117"/>
                <a:gd name="T5" fmla="*/ 0 h 87"/>
                <a:gd name="T6" fmla="*/ 86498 w 117"/>
                <a:gd name="T7" fmla="*/ 1697 h 87"/>
                <a:gd name="T8" fmla="*/ 0 w 117"/>
                <a:gd name="T9" fmla="*/ 98425 h 87"/>
                <a:gd name="T10" fmla="*/ 6784 w 117"/>
                <a:gd name="T11" fmla="*/ 135758 h 87"/>
                <a:gd name="T12" fmla="*/ 10176 w 117"/>
                <a:gd name="T13" fmla="*/ 139152 h 87"/>
                <a:gd name="T14" fmla="*/ 15264 w 117"/>
                <a:gd name="T15" fmla="*/ 134061 h 87"/>
                <a:gd name="T16" fmla="*/ 40705 w 117"/>
                <a:gd name="T17" fmla="*/ 118788 h 87"/>
                <a:gd name="T18" fmla="*/ 40705 w 117"/>
                <a:gd name="T19" fmla="*/ 118788 h 87"/>
                <a:gd name="T20" fmla="*/ 66146 w 117"/>
                <a:gd name="T21" fmla="*/ 135758 h 87"/>
                <a:gd name="T22" fmla="*/ 69538 w 117"/>
                <a:gd name="T23" fmla="*/ 140849 h 87"/>
                <a:gd name="T24" fmla="*/ 71234 w 117"/>
                <a:gd name="T25" fmla="*/ 135758 h 87"/>
                <a:gd name="T26" fmla="*/ 86498 w 117"/>
                <a:gd name="T27" fmla="*/ 122182 h 87"/>
                <a:gd name="T28" fmla="*/ 96674 w 117"/>
                <a:gd name="T29" fmla="*/ 120485 h 87"/>
                <a:gd name="T30" fmla="*/ 98370 w 117"/>
                <a:gd name="T31" fmla="*/ 120485 h 87"/>
                <a:gd name="T32" fmla="*/ 106851 w 117"/>
                <a:gd name="T33" fmla="*/ 122182 h 87"/>
                <a:gd name="T34" fmla="*/ 123811 w 117"/>
                <a:gd name="T35" fmla="*/ 137455 h 87"/>
                <a:gd name="T36" fmla="*/ 127203 w 117"/>
                <a:gd name="T37" fmla="*/ 142546 h 87"/>
                <a:gd name="T38" fmla="*/ 128899 w 117"/>
                <a:gd name="T39" fmla="*/ 137455 h 87"/>
                <a:gd name="T40" fmla="*/ 154340 w 117"/>
                <a:gd name="T41" fmla="*/ 122182 h 87"/>
                <a:gd name="T42" fmla="*/ 154340 w 117"/>
                <a:gd name="T43" fmla="*/ 122182 h 87"/>
                <a:gd name="T44" fmla="*/ 179781 w 117"/>
                <a:gd name="T45" fmla="*/ 139152 h 87"/>
                <a:gd name="T46" fmla="*/ 183173 w 117"/>
                <a:gd name="T47" fmla="*/ 144243 h 87"/>
                <a:gd name="T48" fmla="*/ 184869 w 117"/>
                <a:gd name="T49" fmla="*/ 147637 h 87"/>
                <a:gd name="T50" fmla="*/ 186565 w 117"/>
                <a:gd name="T51" fmla="*/ 145940 h 87"/>
                <a:gd name="T52" fmla="*/ 188261 w 117"/>
                <a:gd name="T53" fmla="*/ 139152 h 87"/>
                <a:gd name="T54" fmla="*/ 196741 w 117"/>
                <a:gd name="T55" fmla="*/ 101819 h 87"/>
                <a:gd name="T56" fmla="*/ 106851 w 117"/>
                <a:gd name="T57" fmla="*/ 1697 h 8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7" h="87">
                  <a:moveTo>
                    <a:pt x="63" y="1"/>
                  </a:moveTo>
                  <a:cubicBezTo>
                    <a:pt x="62" y="1"/>
                    <a:pt x="61" y="0"/>
                    <a:pt x="59" y="0"/>
                  </a:cubicBezTo>
                  <a:cubicBezTo>
                    <a:pt x="59" y="0"/>
                    <a:pt x="59" y="0"/>
                    <a:pt x="58" y="0"/>
                  </a:cubicBezTo>
                  <a:cubicBezTo>
                    <a:pt x="56" y="0"/>
                    <a:pt x="53" y="1"/>
                    <a:pt x="51" y="1"/>
                  </a:cubicBezTo>
                  <a:cubicBezTo>
                    <a:pt x="23" y="4"/>
                    <a:pt x="1" y="28"/>
                    <a:pt x="0" y="58"/>
                  </a:cubicBezTo>
                  <a:cubicBezTo>
                    <a:pt x="0" y="65"/>
                    <a:pt x="1" y="73"/>
                    <a:pt x="4" y="80"/>
                  </a:cubicBezTo>
                  <a:cubicBezTo>
                    <a:pt x="4" y="81"/>
                    <a:pt x="5" y="82"/>
                    <a:pt x="6" y="82"/>
                  </a:cubicBezTo>
                  <a:cubicBezTo>
                    <a:pt x="7" y="82"/>
                    <a:pt x="8" y="81"/>
                    <a:pt x="9" y="79"/>
                  </a:cubicBezTo>
                  <a:cubicBezTo>
                    <a:pt x="11" y="74"/>
                    <a:pt x="17" y="70"/>
                    <a:pt x="24" y="70"/>
                  </a:cubicBezTo>
                  <a:cubicBezTo>
                    <a:pt x="24" y="70"/>
                    <a:pt x="24" y="70"/>
                    <a:pt x="24" y="70"/>
                  </a:cubicBezTo>
                  <a:cubicBezTo>
                    <a:pt x="31" y="70"/>
                    <a:pt x="36" y="74"/>
                    <a:pt x="39" y="80"/>
                  </a:cubicBezTo>
                  <a:cubicBezTo>
                    <a:pt x="40" y="82"/>
                    <a:pt x="40" y="83"/>
                    <a:pt x="41" y="83"/>
                  </a:cubicBezTo>
                  <a:cubicBezTo>
                    <a:pt x="41" y="83"/>
                    <a:pt x="41" y="82"/>
                    <a:pt x="42" y="80"/>
                  </a:cubicBezTo>
                  <a:cubicBezTo>
                    <a:pt x="44" y="76"/>
                    <a:pt x="47" y="74"/>
                    <a:pt x="51" y="72"/>
                  </a:cubicBezTo>
                  <a:cubicBezTo>
                    <a:pt x="53" y="71"/>
                    <a:pt x="55" y="71"/>
                    <a:pt x="57" y="71"/>
                  </a:cubicBezTo>
                  <a:cubicBezTo>
                    <a:pt x="57" y="71"/>
                    <a:pt x="58" y="71"/>
                    <a:pt x="58" y="71"/>
                  </a:cubicBezTo>
                  <a:cubicBezTo>
                    <a:pt x="60" y="71"/>
                    <a:pt x="62" y="71"/>
                    <a:pt x="63" y="72"/>
                  </a:cubicBezTo>
                  <a:cubicBezTo>
                    <a:pt x="68" y="74"/>
                    <a:pt x="71" y="77"/>
                    <a:pt x="73" y="81"/>
                  </a:cubicBezTo>
                  <a:cubicBezTo>
                    <a:pt x="74" y="83"/>
                    <a:pt x="74" y="84"/>
                    <a:pt x="75" y="84"/>
                  </a:cubicBezTo>
                  <a:cubicBezTo>
                    <a:pt x="75" y="84"/>
                    <a:pt x="75" y="83"/>
                    <a:pt x="76" y="81"/>
                  </a:cubicBezTo>
                  <a:cubicBezTo>
                    <a:pt x="79" y="75"/>
                    <a:pt x="85" y="72"/>
                    <a:pt x="91" y="72"/>
                  </a:cubicBezTo>
                  <a:cubicBezTo>
                    <a:pt x="91" y="72"/>
                    <a:pt x="91" y="72"/>
                    <a:pt x="91" y="72"/>
                  </a:cubicBezTo>
                  <a:cubicBezTo>
                    <a:pt x="98" y="72"/>
                    <a:pt x="104" y="76"/>
                    <a:pt x="106" y="82"/>
                  </a:cubicBezTo>
                  <a:cubicBezTo>
                    <a:pt x="107" y="83"/>
                    <a:pt x="107" y="84"/>
                    <a:pt x="108" y="85"/>
                  </a:cubicBezTo>
                  <a:cubicBezTo>
                    <a:pt x="108" y="86"/>
                    <a:pt x="108" y="87"/>
                    <a:pt x="109" y="87"/>
                  </a:cubicBezTo>
                  <a:cubicBezTo>
                    <a:pt x="109" y="87"/>
                    <a:pt x="109" y="87"/>
                    <a:pt x="110" y="86"/>
                  </a:cubicBezTo>
                  <a:cubicBezTo>
                    <a:pt x="110" y="85"/>
                    <a:pt x="111" y="84"/>
                    <a:pt x="111" y="82"/>
                  </a:cubicBezTo>
                  <a:cubicBezTo>
                    <a:pt x="114" y="76"/>
                    <a:pt x="116" y="68"/>
                    <a:pt x="116" y="60"/>
                  </a:cubicBezTo>
                  <a:cubicBezTo>
                    <a:pt x="117" y="29"/>
                    <a:pt x="94" y="3"/>
                    <a:pt x="63"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5" name="Freeform 253"/>
            <p:cNvSpPr/>
            <p:nvPr/>
          </p:nvSpPr>
          <p:spPr bwMode="auto">
            <a:xfrm>
              <a:off x="7405961" y="2583469"/>
              <a:ext cx="82539" cy="60339"/>
            </a:xfrm>
            <a:custGeom>
              <a:avLst/>
              <a:gdLst>
                <a:gd name="T0" fmla="*/ 53910 w 49"/>
                <a:gd name="T1" fmla="*/ 17236 h 35"/>
                <a:gd name="T2" fmla="*/ 72442 w 49"/>
                <a:gd name="T3" fmla="*/ 5171 h 35"/>
                <a:gd name="T4" fmla="*/ 82550 w 49"/>
                <a:gd name="T5" fmla="*/ 1724 h 35"/>
                <a:gd name="T6" fmla="*/ 48856 w 49"/>
                <a:gd name="T7" fmla="*/ 3447 h 35"/>
                <a:gd name="T8" fmla="*/ 25270 w 49"/>
                <a:gd name="T9" fmla="*/ 22406 h 35"/>
                <a:gd name="T10" fmla="*/ 16847 w 49"/>
                <a:gd name="T11" fmla="*/ 39642 h 35"/>
                <a:gd name="T12" fmla="*/ 0 w 49"/>
                <a:gd name="T13" fmla="*/ 60325 h 35"/>
                <a:gd name="T14" fmla="*/ 26955 w 49"/>
                <a:gd name="T15" fmla="*/ 48260 h 35"/>
                <a:gd name="T16" fmla="*/ 53910 w 49"/>
                <a:gd name="T17" fmla="*/ 17236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35">
                  <a:moveTo>
                    <a:pt x="32" y="10"/>
                  </a:moveTo>
                  <a:cubicBezTo>
                    <a:pt x="35" y="7"/>
                    <a:pt x="39" y="5"/>
                    <a:pt x="43" y="3"/>
                  </a:cubicBezTo>
                  <a:cubicBezTo>
                    <a:pt x="44" y="2"/>
                    <a:pt x="47" y="1"/>
                    <a:pt x="49" y="1"/>
                  </a:cubicBezTo>
                  <a:cubicBezTo>
                    <a:pt x="42" y="0"/>
                    <a:pt x="35" y="0"/>
                    <a:pt x="29" y="2"/>
                  </a:cubicBezTo>
                  <a:cubicBezTo>
                    <a:pt x="23" y="4"/>
                    <a:pt x="19" y="8"/>
                    <a:pt x="15" y="13"/>
                  </a:cubicBezTo>
                  <a:cubicBezTo>
                    <a:pt x="13" y="16"/>
                    <a:pt x="11" y="20"/>
                    <a:pt x="10" y="23"/>
                  </a:cubicBezTo>
                  <a:cubicBezTo>
                    <a:pt x="7" y="27"/>
                    <a:pt x="4" y="33"/>
                    <a:pt x="0" y="35"/>
                  </a:cubicBezTo>
                  <a:cubicBezTo>
                    <a:pt x="6" y="34"/>
                    <a:pt x="12" y="32"/>
                    <a:pt x="16" y="28"/>
                  </a:cubicBezTo>
                  <a:cubicBezTo>
                    <a:pt x="23" y="23"/>
                    <a:pt x="26" y="16"/>
                    <a:pt x="32" y="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6" name="Freeform 254"/>
            <p:cNvSpPr/>
            <p:nvPr/>
          </p:nvSpPr>
          <p:spPr bwMode="auto">
            <a:xfrm>
              <a:off x="7410731" y="2585056"/>
              <a:ext cx="109523" cy="73042"/>
            </a:xfrm>
            <a:custGeom>
              <a:avLst/>
              <a:gdLst>
                <a:gd name="T0" fmla="*/ 70778 w 65"/>
                <a:gd name="T1" fmla="*/ 6793 h 43"/>
                <a:gd name="T2" fmla="*/ 43815 w 65"/>
                <a:gd name="T3" fmla="*/ 32267 h 43"/>
                <a:gd name="T4" fmla="*/ 23593 w 65"/>
                <a:gd name="T5" fmla="*/ 52646 h 43"/>
                <a:gd name="T6" fmla="*/ 0 w 65"/>
                <a:gd name="T7" fmla="*/ 62835 h 43"/>
                <a:gd name="T8" fmla="*/ 58981 w 65"/>
                <a:gd name="T9" fmla="*/ 61137 h 43"/>
                <a:gd name="T10" fmla="*/ 91000 w 65"/>
                <a:gd name="T11" fmla="*/ 18681 h 43"/>
                <a:gd name="T12" fmla="*/ 102796 w 65"/>
                <a:gd name="T13" fmla="*/ 5095 h 43"/>
                <a:gd name="T14" fmla="*/ 109537 w 65"/>
                <a:gd name="T15" fmla="*/ 0 h 43"/>
                <a:gd name="T16" fmla="*/ 70778 w 65"/>
                <a:gd name="T17" fmla="*/ 6793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5" h="43">
                  <a:moveTo>
                    <a:pt x="42" y="4"/>
                  </a:moveTo>
                  <a:cubicBezTo>
                    <a:pt x="35" y="8"/>
                    <a:pt x="31" y="13"/>
                    <a:pt x="26" y="19"/>
                  </a:cubicBezTo>
                  <a:cubicBezTo>
                    <a:pt x="23" y="23"/>
                    <a:pt x="19" y="28"/>
                    <a:pt x="14" y="31"/>
                  </a:cubicBezTo>
                  <a:cubicBezTo>
                    <a:pt x="10" y="33"/>
                    <a:pt x="5" y="36"/>
                    <a:pt x="0" y="37"/>
                  </a:cubicBezTo>
                  <a:cubicBezTo>
                    <a:pt x="11" y="43"/>
                    <a:pt x="25" y="43"/>
                    <a:pt x="35" y="36"/>
                  </a:cubicBezTo>
                  <a:cubicBezTo>
                    <a:pt x="45" y="30"/>
                    <a:pt x="49" y="20"/>
                    <a:pt x="54" y="11"/>
                  </a:cubicBezTo>
                  <a:cubicBezTo>
                    <a:pt x="56" y="8"/>
                    <a:pt x="58" y="5"/>
                    <a:pt x="61" y="3"/>
                  </a:cubicBezTo>
                  <a:cubicBezTo>
                    <a:pt x="62" y="2"/>
                    <a:pt x="64" y="0"/>
                    <a:pt x="65" y="0"/>
                  </a:cubicBezTo>
                  <a:cubicBezTo>
                    <a:pt x="57" y="0"/>
                    <a:pt x="49" y="1"/>
                    <a:pt x="42" y="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7" name="Freeform 255"/>
            <p:cNvSpPr/>
            <p:nvPr/>
          </p:nvSpPr>
          <p:spPr bwMode="auto">
            <a:xfrm>
              <a:off x="7405961" y="2521534"/>
              <a:ext cx="69841" cy="50812"/>
            </a:xfrm>
            <a:custGeom>
              <a:avLst/>
              <a:gdLst>
                <a:gd name="T0" fmla="*/ 21620 w 42"/>
                <a:gd name="T1" fmla="*/ 20320 h 30"/>
                <a:gd name="T2" fmla="*/ 13305 w 42"/>
                <a:gd name="T3" fmla="*/ 33867 h 30"/>
                <a:gd name="T4" fmla="*/ 0 w 42"/>
                <a:gd name="T5" fmla="*/ 50800 h 30"/>
                <a:gd name="T6" fmla="*/ 23283 w 42"/>
                <a:gd name="T7" fmla="*/ 40640 h 30"/>
                <a:gd name="T8" fmla="*/ 44904 w 42"/>
                <a:gd name="T9" fmla="*/ 15240 h 30"/>
                <a:gd name="T10" fmla="*/ 61535 w 42"/>
                <a:gd name="T11" fmla="*/ 5080 h 30"/>
                <a:gd name="T12" fmla="*/ 69850 w 42"/>
                <a:gd name="T13" fmla="*/ 1693 h 30"/>
                <a:gd name="T14" fmla="*/ 41577 w 42"/>
                <a:gd name="T15" fmla="*/ 3387 h 30"/>
                <a:gd name="T16" fmla="*/ 21620 w 42"/>
                <a:gd name="T17" fmla="*/ 2032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 h="30">
                  <a:moveTo>
                    <a:pt x="13" y="12"/>
                  </a:moveTo>
                  <a:cubicBezTo>
                    <a:pt x="11" y="14"/>
                    <a:pt x="10" y="17"/>
                    <a:pt x="8" y="20"/>
                  </a:cubicBezTo>
                  <a:cubicBezTo>
                    <a:pt x="7" y="24"/>
                    <a:pt x="4" y="29"/>
                    <a:pt x="0" y="30"/>
                  </a:cubicBezTo>
                  <a:cubicBezTo>
                    <a:pt x="5" y="30"/>
                    <a:pt x="10" y="28"/>
                    <a:pt x="14" y="24"/>
                  </a:cubicBezTo>
                  <a:cubicBezTo>
                    <a:pt x="20" y="20"/>
                    <a:pt x="23" y="14"/>
                    <a:pt x="27" y="9"/>
                  </a:cubicBezTo>
                  <a:cubicBezTo>
                    <a:pt x="30" y="6"/>
                    <a:pt x="33" y="4"/>
                    <a:pt x="37" y="3"/>
                  </a:cubicBezTo>
                  <a:cubicBezTo>
                    <a:pt x="38" y="2"/>
                    <a:pt x="40" y="1"/>
                    <a:pt x="42" y="1"/>
                  </a:cubicBezTo>
                  <a:cubicBezTo>
                    <a:pt x="36" y="1"/>
                    <a:pt x="30" y="0"/>
                    <a:pt x="25" y="2"/>
                  </a:cubicBezTo>
                  <a:cubicBezTo>
                    <a:pt x="20" y="4"/>
                    <a:pt x="16" y="8"/>
                    <a:pt x="13" y="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8" name="Freeform 256"/>
            <p:cNvSpPr/>
            <p:nvPr/>
          </p:nvSpPr>
          <p:spPr bwMode="auto">
            <a:xfrm>
              <a:off x="7410731" y="2523122"/>
              <a:ext cx="92063" cy="61926"/>
            </a:xfrm>
            <a:custGeom>
              <a:avLst/>
              <a:gdLst>
                <a:gd name="T0" fmla="*/ 87053 w 55"/>
                <a:gd name="T1" fmla="*/ 5020 h 37"/>
                <a:gd name="T2" fmla="*/ 92075 w 55"/>
                <a:gd name="T3" fmla="*/ 1673 h 37"/>
                <a:gd name="T4" fmla="*/ 60267 w 55"/>
                <a:gd name="T5" fmla="*/ 6693 h 37"/>
                <a:gd name="T6" fmla="*/ 36830 w 55"/>
                <a:gd name="T7" fmla="*/ 26773 h 37"/>
                <a:gd name="T8" fmla="*/ 20089 w 55"/>
                <a:gd name="T9" fmla="*/ 45179 h 37"/>
                <a:gd name="T10" fmla="*/ 0 w 55"/>
                <a:gd name="T11" fmla="*/ 53546 h 37"/>
                <a:gd name="T12" fmla="*/ 50223 w 55"/>
                <a:gd name="T13" fmla="*/ 53546 h 37"/>
                <a:gd name="T14" fmla="*/ 78682 w 55"/>
                <a:gd name="T15" fmla="*/ 16733 h 37"/>
                <a:gd name="T16" fmla="*/ 87053 w 55"/>
                <a:gd name="T17" fmla="*/ 5020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 h="37">
                  <a:moveTo>
                    <a:pt x="52" y="3"/>
                  </a:moveTo>
                  <a:cubicBezTo>
                    <a:pt x="53" y="3"/>
                    <a:pt x="54" y="1"/>
                    <a:pt x="55" y="1"/>
                  </a:cubicBezTo>
                  <a:cubicBezTo>
                    <a:pt x="49" y="0"/>
                    <a:pt x="42" y="1"/>
                    <a:pt x="36" y="4"/>
                  </a:cubicBezTo>
                  <a:cubicBezTo>
                    <a:pt x="30" y="7"/>
                    <a:pt x="26" y="11"/>
                    <a:pt x="22" y="16"/>
                  </a:cubicBezTo>
                  <a:cubicBezTo>
                    <a:pt x="19" y="20"/>
                    <a:pt x="16" y="24"/>
                    <a:pt x="12" y="27"/>
                  </a:cubicBezTo>
                  <a:cubicBezTo>
                    <a:pt x="9" y="29"/>
                    <a:pt x="4" y="31"/>
                    <a:pt x="0" y="32"/>
                  </a:cubicBezTo>
                  <a:cubicBezTo>
                    <a:pt x="9" y="37"/>
                    <a:pt x="21" y="37"/>
                    <a:pt x="30" y="32"/>
                  </a:cubicBezTo>
                  <a:cubicBezTo>
                    <a:pt x="39" y="26"/>
                    <a:pt x="42" y="18"/>
                    <a:pt x="47" y="10"/>
                  </a:cubicBezTo>
                  <a:cubicBezTo>
                    <a:pt x="48" y="7"/>
                    <a:pt x="50" y="5"/>
                    <a:pt x="52"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9" name="Freeform 257"/>
            <p:cNvSpPr/>
            <p:nvPr/>
          </p:nvSpPr>
          <p:spPr bwMode="auto">
            <a:xfrm>
              <a:off x="7313898" y="2583469"/>
              <a:ext cx="82539" cy="60339"/>
            </a:xfrm>
            <a:custGeom>
              <a:avLst/>
              <a:gdLst>
                <a:gd name="T0" fmla="*/ 28640 w 49"/>
                <a:gd name="T1" fmla="*/ 17236 h 35"/>
                <a:gd name="T2" fmla="*/ 53910 w 49"/>
                <a:gd name="T3" fmla="*/ 48260 h 35"/>
                <a:gd name="T4" fmla="*/ 82550 w 49"/>
                <a:gd name="T5" fmla="*/ 60325 h 35"/>
                <a:gd name="T6" fmla="*/ 65703 w 49"/>
                <a:gd name="T7" fmla="*/ 39642 h 35"/>
                <a:gd name="T8" fmla="*/ 55595 w 49"/>
                <a:gd name="T9" fmla="*/ 22406 h 35"/>
                <a:gd name="T10" fmla="*/ 33694 w 49"/>
                <a:gd name="T11" fmla="*/ 3447 h 35"/>
                <a:gd name="T12" fmla="*/ 0 w 49"/>
                <a:gd name="T13" fmla="*/ 1724 h 35"/>
                <a:gd name="T14" fmla="*/ 10108 w 49"/>
                <a:gd name="T15" fmla="*/ 5171 h 35"/>
                <a:gd name="T16" fmla="*/ 28640 w 49"/>
                <a:gd name="T17" fmla="*/ 17236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35">
                  <a:moveTo>
                    <a:pt x="17" y="10"/>
                  </a:moveTo>
                  <a:cubicBezTo>
                    <a:pt x="22" y="16"/>
                    <a:pt x="26" y="23"/>
                    <a:pt x="32" y="28"/>
                  </a:cubicBezTo>
                  <a:cubicBezTo>
                    <a:pt x="37" y="32"/>
                    <a:pt x="43" y="34"/>
                    <a:pt x="49" y="35"/>
                  </a:cubicBezTo>
                  <a:cubicBezTo>
                    <a:pt x="44" y="33"/>
                    <a:pt x="41" y="27"/>
                    <a:pt x="39" y="23"/>
                  </a:cubicBezTo>
                  <a:cubicBezTo>
                    <a:pt x="37" y="20"/>
                    <a:pt x="35" y="16"/>
                    <a:pt x="33" y="13"/>
                  </a:cubicBezTo>
                  <a:cubicBezTo>
                    <a:pt x="30" y="8"/>
                    <a:pt x="25" y="4"/>
                    <a:pt x="20" y="2"/>
                  </a:cubicBezTo>
                  <a:cubicBezTo>
                    <a:pt x="14" y="0"/>
                    <a:pt x="7" y="0"/>
                    <a:pt x="0" y="1"/>
                  </a:cubicBezTo>
                  <a:cubicBezTo>
                    <a:pt x="2" y="1"/>
                    <a:pt x="4" y="2"/>
                    <a:pt x="6" y="3"/>
                  </a:cubicBezTo>
                  <a:cubicBezTo>
                    <a:pt x="10" y="5"/>
                    <a:pt x="14" y="7"/>
                    <a:pt x="17" y="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0" name="Freeform 258"/>
            <p:cNvSpPr/>
            <p:nvPr/>
          </p:nvSpPr>
          <p:spPr bwMode="auto">
            <a:xfrm>
              <a:off x="7282152" y="2585056"/>
              <a:ext cx="107936" cy="73042"/>
            </a:xfrm>
            <a:custGeom>
              <a:avLst/>
              <a:gdLst>
                <a:gd name="T0" fmla="*/ 16867 w 64"/>
                <a:gd name="T1" fmla="*/ 18681 h 43"/>
                <a:gd name="T2" fmla="*/ 48915 w 64"/>
                <a:gd name="T3" fmla="*/ 61137 h 43"/>
                <a:gd name="T4" fmla="*/ 107950 w 64"/>
                <a:gd name="T5" fmla="*/ 62835 h 43"/>
                <a:gd name="T6" fmla="*/ 86023 w 64"/>
                <a:gd name="T7" fmla="*/ 52646 h 43"/>
                <a:gd name="T8" fmla="*/ 65782 w 64"/>
                <a:gd name="T9" fmla="*/ 32267 h 43"/>
                <a:gd name="T10" fmla="*/ 38795 w 64"/>
                <a:gd name="T11" fmla="*/ 6793 h 43"/>
                <a:gd name="T12" fmla="*/ 0 w 64"/>
                <a:gd name="T13" fmla="*/ 0 h 43"/>
                <a:gd name="T14" fmla="*/ 5060 w 64"/>
                <a:gd name="T15" fmla="*/ 5095 h 43"/>
                <a:gd name="T16" fmla="*/ 16867 w 64"/>
                <a:gd name="T17" fmla="*/ 18681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 h="43">
                  <a:moveTo>
                    <a:pt x="10" y="11"/>
                  </a:moveTo>
                  <a:cubicBezTo>
                    <a:pt x="16" y="20"/>
                    <a:pt x="19" y="30"/>
                    <a:pt x="29" y="36"/>
                  </a:cubicBezTo>
                  <a:cubicBezTo>
                    <a:pt x="40" y="43"/>
                    <a:pt x="53" y="43"/>
                    <a:pt x="64" y="37"/>
                  </a:cubicBezTo>
                  <a:cubicBezTo>
                    <a:pt x="60" y="36"/>
                    <a:pt x="54" y="33"/>
                    <a:pt x="51" y="31"/>
                  </a:cubicBezTo>
                  <a:cubicBezTo>
                    <a:pt x="46" y="28"/>
                    <a:pt x="42" y="23"/>
                    <a:pt x="39" y="19"/>
                  </a:cubicBezTo>
                  <a:cubicBezTo>
                    <a:pt x="34" y="13"/>
                    <a:pt x="29" y="8"/>
                    <a:pt x="23" y="4"/>
                  </a:cubicBezTo>
                  <a:cubicBezTo>
                    <a:pt x="16" y="1"/>
                    <a:pt x="8" y="0"/>
                    <a:pt x="0" y="0"/>
                  </a:cubicBezTo>
                  <a:cubicBezTo>
                    <a:pt x="1" y="0"/>
                    <a:pt x="3" y="2"/>
                    <a:pt x="3" y="3"/>
                  </a:cubicBezTo>
                  <a:cubicBezTo>
                    <a:pt x="6" y="5"/>
                    <a:pt x="8" y="8"/>
                    <a:pt x="10"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1" name="Freeform 259"/>
            <p:cNvSpPr/>
            <p:nvPr/>
          </p:nvSpPr>
          <p:spPr bwMode="auto">
            <a:xfrm>
              <a:off x="7325010" y="2521534"/>
              <a:ext cx="71428" cy="50812"/>
            </a:xfrm>
            <a:custGeom>
              <a:avLst/>
              <a:gdLst>
                <a:gd name="T0" fmla="*/ 28915 w 42"/>
                <a:gd name="T1" fmla="*/ 3387 h 30"/>
                <a:gd name="T2" fmla="*/ 0 w 42"/>
                <a:gd name="T3" fmla="*/ 1693 h 30"/>
                <a:gd name="T4" fmla="*/ 8504 w 42"/>
                <a:gd name="T5" fmla="*/ 5080 h 30"/>
                <a:gd name="T6" fmla="*/ 23812 w 42"/>
                <a:gd name="T7" fmla="*/ 15240 h 30"/>
                <a:gd name="T8" fmla="*/ 45924 w 42"/>
                <a:gd name="T9" fmla="*/ 40640 h 30"/>
                <a:gd name="T10" fmla="*/ 71437 w 42"/>
                <a:gd name="T11" fmla="*/ 50800 h 30"/>
                <a:gd name="T12" fmla="*/ 56129 w 42"/>
                <a:gd name="T13" fmla="*/ 33867 h 30"/>
                <a:gd name="T14" fmla="*/ 47625 w 42"/>
                <a:gd name="T15" fmla="*/ 20320 h 30"/>
                <a:gd name="T16" fmla="*/ 28915 w 42"/>
                <a:gd name="T17" fmla="*/ 3387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 h="30">
                  <a:moveTo>
                    <a:pt x="17" y="2"/>
                  </a:moveTo>
                  <a:cubicBezTo>
                    <a:pt x="11" y="0"/>
                    <a:pt x="5" y="1"/>
                    <a:pt x="0" y="1"/>
                  </a:cubicBezTo>
                  <a:cubicBezTo>
                    <a:pt x="1" y="1"/>
                    <a:pt x="3" y="2"/>
                    <a:pt x="5" y="3"/>
                  </a:cubicBezTo>
                  <a:cubicBezTo>
                    <a:pt x="8" y="4"/>
                    <a:pt x="12" y="6"/>
                    <a:pt x="14" y="9"/>
                  </a:cubicBezTo>
                  <a:cubicBezTo>
                    <a:pt x="19" y="14"/>
                    <a:pt x="22" y="20"/>
                    <a:pt x="27" y="24"/>
                  </a:cubicBezTo>
                  <a:cubicBezTo>
                    <a:pt x="31" y="28"/>
                    <a:pt x="36" y="30"/>
                    <a:pt x="42" y="30"/>
                  </a:cubicBezTo>
                  <a:cubicBezTo>
                    <a:pt x="38" y="29"/>
                    <a:pt x="35" y="24"/>
                    <a:pt x="33" y="20"/>
                  </a:cubicBezTo>
                  <a:cubicBezTo>
                    <a:pt x="32" y="17"/>
                    <a:pt x="30" y="14"/>
                    <a:pt x="28" y="12"/>
                  </a:cubicBezTo>
                  <a:cubicBezTo>
                    <a:pt x="25" y="8"/>
                    <a:pt x="21" y="4"/>
                    <a:pt x="17"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2" name="Freeform 260"/>
            <p:cNvSpPr/>
            <p:nvPr/>
          </p:nvSpPr>
          <p:spPr bwMode="auto">
            <a:xfrm>
              <a:off x="7296439" y="2523122"/>
              <a:ext cx="93650" cy="61926"/>
            </a:xfrm>
            <a:custGeom>
              <a:avLst/>
              <a:gdLst>
                <a:gd name="T0" fmla="*/ 0 w 55"/>
                <a:gd name="T1" fmla="*/ 1673 h 37"/>
                <a:gd name="T2" fmla="*/ 5109 w 55"/>
                <a:gd name="T3" fmla="*/ 5020 h 37"/>
                <a:gd name="T4" fmla="*/ 15327 w 55"/>
                <a:gd name="T5" fmla="*/ 16733 h 37"/>
                <a:gd name="T6" fmla="*/ 42574 w 55"/>
                <a:gd name="T7" fmla="*/ 53546 h 37"/>
                <a:gd name="T8" fmla="*/ 93662 w 55"/>
                <a:gd name="T9" fmla="*/ 53546 h 37"/>
                <a:gd name="T10" fmla="*/ 74930 w 55"/>
                <a:gd name="T11" fmla="*/ 45179 h 37"/>
                <a:gd name="T12" fmla="*/ 56197 w 55"/>
                <a:gd name="T13" fmla="*/ 26773 h 37"/>
                <a:gd name="T14" fmla="*/ 34059 w 55"/>
                <a:gd name="T15" fmla="*/ 6693 h 37"/>
                <a:gd name="T16" fmla="*/ 0 w 55"/>
                <a:gd name="T17" fmla="*/ 1673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 h="37">
                  <a:moveTo>
                    <a:pt x="0" y="1"/>
                  </a:moveTo>
                  <a:cubicBezTo>
                    <a:pt x="1" y="1"/>
                    <a:pt x="3" y="3"/>
                    <a:pt x="3" y="3"/>
                  </a:cubicBezTo>
                  <a:cubicBezTo>
                    <a:pt x="6" y="5"/>
                    <a:pt x="8" y="7"/>
                    <a:pt x="9" y="10"/>
                  </a:cubicBezTo>
                  <a:cubicBezTo>
                    <a:pt x="14" y="18"/>
                    <a:pt x="17" y="26"/>
                    <a:pt x="25" y="32"/>
                  </a:cubicBezTo>
                  <a:cubicBezTo>
                    <a:pt x="35" y="37"/>
                    <a:pt x="46" y="37"/>
                    <a:pt x="55" y="32"/>
                  </a:cubicBezTo>
                  <a:cubicBezTo>
                    <a:pt x="51" y="31"/>
                    <a:pt x="47" y="29"/>
                    <a:pt x="44" y="27"/>
                  </a:cubicBezTo>
                  <a:cubicBezTo>
                    <a:pt x="40" y="24"/>
                    <a:pt x="36" y="20"/>
                    <a:pt x="33" y="16"/>
                  </a:cubicBezTo>
                  <a:cubicBezTo>
                    <a:pt x="29" y="11"/>
                    <a:pt x="26" y="7"/>
                    <a:pt x="20" y="4"/>
                  </a:cubicBezTo>
                  <a:cubicBezTo>
                    <a:pt x="14" y="1"/>
                    <a:pt x="7" y="0"/>
                    <a:pt x="0"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3" name="Freeform 261"/>
            <p:cNvSpPr/>
            <p:nvPr/>
          </p:nvSpPr>
          <p:spPr bwMode="auto">
            <a:xfrm>
              <a:off x="7398033" y="2478670"/>
              <a:ext cx="41270" cy="79393"/>
            </a:xfrm>
            <a:custGeom>
              <a:avLst/>
              <a:gdLst>
                <a:gd name="T0" fmla="*/ 27517 w 24"/>
                <a:gd name="T1" fmla="*/ 27021 h 47"/>
                <a:gd name="T2" fmla="*/ 6879 w 24"/>
                <a:gd name="T3" fmla="*/ 52354 h 47"/>
                <a:gd name="T4" fmla="*/ 1720 w 24"/>
                <a:gd name="T5" fmla="*/ 79375 h 47"/>
                <a:gd name="T6" fmla="*/ 15478 w 24"/>
                <a:gd name="T7" fmla="*/ 60798 h 47"/>
                <a:gd name="T8" fmla="*/ 27517 w 24"/>
                <a:gd name="T9" fmla="*/ 50665 h 47"/>
                <a:gd name="T10" fmla="*/ 39555 w 24"/>
                <a:gd name="T11" fmla="*/ 27021 h 47"/>
                <a:gd name="T12" fmla="*/ 34396 w 24"/>
                <a:gd name="T13" fmla="*/ 0 h 47"/>
                <a:gd name="T14" fmla="*/ 34396 w 24"/>
                <a:gd name="T15" fmla="*/ 8444 h 47"/>
                <a:gd name="T16" fmla="*/ 27517 w 24"/>
                <a:gd name="T17" fmla="*/ 27021 h 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47">
                  <a:moveTo>
                    <a:pt x="16" y="16"/>
                  </a:moveTo>
                  <a:cubicBezTo>
                    <a:pt x="12" y="21"/>
                    <a:pt x="7" y="25"/>
                    <a:pt x="4" y="31"/>
                  </a:cubicBezTo>
                  <a:cubicBezTo>
                    <a:pt x="1" y="36"/>
                    <a:pt x="0" y="42"/>
                    <a:pt x="1" y="47"/>
                  </a:cubicBezTo>
                  <a:cubicBezTo>
                    <a:pt x="1" y="42"/>
                    <a:pt x="6" y="39"/>
                    <a:pt x="9" y="36"/>
                  </a:cubicBezTo>
                  <a:cubicBezTo>
                    <a:pt x="11" y="34"/>
                    <a:pt x="14" y="32"/>
                    <a:pt x="16" y="30"/>
                  </a:cubicBezTo>
                  <a:cubicBezTo>
                    <a:pt x="19" y="26"/>
                    <a:pt x="22" y="21"/>
                    <a:pt x="23" y="16"/>
                  </a:cubicBezTo>
                  <a:cubicBezTo>
                    <a:pt x="24" y="11"/>
                    <a:pt x="22" y="5"/>
                    <a:pt x="20" y="0"/>
                  </a:cubicBezTo>
                  <a:cubicBezTo>
                    <a:pt x="21" y="1"/>
                    <a:pt x="20" y="3"/>
                    <a:pt x="20" y="5"/>
                  </a:cubicBezTo>
                  <a:cubicBezTo>
                    <a:pt x="19" y="9"/>
                    <a:pt x="18" y="12"/>
                    <a:pt x="16" y="1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4" name="Freeform 262"/>
            <p:cNvSpPr/>
            <p:nvPr/>
          </p:nvSpPr>
          <p:spPr bwMode="auto">
            <a:xfrm>
              <a:off x="7375811" y="2451668"/>
              <a:ext cx="52380" cy="103212"/>
            </a:xfrm>
            <a:custGeom>
              <a:avLst/>
              <a:gdLst>
                <a:gd name="T0" fmla="*/ 16899 w 31"/>
                <a:gd name="T1" fmla="*/ 103188 h 61"/>
                <a:gd name="T2" fmla="*/ 20279 w 31"/>
                <a:gd name="T3" fmla="*/ 81197 h 61"/>
                <a:gd name="T4" fmla="*/ 33798 w 31"/>
                <a:gd name="T5" fmla="*/ 60898 h 61"/>
                <a:gd name="T6" fmla="*/ 49007 w 31"/>
                <a:gd name="T7" fmla="*/ 33832 h 61"/>
                <a:gd name="T8" fmla="*/ 49007 w 31"/>
                <a:gd name="T9" fmla="*/ 0 h 61"/>
                <a:gd name="T10" fmla="*/ 45627 w 31"/>
                <a:gd name="T11" fmla="*/ 6766 h 61"/>
                <a:gd name="T12" fmla="*/ 37178 w 31"/>
                <a:gd name="T13" fmla="*/ 18608 h 61"/>
                <a:gd name="T14" fmla="*/ 6760 w 31"/>
                <a:gd name="T15" fmla="*/ 52440 h 61"/>
                <a:gd name="T16" fmla="*/ 16899 w 31"/>
                <a:gd name="T17" fmla="*/ 103188 h 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61">
                  <a:moveTo>
                    <a:pt x="10" y="61"/>
                  </a:moveTo>
                  <a:cubicBezTo>
                    <a:pt x="10" y="57"/>
                    <a:pt x="11" y="52"/>
                    <a:pt x="12" y="48"/>
                  </a:cubicBezTo>
                  <a:cubicBezTo>
                    <a:pt x="14" y="44"/>
                    <a:pt x="17" y="40"/>
                    <a:pt x="20" y="36"/>
                  </a:cubicBezTo>
                  <a:cubicBezTo>
                    <a:pt x="25" y="31"/>
                    <a:pt x="28" y="26"/>
                    <a:pt x="29" y="20"/>
                  </a:cubicBezTo>
                  <a:cubicBezTo>
                    <a:pt x="31" y="13"/>
                    <a:pt x="30" y="7"/>
                    <a:pt x="29" y="0"/>
                  </a:cubicBezTo>
                  <a:cubicBezTo>
                    <a:pt x="29" y="1"/>
                    <a:pt x="27" y="3"/>
                    <a:pt x="27" y="4"/>
                  </a:cubicBezTo>
                  <a:cubicBezTo>
                    <a:pt x="26" y="6"/>
                    <a:pt x="24" y="9"/>
                    <a:pt x="22" y="11"/>
                  </a:cubicBezTo>
                  <a:cubicBezTo>
                    <a:pt x="15" y="17"/>
                    <a:pt x="7" y="22"/>
                    <a:pt x="4" y="31"/>
                  </a:cubicBezTo>
                  <a:cubicBezTo>
                    <a:pt x="0" y="42"/>
                    <a:pt x="3" y="53"/>
                    <a:pt x="10" y="6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5" name="Freeform 263"/>
            <p:cNvSpPr/>
            <p:nvPr/>
          </p:nvSpPr>
          <p:spPr bwMode="auto">
            <a:xfrm>
              <a:off x="7707547" y="4238019"/>
              <a:ext cx="114285" cy="182604"/>
            </a:xfrm>
            <a:custGeom>
              <a:avLst/>
              <a:gdLst>
                <a:gd name="T0" fmla="*/ 114300 w 72"/>
                <a:gd name="T1" fmla="*/ 106362 h 115"/>
                <a:gd name="T2" fmla="*/ 114300 w 72"/>
                <a:gd name="T3" fmla="*/ 0 h 115"/>
                <a:gd name="T4" fmla="*/ 58738 w 72"/>
                <a:gd name="T5" fmla="*/ 0 h 115"/>
                <a:gd name="T6" fmla="*/ 0 w 72"/>
                <a:gd name="T7" fmla="*/ 146050 h 115"/>
                <a:gd name="T8" fmla="*/ 84138 w 72"/>
                <a:gd name="T9" fmla="*/ 182562 h 115"/>
                <a:gd name="T10" fmla="*/ 114300 w 72"/>
                <a:gd name="T11" fmla="*/ 106362 h 1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115">
                  <a:moveTo>
                    <a:pt x="72" y="67"/>
                  </a:moveTo>
                  <a:lnTo>
                    <a:pt x="72" y="0"/>
                  </a:lnTo>
                  <a:lnTo>
                    <a:pt x="37" y="0"/>
                  </a:lnTo>
                  <a:lnTo>
                    <a:pt x="0" y="92"/>
                  </a:lnTo>
                  <a:lnTo>
                    <a:pt x="53" y="115"/>
                  </a:lnTo>
                  <a:lnTo>
                    <a:pt x="72" y="6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6" name="Freeform 264"/>
            <p:cNvSpPr/>
            <p:nvPr/>
          </p:nvSpPr>
          <p:spPr bwMode="auto">
            <a:xfrm>
              <a:off x="7828189" y="4238019"/>
              <a:ext cx="22222" cy="55575"/>
            </a:xfrm>
            <a:custGeom>
              <a:avLst/>
              <a:gdLst>
                <a:gd name="T0" fmla="*/ 0 w 13"/>
                <a:gd name="T1" fmla="*/ 55562 h 33"/>
                <a:gd name="T2" fmla="*/ 20515 w 13"/>
                <a:gd name="T3" fmla="*/ 1684 h 33"/>
                <a:gd name="T4" fmla="*/ 22225 w 13"/>
                <a:gd name="T5" fmla="*/ 0 h 33"/>
                <a:gd name="T6" fmla="*/ 0 w 13"/>
                <a:gd name="T7" fmla="*/ 0 h 33"/>
                <a:gd name="T8" fmla="*/ 0 w 13"/>
                <a:gd name="T9" fmla="*/ 55562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33">
                  <a:moveTo>
                    <a:pt x="0" y="33"/>
                  </a:moveTo>
                  <a:cubicBezTo>
                    <a:pt x="11" y="27"/>
                    <a:pt x="12" y="12"/>
                    <a:pt x="12" y="1"/>
                  </a:cubicBezTo>
                  <a:cubicBezTo>
                    <a:pt x="12" y="0"/>
                    <a:pt x="12" y="0"/>
                    <a:pt x="13" y="0"/>
                  </a:cubicBezTo>
                  <a:cubicBezTo>
                    <a:pt x="0" y="0"/>
                    <a:pt x="0" y="0"/>
                    <a:pt x="0" y="0"/>
                  </a:cubicBezTo>
                  <a:lnTo>
                    <a:pt x="0" y="3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7" name="Freeform 265"/>
            <p:cNvSpPr/>
            <p:nvPr/>
          </p:nvSpPr>
          <p:spPr bwMode="auto">
            <a:xfrm>
              <a:off x="7828181" y="4238019"/>
              <a:ext cx="114285" cy="182604"/>
            </a:xfrm>
            <a:custGeom>
              <a:avLst/>
              <a:gdLst>
                <a:gd name="T0" fmla="*/ 27296 w 67"/>
                <a:gd name="T1" fmla="*/ 0 h 108"/>
                <a:gd name="T2" fmla="*/ 27296 w 67"/>
                <a:gd name="T3" fmla="*/ 1690 h 108"/>
                <a:gd name="T4" fmla="*/ 0 w 67"/>
                <a:gd name="T5" fmla="*/ 64235 h 108"/>
                <a:gd name="T6" fmla="*/ 0 w 67"/>
                <a:gd name="T7" fmla="*/ 106495 h 108"/>
                <a:gd name="T8" fmla="*/ 30707 w 67"/>
                <a:gd name="T9" fmla="*/ 182562 h 108"/>
                <a:gd name="T10" fmla="*/ 114300 w 67"/>
                <a:gd name="T11" fmla="*/ 145373 h 108"/>
                <a:gd name="T12" fmla="*/ 56297 w 67"/>
                <a:gd name="T13" fmla="*/ 0 h 108"/>
                <a:gd name="T14" fmla="*/ 27296 w 67"/>
                <a:gd name="T15" fmla="*/ 0 h 1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7" h="108">
                  <a:moveTo>
                    <a:pt x="16" y="0"/>
                  </a:moveTo>
                  <a:cubicBezTo>
                    <a:pt x="16" y="0"/>
                    <a:pt x="16" y="0"/>
                    <a:pt x="16" y="1"/>
                  </a:cubicBezTo>
                  <a:cubicBezTo>
                    <a:pt x="16" y="14"/>
                    <a:pt x="14" y="31"/>
                    <a:pt x="0" y="38"/>
                  </a:cubicBezTo>
                  <a:cubicBezTo>
                    <a:pt x="0" y="63"/>
                    <a:pt x="0" y="63"/>
                    <a:pt x="0" y="63"/>
                  </a:cubicBezTo>
                  <a:cubicBezTo>
                    <a:pt x="18" y="108"/>
                    <a:pt x="18" y="108"/>
                    <a:pt x="18" y="108"/>
                  </a:cubicBezTo>
                  <a:cubicBezTo>
                    <a:pt x="67" y="86"/>
                    <a:pt x="67" y="86"/>
                    <a:pt x="67" y="86"/>
                  </a:cubicBezTo>
                  <a:cubicBezTo>
                    <a:pt x="33" y="0"/>
                    <a:pt x="33" y="0"/>
                    <a:pt x="33" y="0"/>
                  </a:cubicBezTo>
                  <a:lnTo>
                    <a:pt x="16"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8" name="Freeform 266"/>
            <p:cNvSpPr/>
            <p:nvPr/>
          </p:nvSpPr>
          <p:spPr bwMode="auto">
            <a:xfrm>
              <a:off x="7766285" y="4215796"/>
              <a:ext cx="117460" cy="15879"/>
            </a:xfrm>
            <a:custGeom>
              <a:avLst/>
              <a:gdLst>
                <a:gd name="T0" fmla="*/ 117475 w 74"/>
                <a:gd name="T1" fmla="*/ 0 h 10"/>
                <a:gd name="T2" fmla="*/ 0 w 74"/>
                <a:gd name="T3" fmla="*/ 0 h 10"/>
                <a:gd name="T4" fmla="*/ 0 w 74"/>
                <a:gd name="T5" fmla="*/ 15875 h 10"/>
                <a:gd name="T6" fmla="*/ 55563 w 74"/>
                <a:gd name="T7" fmla="*/ 15875 h 10"/>
                <a:gd name="T8" fmla="*/ 61913 w 74"/>
                <a:gd name="T9" fmla="*/ 15875 h 10"/>
                <a:gd name="T10" fmla="*/ 117475 w 74"/>
                <a:gd name="T11" fmla="*/ 15875 h 10"/>
                <a:gd name="T12" fmla="*/ 117475 w 74"/>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 h="10">
                  <a:moveTo>
                    <a:pt x="74" y="0"/>
                  </a:moveTo>
                  <a:lnTo>
                    <a:pt x="0" y="0"/>
                  </a:lnTo>
                  <a:lnTo>
                    <a:pt x="0" y="10"/>
                  </a:lnTo>
                  <a:lnTo>
                    <a:pt x="35" y="10"/>
                  </a:lnTo>
                  <a:lnTo>
                    <a:pt x="39" y="10"/>
                  </a:lnTo>
                  <a:lnTo>
                    <a:pt x="74" y="10"/>
                  </a:lnTo>
                  <a:lnTo>
                    <a:pt x="74"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9" name="Freeform 267"/>
            <p:cNvSpPr>
              <a:spLocks noEditPoints="1"/>
            </p:cNvSpPr>
            <p:nvPr/>
          </p:nvSpPr>
          <p:spPr bwMode="auto">
            <a:xfrm>
              <a:off x="7988499" y="3097930"/>
              <a:ext cx="196824" cy="195307"/>
            </a:xfrm>
            <a:custGeom>
              <a:avLst/>
              <a:gdLst>
                <a:gd name="T0" fmla="*/ 139153 w 116"/>
                <a:gd name="T1" fmla="*/ 100178 h 115"/>
                <a:gd name="T2" fmla="*/ 145941 w 116"/>
                <a:gd name="T3" fmla="*/ 59428 h 115"/>
                <a:gd name="T4" fmla="*/ 147638 w 116"/>
                <a:gd name="T5" fmla="*/ 54334 h 115"/>
                <a:gd name="T6" fmla="*/ 140850 w 116"/>
                <a:gd name="T7" fmla="*/ 52636 h 115"/>
                <a:gd name="T8" fmla="*/ 130668 w 116"/>
                <a:gd name="T9" fmla="*/ 52636 h 115"/>
                <a:gd name="T10" fmla="*/ 95031 w 116"/>
                <a:gd name="T11" fmla="*/ 56032 h 115"/>
                <a:gd name="T12" fmla="*/ 95031 w 116"/>
                <a:gd name="T13" fmla="*/ 88292 h 115"/>
                <a:gd name="T14" fmla="*/ 95031 w 116"/>
                <a:gd name="T15" fmla="*/ 88292 h 115"/>
                <a:gd name="T16" fmla="*/ 108607 w 116"/>
                <a:gd name="T17" fmla="*/ 83199 h 115"/>
                <a:gd name="T18" fmla="*/ 108607 w 116"/>
                <a:gd name="T19" fmla="*/ 83199 h 115"/>
                <a:gd name="T20" fmla="*/ 95031 w 116"/>
                <a:gd name="T21" fmla="*/ 113761 h 115"/>
                <a:gd name="T22" fmla="*/ 95031 w 116"/>
                <a:gd name="T23" fmla="*/ 146022 h 115"/>
                <a:gd name="T24" fmla="*/ 113698 w 116"/>
                <a:gd name="T25" fmla="*/ 137532 h 115"/>
                <a:gd name="T26" fmla="*/ 140850 w 116"/>
                <a:gd name="T27" fmla="*/ 147720 h 115"/>
                <a:gd name="T28" fmla="*/ 184971 w 116"/>
                <a:gd name="T29" fmla="*/ 123949 h 115"/>
                <a:gd name="T30" fmla="*/ 196850 w 116"/>
                <a:gd name="T31" fmla="*/ 79803 h 115"/>
                <a:gd name="T32" fmla="*/ 166304 w 116"/>
                <a:gd name="T33" fmla="*/ 18677 h 115"/>
                <a:gd name="T34" fmla="*/ 106910 w 116"/>
                <a:gd name="T35" fmla="*/ 0 h 115"/>
                <a:gd name="T36" fmla="*/ 95031 w 116"/>
                <a:gd name="T37" fmla="*/ 0 h 115"/>
                <a:gd name="T38" fmla="*/ 95031 w 116"/>
                <a:gd name="T39" fmla="*/ 28865 h 115"/>
                <a:gd name="T40" fmla="*/ 105213 w 116"/>
                <a:gd name="T41" fmla="*/ 28865 h 115"/>
                <a:gd name="T42" fmla="*/ 147638 w 116"/>
                <a:gd name="T43" fmla="*/ 42448 h 115"/>
                <a:gd name="T44" fmla="*/ 162910 w 116"/>
                <a:gd name="T45" fmla="*/ 81501 h 115"/>
                <a:gd name="T46" fmla="*/ 157819 w 116"/>
                <a:gd name="T47" fmla="*/ 105272 h 115"/>
                <a:gd name="T48" fmla="*/ 140850 w 116"/>
                <a:gd name="T49" fmla="*/ 118855 h 115"/>
                <a:gd name="T50" fmla="*/ 135759 w 116"/>
                <a:gd name="T51" fmla="*/ 113761 h 115"/>
                <a:gd name="T52" fmla="*/ 137456 w 116"/>
                <a:gd name="T53" fmla="*/ 103574 h 115"/>
                <a:gd name="T54" fmla="*/ 139153 w 116"/>
                <a:gd name="T55" fmla="*/ 100178 h 115"/>
                <a:gd name="T56" fmla="*/ 95031 w 116"/>
                <a:gd name="T57" fmla="*/ 195262 h 115"/>
                <a:gd name="T58" fmla="*/ 95031 w 116"/>
                <a:gd name="T59" fmla="*/ 168095 h 115"/>
                <a:gd name="T60" fmla="*/ 162910 w 116"/>
                <a:gd name="T61" fmla="*/ 147720 h 115"/>
                <a:gd name="T62" fmla="*/ 168001 w 116"/>
                <a:gd name="T63" fmla="*/ 144324 h 115"/>
                <a:gd name="T64" fmla="*/ 169698 w 116"/>
                <a:gd name="T65" fmla="*/ 149418 h 115"/>
                <a:gd name="T66" fmla="*/ 178183 w 116"/>
                <a:gd name="T67" fmla="*/ 166397 h 115"/>
                <a:gd name="T68" fmla="*/ 179880 w 116"/>
                <a:gd name="T69" fmla="*/ 171491 h 115"/>
                <a:gd name="T70" fmla="*/ 176486 w 116"/>
                <a:gd name="T71" fmla="*/ 174887 h 115"/>
                <a:gd name="T72" fmla="*/ 95031 w 116"/>
                <a:gd name="T73" fmla="*/ 195262 h 115"/>
                <a:gd name="T74" fmla="*/ 95031 w 116"/>
                <a:gd name="T75" fmla="*/ 56032 h 115"/>
                <a:gd name="T76" fmla="*/ 67879 w 116"/>
                <a:gd name="T77" fmla="*/ 71313 h 115"/>
                <a:gd name="T78" fmla="*/ 47516 w 116"/>
                <a:gd name="T79" fmla="*/ 117157 h 115"/>
                <a:gd name="T80" fmla="*/ 83152 w 116"/>
                <a:gd name="T81" fmla="*/ 147720 h 115"/>
                <a:gd name="T82" fmla="*/ 95031 w 116"/>
                <a:gd name="T83" fmla="*/ 146022 h 115"/>
                <a:gd name="T84" fmla="*/ 95031 w 116"/>
                <a:gd name="T85" fmla="*/ 113761 h 115"/>
                <a:gd name="T86" fmla="*/ 84849 w 116"/>
                <a:gd name="T87" fmla="*/ 118855 h 115"/>
                <a:gd name="T88" fmla="*/ 83152 w 116"/>
                <a:gd name="T89" fmla="*/ 117157 h 115"/>
                <a:gd name="T90" fmla="*/ 95031 w 116"/>
                <a:gd name="T91" fmla="*/ 88292 h 115"/>
                <a:gd name="T92" fmla="*/ 95031 w 116"/>
                <a:gd name="T93" fmla="*/ 56032 h 115"/>
                <a:gd name="T94" fmla="*/ 95031 w 116"/>
                <a:gd name="T95" fmla="*/ 0 h 115"/>
                <a:gd name="T96" fmla="*/ 95031 w 116"/>
                <a:gd name="T97" fmla="*/ 28865 h 115"/>
                <a:gd name="T98" fmla="*/ 35637 w 116"/>
                <a:gd name="T99" fmla="*/ 113761 h 115"/>
                <a:gd name="T100" fmla="*/ 50909 w 116"/>
                <a:gd name="T101" fmla="*/ 152814 h 115"/>
                <a:gd name="T102" fmla="*/ 93334 w 116"/>
                <a:gd name="T103" fmla="*/ 168095 h 115"/>
                <a:gd name="T104" fmla="*/ 95031 w 116"/>
                <a:gd name="T105" fmla="*/ 168095 h 115"/>
                <a:gd name="T106" fmla="*/ 95031 w 116"/>
                <a:gd name="T107" fmla="*/ 195262 h 115"/>
                <a:gd name="T108" fmla="*/ 91637 w 116"/>
                <a:gd name="T109" fmla="*/ 195262 h 115"/>
                <a:gd name="T110" fmla="*/ 30546 w 116"/>
                <a:gd name="T111" fmla="*/ 176585 h 115"/>
                <a:gd name="T112" fmla="*/ 0 w 116"/>
                <a:gd name="T113" fmla="*/ 113761 h 115"/>
                <a:gd name="T114" fmla="*/ 27152 w 116"/>
                <a:gd name="T115" fmla="*/ 37354 h 115"/>
                <a:gd name="T116" fmla="*/ 95031 w 116"/>
                <a:gd name="T117" fmla="*/ 0 h 11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6" h="115">
                  <a:moveTo>
                    <a:pt x="82" y="59"/>
                  </a:moveTo>
                  <a:cubicBezTo>
                    <a:pt x="86" y="35"/>
                    <a:pt x="86" y="35"/>
                    <a:pt x="86" y="35"/>
                  </a:cubicBezTo>
                  <a:cubicBezTo>
                    <a:pt x="87" y="32"/>
                    <a:pt x="87" y="32"/>
                    <a:pt x="87" y="32"/>
                  </a:cubicBezTo>
                  <a:cubicBezTo>
                    <a:pt x="83" y="31"/>
                    <a:pt x="83" y="31"/>
                    <a:pt x="83" y="31"/>
                  </a:cubicBezTo>
                  <a:cubicBezTo>
                    <a:pt x="81" y="31"/>
                    <a:pt x="79" y="31"/>
                    <a:pt x="77" y="31"/>
                  </a:cubicBezTo>
                  <a:cubicBezTo>
                    <a:pt x="68" y="31"/>
                    <a:pt x="61" y="32"/>
                    <a:pt x="56" y="33"/>
                  </a:cubicBezTo>
                  <a:cubicBezTo>
                    <a:pt x="56" y="52"/>
                    <a:pt x="56" y="52"/>
                    <a:pt x="56" y="52"/>
                  </a:cubicBezTo>
                  <a:cubicBezTo>
                    <a:pt x="56" y="52"/>
                    <a:pt x="56" y="52"/>
                    <a:pt x="56" y="52"/>
                  </a:cubicBezTo>
                  <a:cubicBezTo>
                    <a:pt x="58" y="50"/>
                    <a:pt x="61" y="49"/>
                    <a:pt x="64" y="49"/>
                  </a:cubicBezTo>
                  <a:cubicBezTo>
                    <a:pt x="64" y="49"/>
                    <a:pt x="64" y="49"/>
                    <a:pt x="64" y="49"/>
                  </a:cubicBezTo>
                  <a:cubicBezTo>
                    <a:pt x="61" y="59"/>
                    <a:pt x="59" y="64"/>
                    <a:pt x="56" y="67"/>
                  </a:cubicBezTo>
                  <a:cubicBezTo>
                    <a:pt x="56" y="86"/>
                    <a:pt x="56" y="86"/>
                    <a:pt x="56" y="86"/>
                  </a:cubicBezTo>
                  <a:cubicBezTo>
                    <a:pt x="60" y="85"/>
                    <a:pt x="63" y="84"/>
                    <a:pt x="67" y="81"/>
                  </a:cubicBezTo>
                  <a:cubicBezTo>
                    <a:pt x="71" y="85"/>
                    <a:pt x="75" y="87"/>
                    <a:pt x="83" y="87"/>
                  </a:cubicBezTo>
                  <a:cubicBezTo>
                    <a:pt x="94" y="87"/>
                    <a:pt x="103" y="82"/>
                    <a:pt x="109" y="73"/>
                  </a:cubicBezTo>
                  <a:cubicBezTo>
                    <a:pt x="113" y="66"/>
                    <a:pt x="116" y="56"/>
                    <a:pt x="116" y="47"/>
                  </a:cubicBezTo>
                  <a:cubicBezTo>
                    <a:pt x="116" y="28"/>
                    <a:pt x="106" y="17"/>
                    <a:pt x="98" y="11"/>
                  </a:cubicBezTo>
                  <a:cubicBezTo>
                    <a:pt x="88" y="4"/>
                    <a:pt x="75" y="0"/>
                    <a:pt x="63" y="0"/>
                  </a:cubicBezTo>
                  <a:cubicBezTo>
                    <a:pt x="61" y="0"/>
                    <a:pt x="58" y="0"/>
                    <a:pt x="56" y="0"/>
                  </a:cubicBezTo>
                  <a:cubicBezTo>
                    <a:pt x="56" y="17"/>
                    <a:pt x="56" y="17"/>
                    <a:pt x="56" y="17"/>
                  </a:cubicBezTo>
                  <a:cubicBezTo>
                    <a:pt x="58" y="17"/>
                    <a:pt x="60" y="17"/>
                    <a:pt x="62" y="17"/>
                  </a:cubicBezTo>
                  <a:cubicBezTo>
                    <a:pt x="72" y="17"/>
                    <a:pt x="81" y="20"/>
                    <a:pt x="87" y="25"/>
                  </a:cubicBezTo>
                  <a:cubicBezTo>
                    <a:pt x="93" y="31"/>
                    <a:pt x="96" y="39"/>
                    <a:pt x="96" y="48"/>
                  </a:cubicBezTo>
                  <a:cubicBezTo>
                    <a:pt x="96" y="52"/>
                    <a:pt x="95" y="58"/>
                    <a:pt x="93" y="62"/>
                  </a:cubicBezTo>
                  <a:cubicBezTo>
                    <a:pt x="91" y="68"/>
                    <a:pt x="87" y="70"/>
                    <a:pt x="83" y="70"/>
                  </a:cubicBezTo>
                  <a:cubicBezTo>
                    <a:pt x="81" y="70"/>
                    <a:pt x="80" y="69"/>
                    <a:pt x="80" y="67"/>
                  </a:cubicBezTo>
                  <a:cubicBezTo>
                    <a:pt x="80" y="66"/>
                    <a:pt x="81" y="63"/>
                    <a:pt x="81" y="61"/>
                  </a:cubicBezTo>
                  <a:cubicBezTo>
                    <a:pt x="81" y="60"/>
                    <a:pt x="81" y="60"/>
                    <a:pt x="82" y="59"/>
                  </a:cubicBezTo>
                  <a:close/>
                  <a:moveTo>
                    <a:pt x="56" y="115"/>
                  </a:moveTo>
                  <a:cubicBezTo>
                    <a:pt x="56" y="99"/>
                    <a:pt x="56" y="99"/>
                    <a:pt x="56" y="99"/>
                  </a:cubicBezTo>
                  <a:cubicBezTo>
                    <a:pt x="72" y="98"/>
                    <a:pt x="84" y="93"/>
                    <a:pt x="96" y="87"/>
                  </a:cubicBezTo>
                  <a:cubicBezTo>
                    <a:pt x="99" y="85"/>
                    <a:pt x="99" y="85"/>
                    <a:pt x="99" y="85"/>
                  </a:cubicBezTo>
                  <a:cubicBezTo>
                    <a:pt x="100" y="88"/>
                    <a:pt x="100" y="88"/>
                    <a:pt x="100" y="88"/>
                  </a:cubicBezTo>
                  <a:cubicBezTo>
                    <a:pt x="105" y="98"/>
                    <a:pt x="105" y="98"/>
                    <a:pt x="105" y="98"/>
                  </a:cubicBezTo>
                  <a:cubicBezTo>
                    <a:pt x="106" y="101"/>
                    <a:pt x="106" y="101"/>
                    <a:pt x="106" y="101"/>
                  </a:cubicBezTo>
                  <a:cubicBezTo>
                    <a:pt x="104" y="103"/>
                    <a:pt x="104" y="103"/>
                    <a:pt x="104" y="103"/>
                  </a:cubicBezTo>
                  <a:cubicBezTo>
                    <a:pt x="89" y="111"/>
                    <a:pt x="72" y="115"/>
                    <a:pt x="56" y="115"/>
                  </a:cubicBezTo>
                  <a:close/>
                  <a:moveTo>
                    <a:pt x="56" y="33"/>
                  </a:moveTo>
                  <a:cubicBezTo>
                    <a:pt x="48" y="35"/>
                    <a:pt x="43" y="38"/>
                    <a:pt x="40" y="42"/>
                  </a:cubicBezTo>
                  <a:cubicBezTo>
                    <a:pt x="33" y="49"/>
                    <a:pt x="28" y="60"/>
                    <a:pt x="28" y="69"/>
                  </a:cubicBezTo>
                  <a:cubicBezTo>
                    <a:pt x="28" y="80"/>
                    <a:pt x="37" y="87"/>
                    <a:pt x="49" y="87"/>
                  </a:cubicBezTo>
                  <a:cubicBezTo>
                    <a:pt x="52" y="87"/>
                    <a:pt x="54" y="87"/>
                    <a:pt x="56" y="86"/>
                  </a:cubicBezTo>
                  <a:cubicBezTo>
                    <a:pt x="56" y="67"/>
                    <a:pt x="56" y="67"/>
                    <a:pt x="56" y="67"/>
                  </a:cubicBezTo>
                  <a:cubicBezTo>
                    <a:pt x="54" y="69"/>
                    <a:pt x="52" y="70"/>
                    <a:pt x="50" y="70"/>
                  </a:cubicBezTo>
                  <a:cubicBezTo>
                    <a:pt x="50" y="70"/>
                    <a:pt x="49" y="70"/>
                    <a:pt x="49" y="69"/>
                  </a:cubicBezTo>
                  <a:cubicBezTo>
                    <a:pt x="49" y="64"/>
                    <a:pt x="52" y="56"/>
                    <a:pt x="56" y="52"/>
                  </a:cubicBezTo>
                  <a:cubicBezTo>
                    <a:pt x="56" y="33"/>
                    <a:pt x="56" y="33"/>
                    <a:pt x="56" y="33"/>
                  </a:cubicBezTo>
                  <a:close/>
                  <a:moveTo>
                    <a:pt x="56" y="0"/>
                  </a:moveTo>
                  <a:cubicBezTo>
                    <a:pt x="56" y="17"/>
                    <a:pt x="56" y="17"/>
                    <a:pt x="56" y="17"/>
                  </a:cubicBezTo>
                  <a:cubicBezTo>
                    <a:pt x="38" y="20"/>
                    <a:pt x="21" y="37"/>
                    <a:pt x="21" y="67"/>
                  </a:cubicBezTo>
                  <a:cubicBezTo>
                    <a:pt x="21" y="77"/>
                    <a:pt x="24" y="85"/>
                    <a:pt x="30" y="90"/>
                  </a:cubicBezTo>
                  <a:cubicBezTo>
                    <a:pt x="36" y="96"/>
                    <a:pt x="45" y="99"/>
                    <a:pt x="55" y="99"/>
                  </a:cubicBezTo>
                  <a:cubicBezTo>
                    <a:pt x="56" y="99"/>
                    <a:pt x="56" y="99"/>
                    <a:pt x="56" y="99"/>
                  </a:cubicBezTo>
                  <a:cubicBezTo>
                    <a:pt x="56" y="115"/>
                    <a:pt x="56" y="115"/>
                    <a:pt x="56" y="115"/>
                  </a:cubicBezTo>
                  <a:cubicBezTo>
                    <a:pt x="55" y="115"/>
                    <a:pt x="55" y="115"/>
                    <a:pt x="54" y="115"/>
                  </a:cubicBezTo>
                  <a:cubicBezTo>
                    <a:pt x="40" y="115"/>
                    <a:pt x="27" y="111"/>
                    <a:pt x="18" y="104"/>
                  </a:cubicBezTo>
                  <a:cubicBezTo>
                    <a:pt x="6" y="95"/>
                    <a:pt x="0" y="82"/>
                    <a:pt x="0" y="67"/>
                  </a:cubicBezTo>
                  <a:cubicBezTo>
                    <a:pt x="0" y="50"/>
                    <a:pt x="6" y="34"/>
                    <a:pt x="16" y="22"/>
                  </a:cubicBezTo>
                  <a:cubicBezTo>
                    <a:pt x="23" y="13"/>
                    <a:pt x="36" y="2"/>
                    <a:pt x="5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0" name="Freeform 268"/>
            <p:cNvSpPr>
              <a:spLocks noEditPoints="1"/>
            </p:cNvSpPr>
            <p:nvPr/>
          </p:nvSpPr>
          <p:spPr bwMode="auto">
            <a:xfrm>
              <a:off x="6655180" y="4758847"/>
              <a:ext cx="115872" cy="63515"/>
            </a:xfrm>
            <a:custGeom>
              <a:avLst/>
              <a:gdLst>
                <a:gd name="T0" fmla="*/ 93662 w 73"/>
                <a:gd name="T1" fmla="*/ 63500 h 40"/>
                <a:gd name="T2" fmla="*/ 115887 w 73"/>
                <a:gd name="T3" fmla="*/ 63500 h 40"/>
                <a:gd name="T4" fmla="*/ 115887 w 73"/>
                <a:gd name="T5" fmla="*/ 0 h 40"/>
                <a:gd name="T6" fmla="*/ 93662 w 73"/>
                <a:gd name="T7" fmla="*/ 0 h 40"/>
                <a:gd name="T8" fmla="*/ 93662 w 73"/>
                <a:gd name="T9" fmla="*/ 9525 h 40"/>
                <a:gd name="T10" fmla="*/ 104775 w 73"/>
                <a:gd name="T11" fmla="*/ 9525 h 40"/>
                <a:gd name="T12" fmla="*/ 104775 w 73"/>
                <a:gd name="T13" fmla="*/ 53975 h 40"/>
                <a:gd name="T14" fmla="*/ 93662 w 73"/>
                <a:gd name="T15" fmla="*/ 53975 h 40"/>
                <a:gd name="T16" fmla="*/ 93662 w 73"/>
                <a:gd name="T17" fmla="*/ 63500 h 40"/>
                <a:gd name="T18" fmla="*/ 61912 w 73"/>
                <a:gd name="T19" fmla="*/ 63500 h 40"/>
                <a:gd name="T20" fmla="*/ 93662 w 73"/>
                <a:gd name="T21" fmla="*/ 63500 h 40"/>
                <a:gd name="T22" fmla="*/ 93662 w 73"/>
                <a:gd name="T23" fmla="*/ 53975 h 40"/>
                <a:gd name="T24" fmla="*/ 80962 w 73"/>
                <a:gd name="T25" fmla="*/ 53975 h 40"/>
                <a:gd name="T26" fmla="*/ 80962 w 73"/>
                <a:gd name="T27" fmla="*/ 9525 h 40"/>
                <a:gd name="T28" fmla="*/ 93662 w 73"/>
                <a:gd name="T29" fmla="*/ 9525 h 40"/>
                <a:gd name="T30" fmla="*/ 93662 w 73"/>
                <a:gd name="T31" fmla="*/ 0 h 40"/>
                <a:gd name="T32" fmla="*/ 61912 w 73"/>
                <a:gd name="T33" fmla="*/ 0 h 40"/>
                <a:gd name="T34" fmla="*/ 61912 w 73"/>
                <a:gd name="T35" fmla="*/ 9525 h 40"/>
                <a:gd name="T36" fmla="*/ 74612 w 73"/>
                <a:gd name="T37" fmla="*/ 9525 h 40"/>
                <a:gd name="T38" fmla="*/ 74612 w 73"/>
                <a:gd name="T39" fmla="*/ 53975 h 40"/>
                <a:gd name="T40" fmla="*/ 61912 w 73"/>
                <a:gd name="T41" fmla="*/ 53975 h 40"/>
                <a:gd name="T42" fmla="*/ 61912 w 73"/>
                <a:gd name="T43" fmla="*/ 63500 h 40"/>
                <a:gd name="T44" fmla="*/ 31750 w 73"/>
                <a:gd name="T45" fmla="*/ 63500 h 40"/>
                <a:gd name="T46" fmla="*/ 61912 w 73"/>
                <a:gd name="T47" fmla="*/ 63500 h 40"/>
                <a:gd name="T48" fmla="*/ 61912 w 73"/>
                <a:gd name="T49" fmla="*/ 53975 h 40"/>
                <a:gd name="T50" fmla="*/ 50800 w 73"/>
                <a:gd name="T51" fmla="*/ 53975 h 40"/>
                <a:gd name="T52" fmla="*/ 50800 w 73"/>
                <a:gd name="T53" fmla="*/ 9525 h 40"/>
                <a:gd name="T54" fmla="*/ 61912 w 73"/>
                <a:gd name="T55" fmla="*/ 9525 h 40"/>
                <a:gd name="T56" fmla="*/ 61912 w 73"/>
                <a:gd name="T57" fmla="*/ 0 h 40"/>
                <a:gd name="T58" fmla="*/ 31750 w 73"/>
                <a:gd name="T59" fmla="*/ 0 h 40"/>
                <a:gd name="T60" fmla="*/ 31750 w 73"/>
                <a:gd name="T61" fmla="*/ 9525 h 40"/>
                <a:gd name="T62" fmla="*/ 46037 w 73"/>
                <a:gd name="T63" fmla="*/ 9525 h 40"/>
                <a:gd name="T64" fmla="*/ 46037 w 73"/>
                <a:gd name="T65" fmla="*/ 53975 h 40"/>
                <a:gd name="T66" fmla="*/ 31750 w 73"/>
                <a:gd name="T67" fmla="*/ 53975 h 40"/>
                <a:gd name="T68" fmla="*/ 31750 w 73"/>
                <a:gd name="T69" fmla="*/ 63500 h 40"/>
                <a:gd name="T70" fmla="*/ 11112 w 73"/>
                <a:gd name="T71" fmla="*/ 0 h 40"/>
                <a:gd name="T72" fmla="*/ 11112 w 73"/>
                <a:gd name="T73" fmla="*/ 0 h 40"/>
                <a:gd name="T74" fmla="*/ 11112 w 73"/>
                <a:gd name="T75" fmla="*/ 14288 h 40"/>
                <a:gd name="T76" fmla="*/ 0 w 73"/>
                <a:gd name="T77" fmla="*/ 14288 h 40"/>
                <a:gd name="T78" fmla="*/ 0 w 73"/>
                <a:gd name="T79" fmla="*/ 15875 h 40"/>
                <a:gd name="T80" fmla="*/ 0 w 73"/>
                <a:gd name="T81" fmla="*/ 46038 h 40"/>
                <a:gd name="T82" fmla="*/ 0 w 73"/>
                <a:gd name="T83" fmla="*/ 49213 h 40"/>
                <a:gd name="T84" fmla="*/ 11112 w 73"/>
                <a:gd name="T85" fmla="*/ 49213 h 40"/>
                <a:gd name="T86" fmla="*/ 11112 w 73"/>
                <a:gd name="T87" fmla="*/ 63500 h 40"/>
                <a:gd name="T88" fmla="*/ 31750 w 73"/>
                <a:gd name="T89" fmla="*/ 63500 h 40"/>
                <a:gd name="T90" fmla="*/ 31750 w 73"/>
                <a:gd name="T91" fmla="*/ 53975 h 40"/>
                <a:gd name="T92" fmla="*/ 20637 w 73"/>
                <a:gd name="T93" fmla="*/ 53975 h 40"/>
                <a:gd name="T94" fmla="*/ 20637 w 73"/>
                <a:gd name="T95" fmla="*/ 9525 h 40"/>
                <a:gd name="T96" fmla="*/ 31750 w 73"/>
                <a:gd name="T97" fmla="*/ 9525 h 40"/>
                <a:gd name="T98" fmla="*/ 31750 w 73"/>
                <a:gd name="T99" fmla="*/ 0 h 40"/>
                <a:gd name="T100" fmla="*/ 11112 w 73"/>
                <a:gd name="T101" fmla="*/ 0 h 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73" h="40">
                  <a:moveTo>
                    <a:pt x="59" y="40"/>
                  </a:moveTo>
                  <a:lnTo>
                    <a:pt x="73" y="40"/>
                  </a:lnTo>
                  <a:lnTo>
                    <a:pt x="73" y="0"/>
                  </a:lnTo>
                  <a:lnTo>
                    <a:pt x="59" y="0"/>
                  </a:lnTo>
                  <a:lnTo>
                    <a:pt x="59" y="6"/>
                  </a:lnTo>
                  <a:lnTo>
                    <a:pt x="66" y="6"/>
                  </a:lnTo>
                  <a:lnTo>
                    <a:pt x="66" y="34"/>
                  </a:lnTo>
                  <a:lnTo>
                    <a:pt x="59" y="34"/>
                  </a:lnTo>
                  <a:lnTo>
                    <a:pt x="59" y="40"/>
                  </a:lnTo>
                  <a:close/>
                  <a:moveTo>
                    <a:pt x="39" y="40"/>
                  </a:moveTo>
                  <a:lnTo>
                    <a:pt x="59" y="40"/>
                  </a:lnTo>
                  <a:lnTo>
                    <a:pt x="59" y="34"/>
                  </a:lnTo>
                  <a:lnTo>
                    <a:pt x="51" y="34"/>
                  </a:lnTo>
                  <a:lnTo>
                    <a:pt x="51" y="6"/>
                  </a:lnTo>
                  <a:lnTo>
                    <a:pt x="59" y="6"/>
                  </a:lnTo>
                  <a:lnTo>
                    <a:pt x="59" y="0"/>
                  </a:lnTo>
                  <a:lnTo>
                    <a:pt x="39" y="0"/>
                  </a:lnTo>
                  <a:lnTo>
                    <a:pt x="39" y="6"/>
                  </a:lnTo>
                  <a:lnTo>
                    <a:pt x="47" y="6"/>
                  </a:lnTo>
                  <a:lnTo>
                    <a:pt x="47" y="34"/>
                  </a:lnTo>
                  <a:lnTo>
                    <a:pt x="39" y="34"/>
                  </a:lnTo>
                  <a:lnTo>
                    <a:pt x="39" y="40"/>
                  </a:lnTo>
                  <a:close/>
                  <a:moveTo>
                    <a:pt x="20" y="40"/>
                  </a:moveTo>
                  <a:lnTo>
                    <a:pt x="39" y="40"/>
                  </a:lnTo>
                  <a:lnTo>
                    <a:pt x="39" y="34"/>
                  </a:lnTo>
                  <a:lnTo>
                    <a:pt x="32" y="34"/>
                  </a:lnTo>
                  <a:lnTo>
                    <a:pt x="32" y="6"/>
                  </a:lnTo>
                  <a:lnTo>
                    <a:pt x="39" y="6"/>
                  </a:lnTo>
                  <a:lnTo>
                    <a:pt x="39" y="0"/>
                  </a:lnTo>
                  <a:lnTo>
                    <a:pt x="20" y="0"/>
                  </a:lnTo>
                  <a:lnTo>
                    <a:pt x="20" y="6"/>
                  </a:lnTo>
                  <a:lnTo>
                    <a:pt x="29" y="6"/>
                  </a:lnTo>
                  <a:lnTo>
                    <a:pt x="29" y="34"/>
                  </a:lnTo>
                  <a:lnTo>
                    <a:pt x="20" y="34"/>
                  </a:lnTo>
                  <a:lnTo>
                    <a:pt x="20" y="40"/>
                  </a:lnTo>
                  <a:close/>
                  <a:moveTo>
                    <a:pt x="7" y="0"/>
                  </a:moveTo>
                  <a:lnTo>
                    <a:pt x="7" y="0"/>
                  </a:lnTo>
                  <a:lnTo>
                    <a:pt x="7" y="9"/>
                  </a:lnTo>
                  <a:lnTo>
                    <a:pt x="0" y="9"/>
                  </a:lnTo>
                  <a:lnTo>
                    <a:pt x="0" y="10"/>
                  </a:lnTo>
                  <a:lnTo>
                    <a:pt x="0" y="29"/>
                  </a:lnTo>
                  <a:lnTo>
                    <a:pt x="0" y="31"/>
                  </a:lnTo>
                  <a:lnTo>
                    <a:pt x="7" y="31"/>
                  </a:lnTo>
                  <a:lnTo>
                    <a:pt x="7" y="40"/>
                  </a:lnTo>
                  <a:lnTo>
                    <a:pt x="20" y="40"/>
                  </a:lnTo>
                  <a:lnTo>
                    <a:pt x="20" y="34"/>
                  </a:lnTo>
                  <a:lnTo>
                    <a:pt x="13" y="34"/>
                  </a:lnTo>
                  <a:lnTo>
                    <a:pt x="13" y="6"/>
                  </a:lnTo>
                  <a:lnTo>
                    <a:pt x="20" y="6"/>
                  </a:lnTo>
                  <a:lnTo>
                    <a:pt x="20" y="0"/>
                  </a:lnTo>
                  <a:lnTo>
                    <a:pt x="7"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1" name="Freeform 269"/>
            <p:cNvSpPr/>
            <p:nvPr/>
          </p:nvSpPr>
          <p:spPr bwMode="auto">
            <a:xfrm>
              <a:off x="6309150" y="2959793"/>
              <a:ext cx="174602" cy="150848"/>
            </a:xfrm>
            <a:custGeom>
              <a:avLst/>
              <a:gdLst>
                <a:gd name="T0" fmla="*/ 19050 w 110"/>
                <a:gd name="T1" fmla="*/ 150813 h 95"/>
                <a:gd name="T2" fmla="*/ 49213 w 110"/>
                <a:gd name="T3" fmla="*/ 117475 h 95"/>
                <a:gd name="T4" fmla="*/ 174625 w 110"/>
                <a:gd name="T5" fmla="*/ 117475 h 95"/>
                <a:gd name="T6" fmla="*/ 174625 w 110"/>
                <a:gd name="T7" fmla="*/ 80963 h 95"/>
                <a:gd name="T8" fmla="*/ 61913 w 110"/>
                <a:gd name="T9" fmla="*/ 80963 h 95"/>
                <a:gd name="T10" fmla="*/ 55563 w 110"/>
                <a:gd name="T11" fmla="*/ 80963 h 95"/>
                <a:gd name="T12" fmla="*/ 55563 w 110"/>
                <a:gd name="T13" fmla="*/ 76200 h 95"/>
                <a:gd name="T14" fmla="*/ 55563 w 110"/>
                <a:gd name="T15" fmla="*/ 0 h 95"/>
                <a:gd name="T16" fmla="*/ 0 w 110"/>
                <a:gd name="T17" fmla="*/ 0 h 95"/>
                <a:gd name="T18" fmla="*/ 0 w 110"/>
                <a:gd name="T19" fmla="*/ 117475 h 95"/>
                <a:gd name="T20" fmla="*/ 19050 w 110"/>
                <a:gd name="T21" fmla="*/ 117475 h 95"/>
                <a:gd name="T22" fmla="*/ 19050 w 110"/>
                <a:gd name="T23" fmla="*/ 150813 h 9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0" h="95">
                  <a:moveTo>
                    <a:pt x="12" y="95"/>
                  </a:moveTo>
                  <a:lnTo>
                    <a:pt x="31" y="74"/>
                  </a:lnTo>
                  <a:lnTo>
                    <a:pt x="110" y="74"/>
                  </a:lnTo>
                  <a:lnTo>
                    <a:pt x="110" y="51"/>
                  </a:lnTo>
                  <a:lnTo>
                    <a:pt x="39" y="51"/>
                  </a:lnTo>
                  <a:lnTo>
                    <a:pt x="35" y="51"/>
                  </a:lnTo>
                  <a:lnTo>
                    <a:pt x="35" y="48"/>
                  </a:lnTo>
                  <a:lnTo>
                    <a:pt x="35" y="0"/>
                  </a:lnTo>
                  <a:lnTo>
                    <a:pt x="0" y="0"/>
                  </a:lnTo>
                  <a:lnTo>
                    <a:pt x="0" y="74"/>
                  </a:lnTo>
                  <a:lnTo>
                    <a:pt x="12" y="74"/>
                  </a:lnTo>
                  <a:lnTo>
                    <a:pt x="12" y="9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2" name="Freeform 270"/>
            <p:cNvSpPr/>
            <p:nvPr/>
          </p:nvSpPr>
          <p:spPr bwMode="auto">
            <a:xfrm>
              <a:off x="6371054" y="2913745"/>
              <a:ext cx="180951" cy="155611"/>
            </a:xfrm>
            <a:custGeom>
              <a:avLst/>
              <a:gdLst>
                <a:gd name="T0" fmla="*/ 180975 w 114"/>
                <a:gd name="T1" fmla="*/ 0 h 98"/>
                <a:gd name="T2" fmla="*/ 0 w 114"/>
                <a:gd name="T3" fmla="*/ 0 h 98"/>
                <a:gd name="T4" fmla="*/ 0 w 114"/>
                <a:gd name="T5" fmla="*/ 46038 h 98"/>
                <a:gd name="T6" fmla="*/ 0 w 114"/>
                <a:gd name="T7" fmla="*/ 122238 h 98"/>
                <a:gd name="T8" fmla="*/ 112713 w 114"/>
                <a:gd name="T9" fmla="*/ 122238 h 98"/>
                <a:gd name="T10" fmla="*/ 130175 w 114"/>
                <a:gd name="T11" fmla="*/ 122238 h 98"/>
                <a:gd name="T12" fmla="*/ 161925 w 114"/>
                <a:gd name="T13" fmla="*/ 155575 h 98"/>
                <a:gd name="T14" fmla="*/ 161925 w 114"/>
                <a:gd name="T15" fmla="*/ 122238 h 98"/>
                <a:gd name="T16" fmla="*/ 180975 w 114"/>
                <a:gd name="T17" fmla="*/ 122238 h 98"/>
                <a:gd name="T18" fmla="*/ 180975 w 114"/>
                <a:gd name="T19" fmla="*/ 0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4" h="98">
                  <a:moveTo>
                    <a:pt x="114" y="0"/>
                  </a:moveTo>
                  <a:lnTo>
                    <a:pt x="0" y="0"/>
                  </a:lnTo>
                  <a:lnTo>
                    <a:pt x="0" y="29"/>
                  </a:lnTo>
                  <a:lnTo>
                    <a:pt x="0" y="77"/>
                  </a:lnTo>
                  <a:lnTo>
                    <a:pt x="71" y="77"/>
                  </a:lnTo>
                  <a:lnTo>
                    <a:pt x="82" y="77"/>
                  </a:lnTo>
                  <a:lnTo>
                    <a:pt x="102" y="98"/>
                  </a:lnTo>
                  <a:lnTo>
                    <a:pt x="102" y="77"/>
                  </a:lnTo>
                  <a:lnTo>
                    <a:pt x="114" y="77"/>
                  </a:lnTo>
                  <a:lnTo>
                    <a:pt x="114"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3" name="Freeform 271"/>
            <p:cNvSpPr>
              <a:spLocks noEditPoints="1"/>
            </p:cNvSpPr>
            <p:nvPr/>
          </p:nvSpPr>
          <p:spPr bwMode="auto">
            <a:xfrm>
              <a:off x="5934541" y="3453612"/>
              <a:ext cx="107936" cy="227065"/>
            </a:xfrm>
            <a:custGeom>
              <a:avLst/>
              <a:gdLst>
                <a:gd name="T0" fmla="*/ 53975 w 64"/>
                <a:gd name="T1" fmla="*/ 194824 h 134"/>
                <a:gd name="T2" fmla="*/ 106263 w 64"/>
                <a:gd name="T3" fmla="*/ 220236 h 134"/>
                <a:gd name="T4" fmla="*/ 107950 w 64"/>
                <a:gd name="T5" fmla="*/ 220236 h 134"/>
                <a:gd name="T6" fmla="*/ 107950 w 64"/>
                <a:gd name="T7" fmla="*/ 49129 h 134"/>
                <a:gd name="T8" fmla="*/ 106263 w 64"/>
                <a:gd name="T9" fmla="*/ 23718 h 134"/>
                <a:gd name="T10" fmla="*/ 53975 w 64"/>
                <a:gd name="T11" fmla="*/ 0 h 134"/>
                <a:gd name="T12" fmla="*/ 53975 w 64"/>
                <a:gd name="T13" fmla="*/ 30494 h 134"/>
                <a:gd name="T14" fmla="*/ 91083 w 64"/>
                <a:gd name="T15" fmla="*/ 37271 h 134"/>
                <a:gd name="T16" fmla="*/ 92770 w 64"/>
                <a:gd name="T17" fmla="*/ 42353 h 134"/>
                <a:gd name="T18" fmla="*/ 89396 w 64"/>
                <a:gd name="T19" fmla="*/ 44047 h 134"/>
                <a:gd name="T20" fmla="*/ 89396 w 64"/>
                <a:gd name="T21" fmla="*/ 42353 h 134"/>
                <a:gd name="T22" fmla="*/ 80963 w 64"/>
                <a:gd name="T23" fmla="*/ 40659 h 134"/>
                <a:gd name="T24" fmla="*/ 53975 w 64"/>
                <a:gd name="T25" fmla="*/ 37271 h 134"/>
                <a:gd name="T26" fmla="*/ 53975 w 64"/>
                <a:gd name="T27" fmla="*/ 60988 h 134"/>
                <a:gd name="T28" fmla="*/ 91083 w 64"/>
                <a:gd name="T29" fmla="*/ 67765 h 134"/>
                <a:gd name="T30" fmla="*/ 92770 w 64"/>
                <a:gd name="T31" fmla="*/ 72847 h 134"/>
                <a:gd name="T32" fmla="*/ 89396 w 64"/>
                <a:gd name="T33" fmla="*/ 74541 h 134"/>
                <a:gd name="T34" fmla="*/ 89396 w 64"/>
                <a:gd name="T35" fmla="*/ 72847 h 134"/>
                <a:gd name="T36" fmla="*/ 80963 w 64"/>
                <a:gd name="T37" fmla="*/ 71153 h 134"/>
                <a:gd name="T38" fmla="*/ 53975 w 64"/>
                <a:gd name="T39" fmla="*/ 67765 h 134"/>
                <a:gd name="T40" fmla="*/ 53975 w 64"/>
                <a:gd name="T41" fmla="*/ 91482 h 134"/>
                <a:gd name="T42" fmla="*/ 91083 w 64"/>
                <a:gd name="T43" fmla="*/ 98259 h 134"/>
                <a:gd name="T44" fmla="*/ 92770 w 64"/>
                <a:gd name="T45" fmla="*/ 103341 h 134"/>
                <a:gd name="T46" fmla="*/ 89396 w 64"/>
                <a:gd name="T47" fmla="*/ 105035 h 134"/>
                <a:gd name="T48" fmla="*/ 89396 w 64"/>
                <a:gd name="T49" fmla="*/ 105035 h 134"/>
                <a:gd name="T50" fmla="*/ 80963 w 64"/>
                <a:gd name="T51" fmla="*/ 101647 h 134"/>
                <a:gd name="T52" fmla="*/ 53975 w 64"/>
                <a:gd name="T53" fmla="*/ 98259 h 134"/>
                <a:gd name="T54" fmla="*/ 53975 w 64"/>
                <a:gd name="T55" fmla="*/ 194824 h 134"/>
                <a:gd name="T56" fmla="*/ 3373 w 64"/>
                <a:gd name="T57" fmla="*/ 220236 h 134"/>
                <a:gd name="T58" fmla="*/ 53975 w 64"/>
                <a:gd name="T59" fmla="*/ 194824 h 134"/>
                <a:gd name="T60" fmla="*/ 53975 w 64"/>
                <a:gd name="T61" fmla="*/ 98259 h 134"/>
                <a:gd name="T62" fmla="*/ 26988 w 64"/>
                <a:gd name="T63" fmla="*/ 101647 h 134"/>
                <a:gd name="T64" fmla="*/ 20241 w 64"/>
                <a:gd name="T65" fmla="*/ 105035 h 134"/>
                <a:gd name="T66" fmla="*/ 16867 w 64"/>
                <a:gd name="T67" fmla="*/ 103341 h 134"/>
                <a:gd name="T68" fmla="*/ 18554 w 64"/>
                <a:gd name="T69" fmla="*/ 98259 h 134"/>
                <a:gd name="T70" fmla="*/ 18554 w 64"/>
                <a:gd name="T71" fmla="*/ 98259 h 134"/>
                <a:gd name="T72" fmla="*/ 53975 w 64"/>
                <a:gd name="T73" fmla="*/ 91482 h 134"/>
                <a:gd name="T74" fmla="*/ 53975 w 64"/>
                <a:gd name="T75" fmla="*/ 67765 h 134"/>
                <a:gd name="T76" fmla="*/ 26988 w 64"/>
                <a:gd name="T77" fmla="*/ 71153 h 134"/>
                <a:gd name="T78" fmla="*/ 20241 w 64"/>
                <a:gd name="T79" fmla="*/ 72847 h 134"/>
                <a:gd name="T80" fmla="*/ 16867 w 64"/>
                <a:gd name="T81" fmla="*/ 72847 h 134"/>
                <a:gd name="T82" fmla="*/ 18554 w 64"/>
                <a:gd name="T83" fmla="*/ 67765 h 134"/>
                <a:gd name="T84" fmla="*/ 18554 w 64"/>
                <a:gd name="T85" fmla="*/ 67765 h 134"/>
                <a:gd name="T86" fmla="*/ 53975 w 64"/>
                <a:gd name="T87" fmla="*/ 60988 h 134"/>
                <a:gd name="T88" fmla="*/ 53975 w 64"/>
                <a:gd name="T89" fmla="*/ 37271 h 134"/>
                <a:gd name="T90" fmla="*/ 26988 w 64"/>
                <a:gd name="T91" fmla="*/ 40659 h 134"/>
                <a:gd name="T92" fmla="*/ 20241 w 64"/>
                <a:gd name="T93" fmla="*/ 42353 h 134"/>
                <a:gd name="T94" fmla="*/ 16867 w 64"/>
                <a:gd name="T95" fmla="*/ 42353 h 134"/>
                <a:gd name="T96" fmla="*/ 18554 w 64"/>
                <a:gd name="T97" fmla="*/ 37271 h 134"/>
                <a:gd name="T98" fmla="*/ 18554 w 64"/>
                <a:gd name="T99" fmla="*/ 37271 h 134"/>
                <a:gd name="T100" fmla="*/ 53975 w 64"/>
                <a:gd name="T101" fmla="*/ 30494 h 134"/>
                <a:gd name="T102" fmla="*/ 53975 w 64"/>
                <a:gd name="T103" fmla="*/ 0 h 134"/>
                <a:gd name="T104" fmla="*/ 3373 w 64"/>
                <a:gd name="T105" fmla="*/ 23718 h 134"/>
                <a:gd name="T106" fmla="*/ 1687 w 64"/>
                <a:gd name="T107" fmla="*/ 49129 h 134"/>
                <a:gd name="T108" fmla="*/ 1687 w 64"/>
                <a:gd name="T109" fmla="*/ 220236 h 134"/>
                <a:gd name="T110" fmla="*/ 3373 w 64"/>
                <a:gd name="T111" fmla="*/ 220236 h 1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4" h="134">
                  <a:moveTo>
                    <a:pt x="32" y="115"/>
                  </a:moveTo>
                  <a:cubicBezTo>
                    <a:pt x="47" y="115"/>
                    <a:pt x="60" y="119"/>
                    <a:pt x="63" y="130"/>
                  </a:cubicBezTo>
                  <a:cubicBezTo>
                    <a:pt x="64" y="134"/>
                    <a:pt x="64" y="134"/>
                    <a:pt x="64" y="130"/>
                  </a:cubicBezTo>
                  <a:cubicBezTo>
                    <a:pt x="64" y="109"/>
                    <a:pt x="64" y="50"/>
                    <a:pt x="64" y="29"/>
                  </a:cubicBezTo>
                  <a:cubicBezTo>
                    <a:pt x="64" y="25"/>
                    <a:pt x="64" y="18"/>
                    <a:pt x="63" y="14"/>
                  </a:cubicBezTo>
                  <a:cubicBezTo>
                    <a:pt x="59" y="3"/>
                    <a:pt x="47" y="0"/>
                    <a:pt x="32" y="0"/>
                  </a:cubicBezTo>
                  <a:cubicBezTo>
                    <a:pt x="32" y="18"/>
                    <a:pt x="32" y="18"/>
                    <a:pt x="32" y="18"/>
                  </a:cubicBezTo>
                  <a:cubicBezTo>
                    <a:pt x="42" y="18"/>
                    <a:pt x="49" y="19"/>
                    <a:pt x="54" y="22"/>
                  </a:cubicBezTo>
                  <a:cubicBezTo>
                    <a:pt x="55" y="22"/>
                    <a:pt x="56" y="24"/>
                    <a:pt x="55" y="25"/>
                  </a:cubicBezTo>
                  <a:cubicBezTo>
                    <a:pt x="55" y="25"/>
                    <a:pt x="54" y="26"/>
                    <a:pt x="53" y="26"/>
                  </a:cubicBezTo>
                  <a:cubicBezTo>
                    <a:pt x="53" y="26"/>
                    <a:pt x="53" y="26"/>
                    <a:pt x="53" y="25"/>
                  </a:cubicBezTo>
                  <a:cubicBezTo>
                    <a:pt x="51" y="25"/>
                    <a:pt x="50" y="24"/>
                    <a:pt x="48" y="24"/>
                  </a:cubicBezTo>
                  <a:cubicBezTo>
                    <a:pt x="44" y="22"/>
                    <a:pt x="39" y="22"/>
                    <a:pt x="32" y="22"/>
                  </a:cubicBezTo>
                  <a:cubicBezTo>
                    <a:pt x="32" y="36"/>
                    <a:pt x="32" y="36"/>
                    <a:pt x="32" y="36"/>
                  </a:cubicBezTo>
                  <a:cubicBezTo>
                    <a:pt x="42" y="36"/>
                    <a:pt x="49" y="37"/>
                    <a:pt x="54" y="40"/>
                  </a:cubicBezTo>
                  <a:cubicBezTo>
                    <a:pt x="55" y="41"/>
                    <a:pt x="56" y="42"/>
                    <a:pt x="55" y="43"/>
                  </a:cubicBezTo>
                  <a:cubicBezTo>
                    <a:pt x="55" y="43"/>
                    <a:pt x="54" y="44"/>
                    <a:pt x="53" y="44"/>
                  </a:cubicBezTo>
                  <a:cubicBezTo>
                    <a:pt x="53" y="44"/>
                    <a:pt x="53" y="44"/>
                    <a:pt x="53" y="43"/>
                  </a:cubicBezTo>
                  <a:cubicBezTo>
                    <a:pt x="51" y="43"/>
                    <a:pt x="50" y="42"/>
                    <a:pt x="48" y="42"/>
                  </a:cubicBezTo>
                  <a:cubicBezTo>
                    <a:pt x="44" y="41"/>
                    <a:pt x="39" y="40"/>
                    <a:pt x="32" y="40"/>
                  </a:cubicBezTo>
                  <a:cubicBezTo>
                    <a:pt x="32" y="54"/>
                    <a:pt x="32" y="54"/>
                    <a:pt x="32" y="54"/>
                  </a:cubicBezTo>
                  <a:cubicBezTo>
                    <a:pt x="42" y="54"/>
                    <a:pt x="49" y="56"/>
                    <a:pt x="54" y="58"/>
                  </a:cubicBezTo>
                  <a:cubicBezTo>
                    <a:pt x="55" y="59"/>
                    <a:pt x="56" y="60"/>
                    <a:pt x="55" y="61"/>
                  </a:cubicBezTo>
                  <a:cubicBezTo>
                    <a:pt x="55" y="61"/>
                    <a:pt x="54" y="62"/>
                    <a:pt x="53" y="62"/>
                  </a:cubicBezTo>
                  <a:cubicBezTo>
                    <a:pt x="53" y="62"/>
                    <a:pt x="53" y="62"/>
                    <a:pt x="53" y="62"/>
                  </a:cubicBezTo>
                  <a:cubicBezTo>
                    <a:pt x="51" y="61"/>
                    <a:pt x="50" y="60"/>
                    <a:pt x="48" y="60"/>
                  </a:cubicBezTo>
                  <a:cubicBezTo>
                    <a:pt x="44" y="59"/>
                    <a:pt x="39" y="58"/>
                    <a:pt x="32" y="58"/>
                  </a:cubicBezTo>
                  <a:lnTo>
                    <a:pt x="32" y="115"/>
                  </a:lnTo>
                  <a:close/>
                  <a:moveTo>
                    <a:pt x="2" y="130"/>
                  </a:moveTo>
                  <a:cubicBezTo>
                    <a:pt x="5" y="119"/>
                    <a:pt x="18" y="115"/>
                    <a:pt x="32" y="115"/>
                  </a:cubicBezTo>
                  <a:cubicBezTo>
                    <a:pt x="32" y="58"/>
                    <a:pt x="32" y="58"/>
                    <a:pt x="32" y="58"/>
                  </a:cubicBezTo>
                  <a:cubicBezTo>
                    <a:pt x="26" y="58"/>
                    <a:pt x="21" y="59"/>
                    <a:pt x="16" y="60"/>
                  </a:cubicBezTo>
                  <a:cubicBezTo>
                    <a:pt x="15" y="60"/>
                    <a:pt x="13" y="61"/>
                    <a:pt x="12" y="62"/>
                  </a:cubicBezTo>
                  <a:cubicBezTo>
                    <a:pt x="11" y="62"/>
                    <a:pt x="10" y="62"/>
                    <a:pt x="10" y="61"/>
                  </a:cubicBezTo>
                  <a:cubicBezTo>
                    <a:pt x="9" y="60"/>
                    <a:pt x="10" y="59"/>
                    <a:pt x="11" y="58"/>
                  </a:cubicBezTo>
                  <a:cubicBezTo>
                    <a:pt x="11" y="58"/>
                    <a:pt x="11" y="58"/>
                    <a:pt x="11" y="58"/>
                  </a:cubicBezTo>
                  <a:cubicBezTo>
                    <a:pt x="16" y="56"/>
                    <a:pt x="23" y="54"/>
                    <a:pt x="32" y="54"/>
                  </a:cubicBezTo>
                  <a:cubicBezTo>
                    <a:pt x="32" y="40"/>
                    <a:pt x="32" y="40"/>
                    <a:pt x="32" y="40"/>
                  </a:cubicBezTo>
                  <a:cubicBezTo>
                    <a:pt x="26" y="40"/>
                    <a:pt x="21" y="41"/>
                    <a:pt x="16" y="42"/>
                  </a:cubicBezTo>
                  <a:cubicBezTo>
                    <a:pt x="15" y="42"/>
                    <a:pt x="13" y="43"/>
                    <a:pt x="12" y="43"/>
                  </a:cubicBezTo>
                  <a:cubicBezTo>
                    <a:pt x="11" y="44"/>
                    <a:pt x="10" y="44"/>
                    <a:pt x="10" y="43"/>
                  </a:cubicBezTo>
                  <a:cubicBezTo>
                    <a:pt x="9" y="42"/>
                    <a:pt x="10" y="41"/>
                    <a:pt x="11" y="40"/>
                  </a:cubicBezTo>
                  <a:cubicBezTo>
                    <a:pt x="11" y="40"/>
                    <a:pt x="11" y="40"/>
                    <a:pt x="11" y="40"/>
                  </a:cubicBezTo>
                  <a:cubicBezTo>
                    <a:pt x="16" y="37"/>
                    <a:pt x="23" y="36"/>
                    <a:pt x="32" y="36"/>
                  </a:cubicBezTo>
                  <a:cubicBezTo>
                    <a:pt x="32" y="22"/>
                    <a:pt x="32" y="22"/>
                    <a:pt x="32" y="22"/>
                  </a:cubicBezTo>
                  <a:cubicBezTo>
                    <a:pt x="26" y="22"/>
                    <a:pt x="21" y="22"/>
                    <a:pt x="16" y="24"/>
                  </a:cubicBezTo>
                  <a:cubicBezTo>
                    <a:pt x="15" y="24"/>
                    <a:pt x="13" y="25"/>
                    <a:pt x="12" y="25"/>
                  </a:cubicBezTo>
                  <a:cubicBezTo>
                    <a:pt x="11" y="26"/>
                    <a:pt x="10" y="25"/>
                    <a:pt x="10" y="25"/>
                  </a:cubicBezTo>
                  <a:cubicBezTo>
                    <a:pt x="9" y="24"/>
                    <a:pt x="10" y="22"/>
                    <a:pt x="11" y="22"/>
                  </a:cubicBezTo>
                  <a:cubicBezTo>
                    <a:pt x="11" y="22"/>
                    <a:pt x="11" y="22"/>
                    <a:pt x="11" y="22"/>
                  </a:cubicBezTo>
                  <a:cubicBezTo>
                    <a:pt x="16" y="19"/>
                    <a:pt x="23" y="18"/>
                    <a:pt x="32" y="18"/>
                  </a:cubicBezTo>
                  <a:cubicBezTo>
                    <a:pt x="32" y="0"/>
                    <a:pt x="32" y="0"/>
                    <a:pt x="32" y="0"/>
                  </a:cubicBezTo>
                  <a:cubicBezTo>
                    <a:pt x="18" y="0"/>
                    <a:pt x="6" y="3"/>
                    <a:pt x="2" y="14"/>
                  </a:cubicBezTo>
                  <a:cubicBezTo>
                    <a:pt x="1" y="18"/>
                    <a:pt x="1" y="25"/>
                    <a:pt x="1" y="29"/>
                  </a:cubicBezTo>
                  <a:cubicBezTo>
                    <a:pt x="1" y="50"/>
                    <a:pt x="1" y="109"/>
                    <a:pt x="1" y="130"/>
                  </a:cubicBezTo>
                  <a:cubicBezTo>
                    <a:pt x="1" y="134"/>
                    <a:pt x="0" y="134"/>
                    <a:pt x="2" y="13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4" name="Freeform 272"/>
            <p:cNvSpPr>
              <a:spLocks noEditPoints="1"/>
            </p:cNvSpPr>
            <p:nvPr/>
          </p:nvSpPr>
          <p:spPr bwMode="auto">
            <a:xfrm>
              <a:off x="6052008" y="3453612"/>
              <a:ext cx="109523" cy="227065"/>
            </a:xfrm>
            <a:custGeom>
              <a:avLst/>
              <a:gdLst>
                <a:gd name="T0" fmla="*/ 109537 w 64"/>
                <a:gd name="T1" fmla="*/ 220236 h 134"/>
                <a:gd name="T2" fmla="*/ 106114 w 64"/>
                <a:gd name="T3" fmla="*/ 23718 h 134"/>
                <a:gd name="T4" fmla="*/ 54769 w 64"/>
                <a:gd name="T5" fmla="*/ 30494 h 134"/>
                <a:gd name="T6" fmla="*/ 94133 w 64"/>
                <a:gd name="T7" fmla="*/ 42353 h 134"/>
                <a:gd name="T8" fmla="*/ 90710 w 64"/>
                <a:gd name="T9" fmla="*/ 44047 h 134"/>
                <a:gd name="T10" fmla="*/ 82153 w 64"/>
                <a:gd name="T11" fmla="*/ 40659 h 134"/>
                <a:gd name="T12" fmla="*/ 54769 w 64"/>
                <a:gd name="T13" fmla="*/ 60988 h 134"/>
                <a:gd name="T14" fmla="*/ 94133 w 64"/>
                <a:gd name="T15" fmla="*/ 72847 h 134"/>
                <a:gd name="T16" fmla="*/ 90710 w 64"/>
                <a:gd name="T17" fmla="*/ 74541 h 134"/>
                <a:gd name="T18" fmla="*/ 82153 w 64"/>
                <a:gd name="T19" fmla="*/ 71153 h 134"/>
                <a:gd name="T20" fmla="*/ 54769 w 64"/>
                <a:gd name="T21" fmla="*/ 91482 h 134"/>
                <a:gd name="T22" fmla="*/ 94133 w 64"/>
                <a:gd name="T23" fmla="*/ 103341 h 134"/>
                <a:gd name="T24" fmla="*/ 90710 w 64"/>
                <a:gd name="T25" fmla="*/ 105035 h 134"/>
                <a:gd name="T26" fmla="*/ 82153 w 64"/>
                <a:gd name="T27" fmla="*/ 101647 h 134"/>
                <a:gd name="T28" fmla="*/ 54769 w 64"/>
                <a:gd name="T29" fmla="*/ 194824 h 134"/>
                <a:gd name="T30" fmla="*/ 107825 w 64"/>
                <a:gd name="T31" fmla="*/ 220236 h 134"/>
                <a:gd name="T32" fmla="*/ 54769 w 64"/>
                <a:gd name="T33" fmla="*/ 0 h 134"/>
                <a:gd name="T34" fmla="*/ 0 w 64"/>
                <a:gd name="T35" fmla="*/ 49129 h 134"/>
                <a:gd name="T36" fmla="*/ 1712 w 64"/>
                <a:gd name="T37" fmla="*/ 220236 h 134"/>
                <a:gd name="T38" fmla="*/ 54769 w 64"/>
                <a:gd name="T39" fmla="*/ 98259 h 134"/>
                <a:gd name="T40" fmla="*/ 27384 w 64"/>
                <a:gd name="T41" fmla="*/ 101647 h 134"/>
                <a:gd name="T42" fmla="*/ 15404 w 64"/>
                <a:gd name="T43" fmla="*/ 103341 h 134"/>
                <a:gd name="T44" fmla="*/ 54769 w 64"/>
                <a:gd name="T45" fmla="*/ 91482 h 134"/>
                <a:gd name="T46" fmla="*/ 54769 w 64"/>
                <a:gd name="T47" fmla="*/ 67765 h 134"/>
                <a:gd name="T48" fmla="*/ 27384 w 64"/>
                <a:gd name="T49" fmla="*/ 71153 h 134"/>
                <a:gd name="T50" fmla="*/ 15404 w 64"/>
                <a:gd name="T51" fmla="*/ 72847 h 134"/>
                <a:gd name="T52" fmla="*/ 54769 w 64"/>
                <a:gd name="T53" fmla="*/ 60988 h 134"/>
                <a:gd name="T54" fmla="*/ 54769 w 64"/>
                <a:gd name="T55" fmla="*/ 37271 h 134"/>
                <a:gd name="T56" fmla="*/ 27384 w 64"/>
                <a:gd name="T57" fmla="*/ 40659 h 134"/>
                <a:gd name="T58" fmla="*/ 15404 w 64"/>
                <a:gd name="T59" fmla="*/ 42353 h 134"/>
                <a:gd name="T60" fmla="*/ 54769 w 64"/>
                <a:gd name="T61" fmla="*/ 30494 h 134"/>
                <a:gd name="T62" fmla="*/ 54769 w 64"/>
                <a:gd name="T63" fmla="*/ 0 h 1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4" h="134">
                  <a:moveTo>
                    <a:pt x="63" y="130"/>
                  </a:moveTo>
                  <a:cubicBezTo>
                    <a:pt x="64" y="134"/>
                    <a:pt x="64" y="134"/>
                    <a:pt x="64" y="130"/>
                  </a:cubicBezTo>
                  <a:cubicBezTo>
                    <a:pt x="64" y="109"/>
                    <a:pt x="64" y="50"/>
                    <a:pt x="64" y="29"/>
                  </a:cubicBezTo>
                  <a:cubicBezTo>
                    <a:pt x="64" y="25"/>
                    <a:pt x="64" y="18"/>
                    <a:pt x="62" y="14"/>
                  </a:cubicBezTo>
                  <a:cubicBezTo>
                    <a:pt x="59" y="3"/>
                    <a:pt x="46" y="0"/>
                    <a:pt x="32" y="0"/>
                  </a:cubicBezTo>
                  <a:cubicBezTo>
                    <a:pt x="32" y="18"/>
                    <a:pt x="32" y="18"/>
                    <a:pt x="32" y="18"/>
                  </a:cubicBezTo>
                  <a:cubicBezTo>
                    <a:pt x="41" y="18"/>
                    <a:pt x="48" y="19"/>
                    <a:pt x="54" y="22"/>
                  </a:cubicBezTo>
                  <a:cubicBezTo>
                    <a:pt x="55" y="22"/>
                    <a:pt x="55" y="24"/>
                    <a:pt x="55" y="25"/>
                  </a:cubicBezTo>
                  <a:cubicBezTo>
                    <a:pt x="55" y="25"/>
                    <a:pt x="55" y="25"/>
                    <a:pt x="55" y="25"/>
                  </a:cubicBezTo>
                  <a:cubicBezTo>
                    <a:pt x="54" y="25"/>
                    <a:pt x="54" y="26"/>
                    <a:pt x="53" y="26"/>
                  </a:cubicBezTo>
                  <a:cubicBezTo>
                    <a:pt x="53" y="26"/>
                    <a:pt x="52" y="26"/>
                    <a:pt x="52" y="25"/>
                  </a:cubicBezTo>
                  <a:cubicBezTo>
                    <a:pt x="51" y="25"/>
                    <a:pt x="49" y="24"/>
                    <a:pt x="48" y="24"/>
                  </a:cubicBezTo>
                  <a:cubicBezTo>
                    <a:pt x="44" y="22"/>
                    <a:pt x="38" y="22"/>
                    <a:pt x="32" y="22"/>
                  </a:cubicBezTo>
                  <a:cubicBezTo>
                    <a:pt x="32" y="36"/>
                    <a:pt x="32" y="36"/>
                    <a:pt x="32" y="36"/>
                  </a:cubicBezTo>
                  <a:cubicBezTo>
                    <a:pt x="41" y="36"/>
                    <a:pt x="48" y="37"/>
                    <a:pt x="54" y="40"/>
                  </a:cubicBezTo>
                  <a:cubicBezTo>
                    <a:pt x="55" y="41"/>
                    <a:pt x="55" y="42"/>
                    <a:pt x="55" y="43"/>
                  </a:cubicBezTo>
                  <a:cubicBezTo>
                    <a:pt x="55" y="43"/>
                    <a:pt x="55" y="43"/>
                    <a:pt x="55" y="43"/>
                  </a:cubicBezTo>
                  <a:cubicBezTo>
                    <a:pt x="54" y="43"/>
                    <a:pt x="54" y="44"/>
                    <a:pt x="53" y="44"/>
                  </a:cubicBezTo>
                  <a:cubicBezTo>
                    <a:pt x="53" y="44"/>
                    <a:pt x="52" y="44"/>
                    <a:pt x="52" y="43"/>
                  </a:cubicBezTo>
                  <a:cubicBezTo>
                    <a:pt x="51" y="43"/>
                    <a:pt x="49" y="42"/>
                    <a:pt x="48" y="42"/>
                  </a:cubicBezTo>
                  <a:cubicBezTo>
                    <a:pt x="44" y="41"/>
                    <a:pt x="38" y="40"/>
                    <a:pt x="32" y="40"/>
                  </a:cubicBezTo>
                  <a:cubicBezTo>
                    <a:pt x="32" y="54"/>
                    <a:pt x="32" y="54"/>
                    <a:pt x="32" y="54"/>
                  </a:cubicBezTo>
                  <a:cubicBezTo>
                    <a:pt x="41" y="54"/>
                    <a:pt x="48" y="56"/>
                    <a:pt x="54" y="58"/>
                  </a:cubicBezTo>
                  <a:cubicBezTo>
                    <a:pt x="55" y="59"/>
                    <a:pt x="55" y="60"/>
                    <a:pt x="55" y="61"/>
                  </a:cubicBezTo>
                  <a:cubicBezTo>
                    <a:pt x="55" y="61"/>
                    <a:pt x="55" y="61"/>
                    <a:pt x="55" y="61"/>
                  </a:cubicBezTo>
                  <a:cubicBezTo>
                    <a:pt x="54" y="61"/>
                    <a:pt x="54" y="62"/>
                    <a:pt x="53" y="62"/>
                  </a:cubicBezTo>
                  <a:cubicBezTo>
                    <a:pt x="53" y="62"/>
                    <a:pt x="52" y="62"/>
                    <a:pt x="52" y="62"/>
                  </a:cubicBezTo>
                  <a:cubicBezTo>
                    <a:pt x="51" y="61"/>
                    <a:pt x="49" y="60"/>
                    <a:pt x="48" y="60"/>
                  </a:cubicBezTo>
                  <a:cubicBezTo>
                    <a:pt x="44" y="59"/>
                    <a:pt x="38" y="58"/>
                    <a:pt x="32" y="58"/>
                  </a:cubicBezTo>
                  <a:cubicBezTo>
                    <a:pt x="32" y="115"/>
                    <a:pt x="32" y="115"/>
                    <a:pt x="32" y="115"/>
                  </a:cubicBezTo>
                  <a:cubicBezTo>
                    <a:pt x="32" y="115"/>
                    <a:pt x="32" y="115"/>
                    <a:pt x="32" y="115"/>
                  </a:cubicBezTo>
                  <a:cubicBezTo>
                    <a:pt x="47" y="115"/>
                    <a:pt x="59" y="119"/>
                    <a:pt x="63" y="130"/>
                  </a:cubicBezTo>
                  <a:close/>
                  <a:moveTo>
                    <a:pt x="32" y="0"/>
                  </a:moveTo>
                  <a:cubicBezTo>
                    <a:pt x="32" y="0"/>
                    <a:pt x="32" y="0"/>
                    <a:pt x="32" y="0"/>
                  </a:cubicBezTo>
                  <a:cubicBezTo>
                    <a:pt x="17" y="0"/>
                    <a:pt x="5" y="3"/>
                    <a:pt x="1" y="14"/>
                  </a:cubicBezTo>
                  <a:cubicBezTo>
                    <a:pt x="0" y="18"/>
                    <a:pt x="0" y="25"/>
                    <a:pt x="0" y="29"/>
                  </a:cubicBezTo>
                  <a:cubicBezTo>
                    <a:pt x="0" y="50"/>
                    <a:pt x="0" y="109"/>
                    <a:pt x="0" y="130"/>
                  </a:cubicBezTo>
                  <a:cubicBezTo>
                    <a:pt x="0" y="134"/>
                    <a:pt x="0" y="134"/>
                    <a:pt x="1" y="130"/>
                  </a:cubicBezTo>
                  <a:cubicBezTo>
                    <a:pt x="5" y="119"/>
                    <a:pt x="17" y="115"/>
                    <a:pt x="32" y="115"/>
                  </a:cubicBezTo>
                  <a:cubicBezTo>
                    <a:pt x="32" y="58"/>
                    <a:pt x="32" y="58"/>
                    <a:pt x="32" y="58"/>
                  </a:cubicBezTo>
                  <a:cubicBezTo>
                    <a:pt x="32" y="58"/>
                    <a:pt x="32" y="58"/>
                    <a:pt x="32" y="58"/>
                  </a:cubicBezTo>
                  <a:cubicBezTo>
                    <a:pt x="25" y="58"/>
                    <a:pt x="20" y="59"/>
                    <a:pt x="16" y="60"/>
                  </a:cubicBezTo>
                  <a:cubicBezTo>
                    <a:pt x="14" y="60"/>
                    <a:pt x="13" y="61"/>
                    <a:pt x="12" y="62"/>
                  </a:cubicBezTo>
                  <a:cubicBezTo>
                    <a:pt x="11" y="62"/>
                    <a:pt x="10" y="62"/>
                    <a:pt x="9" y="61"/>
                  </a:cubicBezTo>
                  <a:cubicBezTo>
                    <a:pt x="9" y="60"/>
                    <a:pt x="9" y="59"/>
                    <a:pt x="10" y="58"/>
                  </a:cubicBezTo>
                  <a:cubicBezTo>
                    <a:pt x="15" y="56"/>
                    <a:pt x="22" y="54"/>
                    <a:pt x="32" y="54"/>
                  </a:cubicBezTo>
                  <a:cubicBezTo>
                    <a:pt x="32" y="54"/>
                    <a:pt x="32" y="54"/>
                    <a:pt x="32" y="54"/>
                  </a:cubicBezTo>
                  <a:cubicBezTo>
                    <a:pt x="32" y="40"/>
                    <a:pt x="32" y="40"/>
                    <a:pt x="32" y="40"/>
                  </a:cubicBezTo>
                  <a:cubicBezTo>
                    <a:pt x="32" y="40"/>
                    <a:pt x="32" y="40"/>
                    <a:pt x="32" y="40"/>
                  </a:cubicBezTo>
                  <a:cubicBezTo>
                    <a:pt x="25" y="40"/>
                    <a:pt x="20" y="41"/>
                    <a:pt x="16" y="42"/>
                  </a:cubicBezTo>
                  <a:cubicBezTo>
                    <a:pt x="14" y="42"/>
                    <a:pt x="13" y="43"/>
                    <a:pt x="12" y="43"/>
                  </a:cubicBezTo>
                  <a:cubicBezTo>
                    <a:pt x="11" y="44"/>
                    <a:pt x="10" y="44"/>
                    <a:pt x="9" y="43"/>
                  </a:cubicBezTo>
                  <a:cubicBezTo>
                    <a:pt x="9" y="42"/>
                    <a:pt x="9" y="41"/>
                    <a:pt x="10" y="40"/>
                  </a:cubicBezTo>
                  <a:cubicBezTo>
                    <a:pt x="15" y="37"/>
                    <a:pt x="22" y="36"/>
                    <a:pt x="32" y="36"/>
                  </a:cubicBezTo>
                  <a:cubicBezTo>
                    <a:pt x="32" y="36"/>
                    <a:pt x="32" y="36"/>
                    <a:pt x="32" y="36"/>
                  </a:cubicBezTo>
                  <a:cubicBezTo>
                    <a:pt x="32" y="22"/>
                    <a:pt x="32" y="22"/>
                    <a:pt x="32" y="22"/>
                  </a:cubicBezTo>
                  <a:cubicBezTo>
                    <a:pt x="32" y="22"/>
                    <a:pt x="32" y="22"/>
                    <a:pt x="32" y="22"/>
                  </a:cubicBezTo>
                  <a:cubicBezTo>
                    <a:pt x="25" y="22"/>
                    <a:pt x="20" y="22"/>
                    <a:pt x="16" y="24"/>
                  </a:cubicBezTo>
                  <a:cubicBezTo>
                    <a:pt x="14" y="24"/>
                    <a:pt x="13" y="25"/>
                    <a:pt x="12" y="25"/>
                  </a:cubicBezTo>
                  <a:cubicBezTo>
                    <a:pt x="11" y="26"/>
                    <a:pt x="10" y="25"/>
                    <a:pt x="9" y="25"/>
                  </a:cubicBezTo>
                  <a:cubicBezTo>
                    <a:pt x="9" y="24"/>
                    <a:pt x="9" y="22"/>
                    <a:pt x="10" y="22"/>
                  </a:cubicBezTo>
                  <a:cubicBezTo>
                    <a:pt x="15" y="19"/>
                    <a:pt x="22" y="18"/>
                    <a:pt x="32" y="18"/>
                  </a:cubicBezTo>
                  <a:cubicBezTo>
                    <a:pt x="32" y="18"/>
                    <a:pt x="32" y="18"/>
                    <a:pt x="32" y="18"/>
                  </a:cubicBezTo>
                  <a:lnTo>
                    <a:pt x="3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5" name="Freeform 273"/>
            <p:cNvSpPr/>
            <p:nvPr/>
          </p:nvSpPr>
          <p:spPr bwMode="auto">
            <a:xfrm>
              <a:off x="6553586" y="3602872"/>
              <a:ext cx="219046" cy="50812"/>
            </a:xfrm>
            <a:custGeom>
              <a:avLst/>
              <a:gdLst>
                <a:gd name="T0" fmla="*/ 219075 w 129"/>
                <a:gd name="T1" fmla="*/ 6773 h 30"/>
                <a:gd name="T2" fmla="*/ 198696 w 129"/>
                <a:gd name="T3" fmla="*/ 13547 h 30"/>
                <a:gd name="T4" fmla="*/ 168127 w 129"/>
                <a:gd name="T5" fmla="*/ 0 h 30"/>
                <a:gd name="T6" fmla="*/ 139257 w 129"/>
                <a:gd name="T7" fmla="*/ 13547 h 30"/>
                <a:gd name="T8" fmla="*/ 108688 w 129"/>
                <a:gd name="T9" fmla="*/ 0 h 30"/>
                <a:gd name="T10" fmla="*/ 79818 w 129"/>
                <a:gd name="T11" fmla="*/ 13547 h 30"/>
                <a:gd name="T12" fmla="*/ 50948 w 129"/>
                <a:gd name="T13" fmla="*/ 0 h 30"/>
                <a:gd name="T14" fmla="*/ 20379 w 129"/>
                <a:gd name="T15" fmla="*/ 13547 h 30"/>
                <a:gd name="T16" fmla="*/ 0 w 129"/>
                <a:gd name="T17" fmla="*/ 6773 h 30"/>
                <a:gd name="T18" fmla="*/ 0 w 129"/>
                <a:gd name="T19" fmla="*/ 37253 h 30"/>
                <a:gd name="T20" fmla="*/ 13586 w 129"/>
                <a:gd name="T21" fmla="*/ 33867 h 30"/>
                <a:gd name="T22" fmla="*/ 49249 w 129"/>
                <a:gd name="T23" fmla="*/ 40640 h 30"/>
                <a:gd name="T24" fmla="*/ 66232 w 129"/>
                <a:gd name="T25" fmla="*/ 45720 h 30"/>
                <a:gd name="T26" fmla="*/ 81516 w 129"/>
                <a:gd name="T27" fmla="*/ 42333 h 30"/>
                <a:gd name="T28" fmla="*/ 113783 w 129"/>
                <a:gd name="T29" fmla="*/ 32173 h 30"/>
                <a:gd name="T30" fmla="*/ 146050 w 129"/>
                <a:gd name="T31" fmla="*/ 42333 h 30"/>
                <a:gd name="T32" fmla="*/ 176619 w 129"/>
                <a:gd name="T33" fmla="*/ 45720 h 30"/>
                <a:gd name="T34" fmla="*/ 210584 w 129"/>
                <a:gd name="T35" fmla="*/ 30480 h 30"/>
                <a:gd name="T36" fmla="*/ 219075 w 129"/>
                <a:gd name="T37" fmla="*/ 28787 h 30"/>
                <a:gd name="T38" fmla="*/ 219075 w 129"/>
                <a:gd name="T39" fmla="*/ 6773 h 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9" h="30">
                  <a:moveTo>
                    <a:pt x="129" y="4"/>
                  </a:moveTo>
                  <a:cubicBezTo>
                    <a:pt x="126" y="7"/>
                    <a:pt x="121" y="8"/>
                    <a:pt x="117" y="8"/>
                  </a:cubicBezTo>
                  <a:cubicBezTo>
                    <a:pt x="110" y="8"/>
                    <a:pt x="103" y="5"/>
                    <a:pt x="99" y="0"/>
                  </a:cubicBezTo>
                  <a:cubicBezTo>
                    <a:pt x="95" y="5"/>
                    <a:pt x="89" y="8"/>
                    <a:pt x="82" y="8"/>
                  </a:cubicBezTo>
                  <a:cubicBezTo>
                    <a:pt x="75" y="8"/>
                    <a:pt x="68" y="5"/>
                    <a:pt x="64" y="0"/>
                  </a:cubicBezTo>
                  <a:cubicBezTo>
                    <a:pt x="60" y="5"/>
                    <a:pt x="54" y="8"/>
                    <a:pt x="47" y="8"/>
                  </a:cubicBezTo>
                  <a:cubicBezTo>
                    <a:pt x="40" y="8"/>
                    <a:pt x="34" y="5"/>
                    <a:pt x="30" y="0"/>
                  </a:cubicBezTo>
                  <a:cubicBezTo>
                    <a:pt x="26" y="5"/>
                    <a:pt x="19" y="8"/>
                    <a:pt x="12" y="8"/>
                  </a:cubicBezTo>
                  <a:cubicBezTo>
                    <a:pt x="7" y="8"/>
                    <a:pt x="3" y="7"/>
                    <a:pt x="0" y="4"/>
                  </a:cubicBezTo>
                  <a:cubicBezTo>
                    <a:pt x="0" y="22"/>
                    <a:pt x="0" y="22"/>
                    <a:pt x="0" y="22"/>
                  </a:cubicBezTo>
                  <a:cubicBezTo>
                    <a:pt x="2" y="21"/>
                    <a:pt x="5" y="20"/>
                    <a:pt x="8" y="20"/>
                  </a:cubicBezTo>
                  <a:cubicBezTo>
                    <a:pt x="16" y="19"/>
                    <a:pt x="22" y="20"/>
                    <a:pt x="29" y="24"/>
                  </a:cubicBezTo>
                  <a:cubicBezTo>
                    <a:pt x="32" y="25"/>
                    <a:pt x="36" y="27"/>
                    <a:pt x="39" y="27"/>
                  </a:cubicBezTo>
                  <a:cubicBezTo>
                    <a:pt x="42" y="27"/>
                    <a:pt x="45" y="26"/>
                    <a:pt x="48" y="25"/>
                  </a:cubicBezTo>
                  <a:cubicBezTo>
                    <a:pt x="54" y="22"/>
                    <a:pt x="60" y="19"/>
                    <a:pt x="67" y="19"/>
                  </a:cubicBezTo>
                  <a:cubicBezTo>
                    <a:pt x="74" y="19"/>
                    <a:pt x="80" y="22"/>
                    <a:pt x="86" y="25"/>
                  </a:cubicBezTo>
                  <a:cubicBezTo>
                    <a:pt x="92" y="28"/>
                    <a:pt x="98" y="30"/>
                    <a:pt x="104" y="27"/>
                  </a:cubicBezTo>
                  <a:cubicBezTo>
                    <a:pt x="111" y="24"/>
                    <a:pt x="117" y="19"/>
                    <a:pt x="124" y="18"/>
                  </a:cubicBezTo>
                  <a:cubicBezTo>
                    <a:pt x="126" y="17"/>
                    <a:pt x="128" y="17"/>
                    <a:pt x="129" y="17"/>
                  </a:cubicBezTo>
                  <a:lnTo>
                    <a:pt x="129" y="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6" name="Freeform 274"/>
            <p:cNvSpPr/>
            <p:nvPr/>
          </p:nvSpPr>
          <p:spPr bwMode="auto">
            <a:xfrm>
              <a:off x="6553586" y="3653684"/>
              <a:ext cx="219046" cy="36520"/>
            </a:xfrm>
            <a:custGeom>
              <a:avLst/>
              <a:gdLst>
                <a:gd name="T0" fmla="*/ 200394 w 129"/>
                <a:gd name="T1" fmla="*/ 6955 h 21"/>
                <a:gd name="T2" fmla="*/ 168127 w 129"/>
                <a:gd name="T3" fmla="*/ 20864 h 21"/>
                <a:gd name="T4" fmla="*/ 139257 w 129"/>
                <a:gd name="T5" fmla="*/ 12171 h 21"/>
                <a:gd name="T6" fmla="*/ 112085 w 129"/>
                <a:gd name="T7" fmla="*/ 3477 h 21"/>
                <a:gd name="T8" fmla="*/ 83215 w 129"/>
                <a:gd name="T9" fmla="*/ 13909 h 21"/>
                <a:gd name="T10" fmla="*/ 50948 w 129"/>
                <a:gd name="T11" fmla="*/ 15648 h 21"/>
                <a:gd name="T12" fmla="*/ 22077 w 129"/>
                <a:gd name="T13" fmla="*/ 3477 h 21"/>
                <a:gd name="T14" fmla="*/ 0 w 129"/>
                <a:gd name="T15" fmla="*/ 13909 h 21"/>
                <a:gd name="T16" fmla="*/ 0 w 129"/>
                <a:gd name="T17" fmla="*/ 36512 h 21"/>
                <a:gd name="T18" fmla="*/ 219075 w 129"/>
                <a:gd name="T19" fmla="*/ 36512 h 21"/>
                <a:gd name="T20" fmla="*/ 219075 w 129"/>
                <a:gd name="T21" fmla="*/ 1739 h 21"/>
                <a:gd name="T22" fmla="*/ 200394 w 129"/>
                <a:gd name="T23" fmla="*/ 6955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9" h="21">
                  <a:moveTo>
                    <a:pt x="118" y="4"/>
                  </a:moveTo>
                  <a:cubicBezTo>
                    <a:pt x="112" y="8"/>
                    <a:pt x="106" y="12"/>
                    <a:pt x="99" y="12"/>
                  </a:cubicBezTo>
                  <a:cubicBezTo>
                    <a:pt x="93" y="12"/>
                    <a:pt x="87" y="10"/>
                    <a:pt x="82" y="7"/>
                  </a:cubicBezTo>
                  <a:cubicBezTo>
                    <a:pt x="77" y="5"/>
                    <a:pt x="72" y="1"/>
                    <a:pt x="66" y="2"/>
                  </a:cubicBezTo>
                  <a:cubicBezTo>
                    <a:pt x="60" y="2"/>
                    <a:pt x="55" y="6"/>
                    <a:pt x="49" y="8"/>
                  </a:cubicBezTo>
                  <a:cubicBezTo>
                    <a:pt x="43" y="11"/>
                    <a:pt x="37" y="11"/>
                    <a:pt x="30" y="9"/>
                  </a:cubicBezTo>
                  <a:cubicBezTo>
                    <a:pt x="25" y="6"/>
                    <a:pt x="19" y="2"/>
                    <a:pt x="13" y="2"/>
                  </a:cubicBezTo>
                  <a:cubicBezTo>
                    <a:pt x="8" y="2"/>
                    <a:pt x="3" y="4"/>
                    <a:pt x="0" y="8"/>
                  </a:cubicBezTo>
                  <a:cubicBezTo>
                    <a:pt x="0" y="21"/>
                    <a:pt x="0" y="21"/>
                    <a:pt x="0" y="21"/>
                  </a:cubicBezTo>
                  <a:cubicBezTo>
                    <a:pt x="129" y="21"/>
                    <a:pt x="129" y="21"/>
                    <a:pt x="129" y="21"/>
                  </a:cubicBezTo>
                  <a:cubicBezTo>
                    <a:pt x="129" y="1"/>
                    <a:pt x="129" y="1"/>
                    <a:pt x="129" y="1"/>
                  </a:cubicBezTo>
                  <a:cubicBezTo>
                    <a:pt x="125" y="0"/>
                    <a:pt x="121" y="3"/>
                    <a:pt x="118" y="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7" name="Freeform 275"/>
            <p:cNvSpPr/>
            <p:nvPr/>
          </p:nvSpPr>
          <p:spPr bwMode="auto">
            <a:xfrm>
              <a:off x="6545656" y="3502843"/>
              <a:ext cx="234919" cy="107975"/>
            </a:xfrm>
            <a:custGeom>
              <a:avLst/>
              <a:gdLst>
                <a:gd name="T0" fmla="*/ 228189 w 139"/>
                <a:gd name="T1" fmla="*/ 97669 h 63"/>
                <a:gd name="T2" fmla="*/ 228189 w 139"/>
                <a:gd name="T3" fmla="*/ 97669 h 63"/>
                <a:gd name="T4" fmla="*/ 234950 w 139"/>
                <a:gd name="T5" fmla="*/ 78821 h 63"/>
                <a:gd name="T6" fmla="*/ 234950 w 139"/>
                <a:gd name="T7" fmla="*/ 27416 h 63"/>
                <a:gd name="T8" fmla="*/ 128462 w 139"/>
                <a:gd name="T9" fmla="*/ 27416 h 63"/>
                <a:gd name="T10" fmla="*/ 128462 w 139"/>
                <a:gd name="T11" fmla="*/ 23989 h 63"/>
                <a:gd name="T12" fmla="*/ 128462 w 139"/>
                <a:gd name="T13" fmla="*/ 20562 h 63"/>
                <a:gd name="T14" fmla="*/ 128462 w 139"/>
                <a:gd name="T15" fmla="*/ 0 h 63"/>
                <a:gd name="T16" fmla="*/ 116630 w 139"/>
                <a:gd name="T17" fmla="*/ 3427 h 63"/>
                <a:gd name="T18" fmla="*/ 104798 w 139"/>
                <a:gd name="T19" fmla="*/ 0 h 63"/>
                <a:gd name="T20" fmla="*/ 104798 w 139"/>
                <a:gd name="T21" fmla="*/ 20562 h 63"/>
                <a:gd name="T22" fmla="*/ 104798 w 139"/>
                <a:gd name="T23" fmla="*/ 23989 h 63"/>
                <a:gd name="T24" fmla="*/ 104798 w 139"/>
                <a:gd name="T25" fmla="*/ 27416 h 63"/>
                <a:gd name="T26" fmla="*/ 0 w 139"/>
                <a:gd name="T27" fmla="*/ 27416 h 63"/>
                <a:gd name="T28" fmla="*/ 0 w 139"/>
                <a:gd name="T29" fmla="*/ 78821 h 63"/>
                <a:gd name="T30" fmla="*/ 6761 w 139"/>
                <a:gd name="T31" fmla="*/ 97669 h 63"/>
                <a:gd name="T32" fmla="*/ 6761 w 139"/>
                <a:gd name="T33" fmla="*/ 97669 h 63"/>
                <a:gd name="T34" fmla="*/ 8451 w 139"/>
                <a:gd name="T35" fmla="*/ 99383 h 63"/>
                <a:gd name="T36" fmla="*/ 28735 w 139"/>
                <a:gd name="T37" fmla="*/ 107950 h 63"/>
                <a:gd name="T38" fmla="*/ 59160 w 139"/>
                <a:gd name="T39" fmla="*/ 78821 h 63"/>
                <a:gd name="T40" fmla="*/ 87895 w 139"/>
                <a:gd name="T41" fmla="*/ 107950 h 63"/>
                <a:gd name="T42" fmla="*/ 116630 w 139"/>
                <a:gd name="T43" fmla="*/ 78821 h 63"/>
                <a:gd name="T44" fmla="*/ 147055 w 139"/>
                <a:gd name="T45" fmla="*/ 107950 h 63"/>
                <a:gd name="T46" fmla="*/ 175790 w 139"/>
                <a:gd name="T47" fmla="*/ 78821 h 63"/>
                <a:gd name="T48" fmla="*/ 206215 w 139"/>
                <a:gd name="T49" fmla="*/ 107950 h 63"/>
                <a:gd name="T50" fmla="*/ 226499 w 139"/>
                <a:gd name="T51" fmla="*/ 99383 h 63"/>
                <a:gd name="T52" fmla="*/ 228189 w 139"/>
                <a:gd name="T53" fmla="*/ 97669 h 6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39" h="63">
                  <a:moveTo>
                    <a:pt x="135" y="57"/>
                  </a:moveTo>
                  <a:cubicBezTo>
                    <a:pt x="135" y="57"/>
                    <a:pt x="135" y="57"/>
                    <a:pt x="135" y="57"/>
                  </a:cubicBezTo>
                  <a:cubicBezTo>
                    <a:pt x="138" y="54"/>
                    <a:pt x="139" y="50"/>
                    <a:pt x="139" y="46"/>
                  </a:cubicBezTo>
                  <a:cubicBezTo>
                    <a:pt x="139" y="16"/>
                    <a:pt x="139" y="16"/>
                    <a:pt x="139" y="16"/>
                  </a:cubicBezTo>
                  <a:cubicBezTo>
                    <a:pt x="76" y="16"/>
                    <a:pt x="76" y="16"/>
                    <a:pt x="76" y="16"/>
                  </a:cubicBezTo>
                  <a:cubicBezTo>
                    <a:pt x="76" y="14"/>
                    <a:pt x="76" y="14"/>
                    <a:pt x="76" y="14"/>
                  </a:cubicBezTo>
                  <a:cubicBezTo>
                    <a:pt x="76" y="12"/>
                    <a:pt x="76" y="12"/>
                    <a:pt x="76" y="12"/>
                  </a:cubicBezTo>
                  <a:cubicBezTo>
                    <a:pt x="76" y="0"/>
                    <a:pt x="76" y="0"/>
                    <a:pt x="76" y="0"/>
                  </a:cubicBezTo>
                  <a:cubicBezTo>
                    <a:pt x="74" y="2"/>
                    <a:pt x="72" y="2"/>
                    <a:pt x="69" y="2"/>
                  </a:cubicBezTo>
                  <a:cubicBezTo>
                    <a:pt x="67" y="2"/>
                    <a:pt x="64" y="2"/>
                    <a:pt x="62" y="0"/>
                  </a:cubicBezTo>
                  <a:cubicBezTo>
                    <a:pt x="62" y="12"/>
                    <a:pt x="62" y="12"/>
                    <a:pt x="62" y="12"/>
                  </a:cubicBezTo>
                  <a:cubicBezTo>
                    <a:pt x="62" y="14"/>
                    <a:pt x="62" y="14"/>
                    <a:pt x="62" y="14"/>
                  </a:cubicBezTo>
                  <a:cubicBezTo>
                    <a:pt x="62" y="16"/>
                    <a:pt x="62" y="16"/>
                    <a:pt x="62" y="16"/>
                  </a:cubicBezTo>
                  <a:cubicBezTo>
                    <a:pt x="0" y="16"/>
                    <a:pt x="0" y="16"/>
                    <a:pt x="0" y="16"/>
                  </a:cubicBezTo>
                  <a:cubicBezTo>
                    <a:pt x="0" y="46"/>
                    <a:pt x="0" y="46"/>
                    <a:pt x="0" y="46"/>
                  </a:cubicBezTo>
                  <a:cubicBezTo>
                    <a:pt x="0" y="50"/>
                    <a:pt x="1" y="54"/>
                    <a:pt x="4" y="57"/>
                  </a:cubicBezTo>
                  <a:cubicBezTo>
                    <a:pt x="4" y="57"/>
                    <a:pt x="4" y="57"/>
                    <a:pt x="4" y="57"/>
                  </a:cubicBezTo>
                  <a:cubicBezTo>
                    <a:pt x="4" y="57"/>
                    <a:pt x="4" y="58"/>
                    <a:pt x="5" y="58"/>
                  </a:cubicBezTo>
                  <a:cubicBezTo>
                    <a:pt x="8" y="61"/>
                    <a:pt x="12" y="63"/>
                    <a:pt x="17" y="63"/>
                  </a:cubicBezTo>
                  <a:cubicBezTo>
                    <a:pt x="27" y="63"/>
                    <a:pt x="35" y="55"/>
                    <a:pt x="35" y="46"/>
                  </a:cubicBezTo>
                  <a:cubicBezTo>
                    <a:pt x="35" y="55"/>
                    <a:pt x="42" y="63"/>
                    <a:pt x="52" y="63"/>
                  </a:cubicBezTo>
                  <a:cubicBezTo>
                    <a:pt x="62" y="63"/>
                    <a:pt x="69" y="55"/>
                    <a:pt x="69" y="46"/>
                  </a:cubicBezTo>
                  <a:cubicBezTo>
                    <a:pt x="69" y="55"/>
                    <a:pt x="77" y="63"/>
                    <a:pt x="87" y="63"/>
                  </a:cubicBezTo>
                  <a:cubicBezTo>
                    <a:pt x="97" y="63"/>
                    <a:pt x="104" y="55"/>
                    <a:pt x="104" y="46"/>
                  </a:cubicBezTo>
                  <a:cubicBezTo>
                    <a:pt x="104" y="55"/>
                    <a:pt x="112" y="63"/>
                    <a:pt x="122" y="63"/>
                  </a:cubicBezTo>
                  <a:cubicBezTo>
                    <a:pt x="127" y="63"/>
                    <a:pt x="131" y="61"/>
                    <a:pt x="134" y="58"/>
                  </a:cubicBezTo>
                  <a:cubicBezTo>
                    <a:pt x="134" y="58"/>
                    <a:pt x="135" y="57"/>
                    <a:pt x="135" y="5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8" name="Freeform 276"/>
            <p:cNvSpPr/>
            <p:nvPr/>
          </p:nvSpPr>
          <p:spPr bwMode="auto">
            <a:xfrm>
              <a:off x="6531371" y="3696563"/>
              <a:ext cx="261903" cy="31757"/>
            </a:xfrm>
            <a:custGeom>
              <a:avLst/>
              <a:gdLst>
                <a:gd name="T0" fmla="*/ 130124 w 155"/>
                <a:gd name="T1" fmla="*/ 31750 h 19"/>
                <a:gd name="T2" fmla="*/ 261937 w 155"/>
                <a:gd name="T3" fmla="*/ 0 h 19"/>
                <a:gd name="T4" fmla="*/ 241658 w 155"/>
                <a:gd name="T5" fmla="*/ 0 h 19"/>
                <a:gd name="T6" fmla="*/ 241658 w 155"/>
                <a:gd name="T7" fmla="*/ 0 h 19"/>
                <a:gd name="T8" fmla="*/ 239968 w 155"/>
                <a:gd name="T9" fmla="*/ 0 h 19"/>
                <a:gd name="T10" fmla="*/ 21969 w 155"/>
                <a:gd name="T11" fmla="*/ 0 h 19"/>
                <a:gd name="T12" fmla="*/ 20279 w 155"/>
                <a:gd name="T13" fmla="*/ 0 h 19"/>
                <a:gd name="T14" fmla="*/ 20279 w 155"/>
                <a:gd name="T15" fmla="*/ 0 h 19"/>
                <a:gd name="T16" fmla="*/ 0 w 155"/>
                <a:gd name="T17" fmla="*/ 0 h 19"/>
                <a:gd name="T18" fmla="*/ 130124 w 155"/>
                <a:gd name="T19" fmla="*/ 31750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5" h="19">
                  <a:moveTo>
                    <a:pt x="77" y="19"/>
                  </a:moveTo>
                  <a:cubicBezTo>
                    <a:pt x="120" y="19"/>
                    <a:pt x="155" y="10"/>
                    <a:pt x="155" y="0"/>
                  </a:cubicBezTo>
                  <a:cubicBezTo>
                    <a:pt x="143" y="0"/>
                    <a:pt x="143" y="0"/>
                    <a:pt x="143" y="0"/>
                  </a:cubicBezTo>
                  <a:cubicBezTo>
                    <a:pt x="143" y="0"/>
                    <a:pt x="143" y="0"/>
                    <a:pt x="143" y="0"/>
                  </a:cubicBezTo>
                  <a:cubicBezTo>
                    <a:pt x="142" y="0"/>
                    <a:pt x="142" y="0"/>
                    <a:pt x="142" y="0"/>
                  </a:cubicBezTo>
                  <a:cubicBezTo>
                    <a:pt x="13" y="0"/>
                    <a:pt x="13" y="0"/>
                    <a:pt x="13" y="0"/>
                  </a:cubicBezTo>
                  <a:cubicBezTo>
                    <a:pt x="12" y="0"/>
                    <a:pt x="12" y="0"/>
                    <a:pt x="12" y="0"/>
                  </a:cubicBezTo>
                  <a:cubicBezTo>
                    <a:pt x="12" y="0"/>
                    <a:pt x="12" y="0"/>
                    <a:pt x="12" y="0"/>
                  </a:cubicBezTo>
                  <a:cubicBezTo>
                    <a:pt x="0" y="0"/>
                    <a:pt x="0" y="0"/>
                    <a:pt x="0" y="0"/>
                  </a:cubicBezTo>
                  <a:cubicBezTo>
                    <a:pt x="0" y="10"/>
                    <a:pt x="34" y="19"/>
                    <a:pt x="77" y="1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9" name="Freeform 277"/>
            <p:cNvSpPr/>
            <p:nvPr/>
          </p:nvSpPr>
          <p:spPr bwMode="auto">
            <a:xfrm>
              <a:off x="6647235" y="3445680"/>
              <a:ext cx="31746" cy="53987"/>
            </a:xfrm>
            <a:custGeom>
              <a:avLst/>
              <a:gdLst>
                <a:gd name="T0" fmla="*/ 8355 w 19"/>
                <a:gd name="T1" fmla="*/ 52288 h 32"/>
                <a:gd name="T2" fmla="*/ 15039 w 19"/>
                <a:gd name="T3" fmla="*/ 53975 h 32"/>
                <a:gd name="T4" fmla="*/ 23395 w 19"/>
                <a:gd name="T5" fmla="*/ 52288 h 32"/>
                <a:gd name="T6" fmla="*/ 31750 w 19"/>
                <a:gd name="T7" fmla="*/ 35421 h 32"/>
                <a:gd name="T8" fmla="*/ 15039 w 19"/>
                <a:gd name="T9" fmla="*/ 0 h 32"/>
                <a:gd name="T10" fmla="*/ 15039 w 19"/>
                <a:gd name="T11" fmla="*/ 0 h 32"/>
                <a:gd name="T12" fmla="*/ 0 w 19"/>
                <a:gd name="T13" fmla="*/ 35421 h 32"/>
                <a:gd name="T14" fmla="*/ 8355 w 19"/>
                <a:gd name="T15" fmla="*/ 52288 h 3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9" h="32">
                  <a:moveTo>
                    <a:pt x="5" y="31"/>
                  </a:moveTo>
                  <a:cubicBezTo>
                    <a:pt x="6" y="32"/>
                    <a:pt x="8" y="32"/>
                    <a:pt x="9" y="32"/>
                  </a:cubicBezTo>
                  <a:cubicBezTo>
                    <a:pt x="11" y="32"/>
                    <a:pt x="13" y="32"/>
                    <a:pt x="14" y="31"/>
                  </a:cubicBezTo>
                  <a:cubicBezTo>
                    <a:pt x="17" y="29"/>
                    <a:pt x="19" y="25"/>
                    <a:pt x="19" y="21"/>
                  </a:cubicBezTo>
                  <a:cubicBezTo>
                    <a:pt x="19" y="18"/>
                    <a:pt x="14" y="0"/>
                    <a:pt x="9" y="0"/>
                  </a:cubicBezTo>
                  <a:cubicBezTo>
                    <a:pt x="9" y="0"/>
                    <a:pt x="9" y="0"/>
                    <a:pt x="9" y="0"/>
                  </a:cubicBezTo>
                  <a:cubicBezTo>
                    <a:pt x="4" y="0"/>
                    <a:pt x="0" y="18"/>
                    <a:pt x="0" y="21"/>
                  </a:cubicBezTo>
                  <a:cubicBezTo>
                    <a:pt x="0" y="25"/>
                    <a:pt x="2" y="29"/>
                    <a:pt x="5" y="3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20" name="Freeform 278"/>
            <p:cNvSpPr>
              <a:spLocks noEditPoints="1"/>
            </p:cNvSpPr>
            <p:nvPr/>
          </p:nvSpPr>
          <p:spPr bwMode="auto">
            <a:xfrm>
              <a:off x="6072642" y="2720018"/>
              <a:ext cx="276189" cy="236592"/>
            </a:xfrm>
            <a:custGeom>
              <a:avLst/>
              <a:gdLst>
                <a:gd name="T0" fmla="*/ 184715 w 163"/>
                <a:gd name="T1" fmla="*/ 236537 h 140"/>
                <a:gd name="T2" fmla="*/ 191493 w 163"/>
                <a:gd name="T3" fmla="*/ 236537 h 140"/>
                <a:gd name="T4" fmla="*/ 196577 w 163"/>
                <a:gd name="T5" fmla="*/ 229779 h 140"/>
                <a:gd name="T6" fmla="*/ 237248 w 163"/>
                <a:gd name="T7" fmla="*/ 40549 h 140"/>
                <a:gd name="T8" fmla="*/ 169463 w 163"/>
                <a:gd name="T9" fmla="*/ 0 h 140"/>
                <a:gd name="T10" fmla="*/ 137265 w 163"/>
                <a:gd name="T11" fmla="*/ 6758 h 140"/>
                <a:gd name="T12" fmla="*/ 125403 w 163"/>
                <a:gd name="T13" fmla="*/ 13516 h 140"/>
                <a:gd name="T14" fmla="*/ 125403 w 163"/>
                <a:gd name="T15" fmla="*/ 77719 h 140"/>
                <a:gd name="T16" fmla="*/ 127097 w 163"/>
                <a:gd name="T17" fmla="*/ 72651 h 140"/>
                <a:gd name="T18" fmla="*/ 150822 w 163"/>
                <a:gd name="T19" fmla="*/ 38860 h 140"/>
                <a:gd name="T20" fmla="*/ 150822 w 163"/>
                <a:gd name="T21" fmla="*/ 38860 h 140"/>
                <a:gd name="T22" fmla="*/ 169463 w 163"/>
                <a:gd name="T23" fmla="*/ 35481 h 140"/>
                <a:gd name="T24" fmla="*/ 206745 w 163"/>
                <a:gd name="T25" fmla="*/ 57445 h 140"/>
                <a:gd name="T26" fmla="*/ 206745 w 163"/>
                <a:gd name="T27" fmla="*/ 59134 h 140"/>
                <a:gd name="T28" fmla="*/ 213524 w 163"/>
                <a:gd name="T29" fmla="*/ 96304 h 140"/>
                <a:gd name="T30" fmla="*/ 174547 w 163"/>
                <a:gd name="T31" fmla="*/ 201056 h 140"/>
                <a:gd name="T32" fmla="*/ 125403 w 163"/>
                <a:gd name="T33" fmla="*/ 194298 h 140"/>
                <a:gd name="T34" fmla="*/ 125403 w 163"/>
                <a:gd name="T35" fmla="*/ 229779 h 140"/>
                <a:gd name="T36" fmla="*/ 184715 w 163"/>
                <a:gd name="T37" fmla="*/ 236537 h 140"/>
                <a:gd name="T38" fmla="*/ 125403 w 163"/>
                <a:gd name="T39" fmla="*/ 13516 h 140"/>
                <a:gd name="T40" fmla="*/ 99983 w 163"/>
                <a:gd name="T41" fmla="*/ 47307 h 140"/>
                <a:gd name="T42" fmla="*/ 77953 w 163"/>
                <a:gd name="T43" fmla="*/ 43928 h 140"/>
                <a:gd name="T44" fmla="*/ 44060 w 163"/>
                <a:gd name="T45" fmla="*/ 52376 h 140"/>
                <a:gd name="T46" fmla="*/ 6779 w 163"/>
                <a:gd name="T47" fmla="*/ 94615 h 140"/>
                <a:gd name="T48" fmla="*/ 10168 w 163"/>
                <a:gd name="T49" fmla="*/ 152060 h 140"/>
                <a:gd name="T50" fmla="*/ 125403 w 163"/>
                <a:gd name="T51" fmla="*/ 229779 h 140"/>
                <a:gd name="T52" fmla="*/ 125403 w 163"/>
                <a:gd name="T53" fmla="*/ 194298 h 140"/>
                <a:gd name="T54" fmla="*/ 69480 w 163"/>
                <a:gd name="T55" fmla="*/ 168955 h 140"/>
                <a:gd name="T56" fmla="*/ 42366 w 163"/>
                <a:gd name="T57" fmla="*/ 138543 h 140"/>
                <a:gd name="T58" fmla="*/ 42366 w 163"/>
                <a:gd name="T59" fmla="*/ 138543 h 140"/>
                <a:gd name="T60" fmla="*/ 61007 w 163"/>
                <a:gd name="T61" fmla="*/ 82788 h 140"/>
                <a:gd name="T62" fmla="*/ 79648 w 163"/>
                <a:gd name="T63" fmla="*/ 77719 h 140"/>
                <a:gd name="T64" fmla="*/ 101678 w 163"/>
                <a:gd name="T65" fmla="*/ 84478 h 140"/>
                <a:gd name="T66" fmla="*/ 111846 w 163"/>
                <a:gd name="T67" fmla="*/ 87857 h 140"/>
                <a:gd name="T68" fmla="*/ 125403 w 163"/>
                <a:gd name="T69" fmla="*/ 77719 h 140"/>
                <a:gd name="T70" fmla="*/ 125403 w 163"/>
                <a:gd name="T71" fmla="*/ 13516 h 1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63" h="140">
                  <a:moveTo>
                    <a:pt x="109" y="140"/>
                  </a:moveTo>
                  <a:cubicBezTo>
                    <a:pt x="113" y="140"/>
                    <a:pt x="113" y="140"/>
                    <a:pt x="113" y="140"/>
                  </a:cubicBezTo>
                  <a:cubicBezTo>
                    <a:pt x="116" y="136"/>
                    <a:pt x="116" y="136"/>
                    <a:pt x="116" y="136"/>
                  </a:cubicBezTo>
                  <a:cubicBezTo>
                    <a:pt x="163" y="73"/>
                    <a:pt x="142" y="29"/>
                    <a:pt x="140" y="24"/>
                  </a:cubicBezTo>
                  <a:cubicBezTo>
                    <a:pt x="132" y="9"/>
                    <a:pt x="117" y="0"/>
                    <a:pt x="100" y="0"/>
                  </a:cubicBezTo>
                  <a:cubicBezTo>
                    <a:pt x="93" y="0"/>
                    <a:pt x="87" y="1"/>
                    <a:pt x="81" y="4"/>
                  </a:cubicBezTo>
                  <a:cubicBezTo>
                    <a:pt x="78" y="5"/>
                    <a:pt x="76" y="7"/>
                    <a:pt x="74" y="8"/>
                  </a:cubicBezTo>
                  <a:cubicBezTo>
                    <a:pt x="74" y="46"/>
                    <a:pt x="74" y="46"/>
                    <a:pt x="74" y="46"/>
                  </a:cubicBezTo>
                  <a:cubicBezTo>
                    <a:pt x="75" y="45"/>
                    <a:pt x="75" y="44"/>
                    <a:pt x="75" y="43"/>
                  </a:cubicBezTo>
                  <a:cubicBezTo>
                    <a:pt x="76" y="35"/>
                    <a:pt x="81" y="27"/>
                    <a:pt x="89" y="23"/>
                  </a:cubicBezTo>
                  <a:cubicBezTo>
                    <a:pt x="89" y="23"/>
                    <a:pt x="89" y="23"/>
                    <a:pt x="89" y="23"/>
                  </a:cubicBezTo>
                  <a:cubicBezTo>
                    <a:pt x="92" y="21"/>
                    <a:pt x="96" y="21"/>
                    <a:pt x="100" y="21"/>
                  </a:cubicBezTo>
                  <a:cubicBezTo>
                    <a:pt x="109" y="21"/>
                    <a:pt x="117" y="26"/>
                    <a:pt x="122" y="34"/>
                  </a:cubicBezTo>
                  <a:cubicBezTo>
                    <a:pt x="122" y="35"/>
                    <a:pt x="122" y="35"/>
                    <a:pt x="122" y="35"/>
                  </a:cubicBezTo>
                  <a:cubicBezTo>
                    <a:pt x="122" y="35"/>
                    <a:pt x="126" y="43"/>
                    <a:pt x="126" y="57"/>
                  </a:cubicBezTo>
                  <a:cubicBezTo>
                    <a:pt x="126" y="71"/>
                    <a:pt x="122" y="93"/>
                    <a:pt x="103" y="119"/>
                  </a:cubicBezTo>
                  <a:cubicBezTo>
                    <a:pt x="93" y="119"/>
                    <a:pt x="83" y="118"/>
                    <a:pt x="74" y="115"/>
                  </a:cubicBezTo>
                  <a:cubicBezTo>
                    <a:pt x="74" y="136"/>
                    <a:pt x="74" y="136"/>
                    <a:pt x="74" y="136"/>
                  </a:cubicBezTo>
                  <a:cubicBezTo>
                    <a:pt x="84" y="138"/>
                    <a:pt x="96" y="140"/>
                    <a:pt x="109" y="140"/>
                  </a:cubicBezTo>
                  <a:close/>
                  <a:moveTo>
                    <a:pt x="74" y="8"/>
                  </a:moveTo>
                  <a:cubicBezTo>
                    <a:pt x="67" y="13"/>
                    <a:pt x="62" y="20"/>
                    <a:pt x="59" y="28"/>
                  </a:cubicBezTo>
                  <a:cubicBezTo>
                    <a:pt x="55" y="27"/>
                    <a:pt x="50" y="26"/>
                    <a:pt x="46" y="26"/>
                  </a:cubicBezTo>
                  <a:cubicBezTo>
                    <a:pt x="39" y="26"/>
                    <a:pt x="32" y="28"/>
                    <a:pt x="26" y="31"/>
                  </a:cubicBezTo>
                  <a:cubicBezTo>
                    <a:pt x="16" y="36"/>
                    <a:pt x="8" y="45"/>
                    <a:pt x="4" y="56"/>
                  </a:cubicBezTo>
                  <a:cubicBezTo>
                    <a:pt x="0" y="67"/>
                    <a:pt x="1" y="79"/>
                    <a:pt x="6" y="90"/>
                  </a:cubicBezTo>
                  <a:cubicBezTo>
                    <a:pt x="8" y="94"/>
                    <a:pt x="23" y="125"/>
                    <a:pt x="74" y="136"/>
                  </a:cubicBezTo>
                  <a:cubicBezTo>
                    <a:pt x="74" y="115"/>
                    <a:pt x="74" y="115"/>
                    <a:pt x="74" y="115"/>
                  </a:cubicBezTo>
                  <a:cubicBezTo>
                    <a:pt x="62" y="112"/>
                    <a:pt x="50" y="107"/>
                    <a:pt x="41" y="100"/>
                  </a:cubicBezTo>
                  <a:cubicBezTo>
                    <a:pt x="30" y="91"/>
                    <a:pt x="26" y="83"/>
                    <a:pt x="25" y="82"/>
                  </a:cubicBezTo>
                  <a:cubicBezTo>
                    <a:pt x="25" y="82"/>
                    <a:pt x="25" y="82"/>
                    <a:pt x="25" y="82"/>
                  </a:cubicBezTo>
                  <a:cubicBezTo>
                    <a:pt x="19" y="69"/>
                    <a:pt x="24" y="55"/>
                    <a:pt x="36" y="49"/>
                  </a:cubicBezTo>
                  <a:cubicBezTo>
                    <a:pt x="40" y="47"/>
                    <a:pt x="43" y="46"/>
                    <a:pt x="47" y="46"/>
                  </a:cubicBezTo>
                  <a:cubicBezTo>
                    <a:pt x="52" y="46"/>
                    <a:pt x="56" y="48"/>
                    <a:pt x="60" y="50"/>
                  </a:cubicBezTo>
                  <a:cubicBezTo>
                    <a:pt x="62" y="51"/>
                    <a:pt x="64" y="52"/>
                    <a:pt x="66" y="52"/>
                  </a:cubicBezTo>
                  <a:cubicBezTo>
                    <a:pt x="70" y="52"/>
                    <a:pt x="73" y="50"/>
                    <a:pt x="74" y="46"/>
                  </a:cubicBezTo>
                  <a:lnTo>
                    <a:pt x="74" y="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21" name="Oval 279"/>
            <p:cNvSpPr>
              <a:spLocks noChangeArrowheads="1"/>
            </p:cNvSpPr>
            <p:nvPr/>
          </p:nvSpPr>
          <p:spPr bwMode="auto">
            <a:xfrm>
              <a:off x="6504379" y="3116992"/>
              <a:ext cx="55556" cy="555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2022" name="Freeform 280"/>
            <p:cNvSpPr/>
            <p:nvPr/>
          </p:nvSpPr>
          <p:spPr bwMode="auto">
            <a:xfrm>
              <a:off x="6464704" y="3185262"/>
              <a:ext cx="136507" cy="211187"/>
            </a:xfrm>
            <a:custGeom>
              <a:avLst/>
              <a:gdLst>
                <a:gd name="T0" fmla="*/ 22225 w 86"/>
                <a:gd name="T1" fmla="*/ 38100 h 133"/>
                <a:gd name="T2" fmla="*/ 30163 w 86"/>
                <a:gd name="T3" fmla="*/ 38100 h 133"/>
                <a:gd name="T4" fmla="*/ 30163 w 86"/>
                <a:gd name="T5" fmla="*/ 106363 h 133"/>
                <a:gd name="T6" fmla="*/ 30163 w 86"/>
                <a:gd name="T7" fmla="*/ 211138 h 133"/>
                <a:gd name="T8" fmla="*/ 63500 w 86"/>
                <a:gd name="T9" fmla="*/ 211138 h 133"/>
                <a:gd name="T10" fmla="*/ 63500 w 86"/>
                <a:gd name="T11" fmla="*/ 100013 h 133"/>
                <a:gd name="T12" fmla="*/ 73025 w 86"/>
                <a:gd name="T13" fmla="*/ 100013 h 133"/>
                <a:gd name="T14" fmla="*/ 73025 w 86"/>
                <a:gd name="T15" fmla="*/ 211138 h 133"/>
                <a:gd name="T16" fmla="*/ 106363 w 86"/>
                <a:gd name="T17" fmla="*/ 211138 h 133"/>
                <a:gd name="T18" fmla="*/ 106363 w 86"/>
                <a:gd name="T19" fmla="*/ 100013 h 133"/>
                <a:gd name="T20" fmla="*/ 106363 w 86"/>
                <a:gd name="T21" fmla="*/ 38100 h 133"/>
                <a:gd name="T22" fmla="*/ 114300 w 86"/>
                <a:gd name="T23" fmla="*/ 38100 h 133"/>
                <a:gd name="T24" fmla="*/ 114300 w 86"/>
                <a:gd name="T25" fmla="*/ 100013 h 133"/>
                <a:gd name="T26" fmla="*/ 136525 w 86"/>
                <a:gd name="T27" fmla="*/ 100013 h 133"/>
                <a:gd name="T28" fmla="*/ 136525 w 86"/>
                <a:gd name="T29" fmla="*/ 0 h 133"/>
                <a:gd name="T30" fmla="*/ 0 w 86"/>
                <a:gd name="T31" fmla="*/ 0 h 133"/>
                <a:gd name="T32" fmla="*/ 0 w 86"/>
                <a:gd name="T33" fmla="*/ 100013 h 133"/>
                <a:gd name="T34" fmla="*/ 22225 w 86"/>
                <a:gd name="T35" fmla="*/ 100013 h 133"/>
                <a:gd name="T36" fmla="*/ 22225 w 86"/>
                <a:gd name="T37" fmla="*/ 38100 h 1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6" h="133">
                  <a:moveTo>
                    <a:pt x="14" y="24"/>
                  </a:moveTo>
                  <a:lnTo>
                    <a:pt x="19" y="24"/>
                  </a:lnTo>
                  <a:lnTo>
                    <a:pt x="19" y="67"/>
                  </a:lnTo>
                  <a:lnTo>
                    <a:pt x="19" y="133"/>
                  </a:lnTo>
                  <a:lnTo>
                    <a:pt x="40" y="133"/>
                  </a:lnTo>
                  <a:lnTo>
                    <a:pt x="40" y="63"/>
                  </a:lnTo>
                  <a:lnTo>
                    <a:pt x="46" y="63"/>
                  </a:lnTo>
                  <a:lnTo>
                    <a:pt x="46" y="133"/>
                  </a:lnTo>
                  <a:lnTo>
                    <a:pt x="67" y="133"/>
                  </a:lnTo>
                  <a:lnTo>
                    <a:pt x="67" y="63"/>
                  </a:lnTo>
                  <a:lnTo>
                    <a:pt x="67" y="24"/>
                  </a:lnTo>
                  <a:lnTo>
                    <a:pt x="72" y="24"/>
                  </a:lnTo>
                  <a:lnTo>
                    <a:pt x="72" y="63"/>
                  </a:lnTo>
                  <a:lnTo>
                    <a:pt x="86" y="63"/>
                  </a:lnTo>
                  <a:lnTo>
                    <a:pt x="86" y="0"/>
                  </a:lnTo>
                  <a:lnTo>
                    <a:pt x="0" y="0"/>
                  </a:lnTo>
                  <a:lnTo>
                    <a:pt x="0" y="63"/>
                  </a:lnTo>
                  <a:lnTo>
                    <a:pt x="14" y="63"/>
                  </a:lnTo>
                  <a:lnTo>
                    <a:pt x="14" y="2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23" name="Oval 281"/>
            <p:cNvSpPr>
              <a:spLocks noChangeArrowheads="1"/>
            </p:cNvSpPr>
            <p:nvPr/>
          </p:nvSpPr>
          <p:spPr bwMode="auto">
            <a:xfrm>
              <a:off x="6659941" y="3116992"/>
              <a:ext cx="55556" cy="555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2024" name="Freeform 282"/>
            <p:cNvSpPr/>
            <p:nvPr/>
          </p:nvSpPr>
          <p:spPr bwMode="auto">
            <a:xfrm>
              <a:off x="6609147" y="3185262"/>
              <a:ext cx="157143" cy="211187"/>
            </a:xfrm>
            <a:custGeom>
              <a:avLst/>
              <a:gdLst>
                <a:gd name="T0" fmla="*/ 136525 w 99"/>
                <a:gd name="T1" fmla="*/ 100013 h 133"/>
                <a:gd name="T2" fmla="*/ 157163 w 99"/>
                <a:gd name="T3" fmla="*/ 100013 h 133"/>
                <a:gd name="T4" fmla="*/ 130175 w 99"/>
                <a:gd name="T5" fmla="*/ 0 h 133"/>
                <a:gd name="T6" fmla="*/ 28575 w 99"/>
                <a:gd name="T7" fmla="*/ 0 h 133"/>
                <a:gd name="T8" fmla="*/ 0 w 99"/>
                <a:gd name="T9" fmla="*/ 100013 h 133"/>
                <a:gd name="T10" fmla="*/ 22225 w 99"/>
                <a:gd name="T11" fmla="*/ 100013 h 133"/>
                <a:gd name="T12" fmla="*/ 39688 w 99"/>
                <a:gd name="T13" fmla="*/ 38100 h 133"/>
                <a:gd name="T14" fmla="*/ 46038 w 99"/>
                <a:gd name="T15" fmla="*/ 38100 h 133"/>
                <a:gd name="T16" fmla="*/ 15875 w 99"/>
                <a:gd name="T17" fmla="*/ 150813 h 133"/>
                <a:gd name="T18" fmla="*/ 41275 w 99"/>
                <a:gd name="T19" fmla="*/ 150813 h 133"/>
                <a:gd name="T20" fmla="*/ 41275 w 99"/>
                <a:gd name="T21" fmla="*/ 211138 h 133"/>
                <a:gd name="T22" fmla="*/ 74613 w 99"/>
                <a:gd name="T23" fmla="*/ 211138 h 133"/>
                <a:gd name="T24" fmla="*/ 74613 w 99"/>
                <a:gd name="T25" fmla="*/ 150813 h 133"/>
                <a:gd name="T26" fmla="*/ 82550 w 99"/>
                <a:gd name="T27" fmla="*/ 150813 h 133"/>
                <a:gd name="T28" fmla="*/ 82550 w 99"/>
                <a:gd name="T29" fmla="*/ 211138 h 133"/>
                <a:gd name="T30" fmla="*/ 117475 w 99"/>
                <a:gd name="T31" fmla="*/ 211138 h 133"/>
                <a:gd name="T32" fmla="*/ 117475 w 99"/>
                <a:gd name="T33" fmla="*/ 150813 h 133"/>
                <a:gd name="T34" fmla="*/ 141288 w 99"/>
                <a:gd name="T35" fmla="*/ 150813 h 133"/>
                <a:gd name="T36" fmla="*/ 111125 w 99"/>
                <a:gd name="T37" fmla="*/ 38100 h 133"/>
                <a:gd name="T38" fmla="*/ 119063 w 99"/>
                <a:gd name="T39" fmla="*/ 38100 h 133"/>
                <a:gd name="T40" fmla="*/ 136525 w 99"/>
                <a:gd name="T41" fmla="*/ 100013 h 1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9" h="133">
                  <a:moveTo>
                    <a:pt x="86" y="63"/>
                  </a:moveTo>
                  <a:lnTo>
                    <a:pt x="99" y="63"/>
                  </a:lnTo>
                  <a:lnTo>
                    <a:pt x="82" y="0"/>
                  </a:lnTo>
                  <a:lnTo>
                    <a:pt x="18" y="0"/>
                  </a:lnTo>
                  <a:lnTo>
                    <a:pt x="0" y="63"/>
                  </a:lnTo>
                  <a:lnTo>
                    <a:pt x="14" y="63"/>
                  </a:lnTo>
                  <a:lnTo>
                    <a:pt x="25" y="24"/>
                  </a:lnTo>
                  <a:lnTo>
                    <a:pt x="29" y="24"/>
                  </a:lnTo>
                  <a:lnTo>
                    <a:pt x="10" y="95"/>
                  </a:lnTo>
                  <a:lnTo>
                    <a:pt x="26" y="95"/>
                  </a:lnTo>
                  <a:lnTo>
                    <a:pt x="26" y="133"/>
                  </a:lnTo>
                  <a:lnTo>
                    <a:pt x="47" y="133"/>
                  </a:lnTo>
                  <a:lnTo>
                    <a:pt x="47" y="95"/>
                  </a:lnTo>
                  <a:lnTo>
                    <a:pt x="52" y="95"/>
                  </a:lnTo>
                  <a:lnTo>
                    <a:pt x="52" y="133"/>
                  </a:lnTo>
                  <a:lnTo>
                    <a:pt x="74" y="133"/>
                  </a:lnTo>
                  <a:lnTo>
                    <a:pt x="74" y="95"/>
                  </a:lnTo>
                  <a:lnTo>
                    <a:pt x="89" y="95"/>
                  </a:lnTo>
                  <a:lnTo>
                    <a:pt x="70" y="24"/>
                  </a:lnTo>
                  <a:lnTo>
                    <a:pt x="75" y="24"/>
                  </a:lnTo>
                  <a:lnTo>
                    <a:pt x="86" y="6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25" name="Freeform 283"/>
            <p:cNvSpPr/>
            <p:nvPr/>
          </p:nvSpPr>
          <p:spPr bwMode="auto">
            <a:xfrm>
              <a:off x="5937723" y="3976020"/>
              <a:ext cx="53968" cy="50812"/>
            </a:xfrm>
            <a:custGeom>
              <a:avLst/>
              <a:gdLst>
                <a:gd name="T0" fmla="*/ 38795 w 32"/>
                <a:gd name="T1" fmla="*/ 0 h 30"/>
                <a:gd name="T2" fmla="*/ 0 w 32"/>
                <a:gd name="T3" fmla="*/ 50800 h 30"/>
                <a:gd name="T4" fmla="*/ 25301 w 32"/>
                <a:gd name="T5" fmla="*/ 50800 h 30"/>
                <a:gd name="T6" fmla="*/ 53975 w 32"/>
                <a:gd name="T7" fmla="*/ 11853 h 30"/>
                <a:gd name="T8" fmla="*/ 38795 w 32"/>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0">
                  <a:moveTo>
                    <a:pt x="23" y="0"/>
                  </a:moveTo>
                  <a:cubicBezTo>
                    <a:pt x="0" y="30"/>
                    <a:pt x="0" y="30"/>
                    <a:pt x="0" y="30"/>
                  </a:cubicBezTo>
                  <a:cubicBezTo>
                    <a:pt x="15" y="30"/>
                    <a:pt x="15" y="30"/>
                    <a:pt x="15" y="30"/>
                  </a:cubicBezTo>
                  <a:cubicBezTo>
                    <a:pt x="32" y="7"/>
                    <a:pt x="32" y="7"/>
                    <a:pt x="32" y="7"/>
                  </a:cubicBezTo>
                  <a:cubicBezTo>
                    <a:pt x="28" y="6"/>
                    <a:pt x="25" y="4"/>
                    <a:pt x="2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26" name="Freeform 284"/>
            <p:cNvSpPr/>
            <p:nvPr/>
          </p:nvSpPr>
          <p:spPr bwMode="auto">
            <a:xfrm>
              <a:off x="5978985" y="3953790"/>
              <a:ext cx="30158" cy="26994"/>
            </a:xfrm>
            <a:custGeom>
              <a:avLst/>
              <a:gdLst>
                <a:gd name="T0" fmla="*/ 15968 w 17"/>
                <a:gd name="T1" fmla="*/ 26988 h 16"/>
                <a:gd name="T2" fmla="*/ 17742 w 17"/>
                <a:gd name="T3" fmla="*/ 26988 h 16"/>
                <a:gd name="T4" fmla="*/ 19517 w 17"/>
                <a:gd name="T5" fmla="*/ 26988 h 16"/>
                <a:gd name="T6" fmla="*/ 30162 w 17"/>
                <a:gd name="T7" fmla="*/ 13494 h 16"/>
                <a:gd name="T8" fmla="*/ 30162 w 17"/>
                <a:gd name="T9" fmla="*/ 13494 h 16"/>
                <a:gd name="T10" fmla="*/ 30162 w 17"/>
                <a:gd name="T11" fmla="*/ 10121 h 16"/>
                <a:gd name="T12" fmla="*/ 15968 w 17"/>
                <a:gd name="T13" fmla="*/ 0 h 16"/>
                <a:gd name="T14" fmla="*/ 12420 w 17"/>
                <a:gd name="T15" fmla="*/ 0 h 16"/>
                <a:gd name="T16" fmla="*/ 1774 w 17"/>
                <a:gd name="T17" fmla="*/ 15181 h 16"/>
                <a:gd name="T18" fmla="*/ 1774 w 17"/>
                <a:gd name="T19" fmla="*/ 16868 h 16"/>
                <a:gd name="T20" fmla="*/ 15968 w 17"/>
                <a:gd name="T21" fmla="*/ 26988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 h="16">
                  <a:moveTo>
                    <a:pt x="9" y="16"/>
                  </a:moveTo>
                  <a:cubicBezTo>
                    <a:pt x="9" y="16"/>
                    <a:pt x="10" y="16"/>
                    <a:pt x="10" y="16"/>
                  </a:cubicBezTo>
                  <a:cubicBezTo>
                    <a:pt x="10" y="16"/>
                    <a:pt x="11" y="16"/>
                    <a:pt x="11" y="16"/>
                  </a:cubicBezTo>
                  <a:cubicBezTo>
                    <a:pt x="15" y="15"/>
                    <a:pt x="17" y="12"/>
                    <a:pt x="17" y="8"/>
                  </a:cubicBezTo>
                  <a:cubicBezTo>
                    <a:pt x="17" y="8"/>
                    <a:pt x="17" y="8"/>
                    <a:pt x="17" y="8"/>
                  </a:cubicBezTo>
                  <a:cubicBezTo>
                    <a:pt x="17" y="7"/>
                    <a:pt x="17" y="6"/>
                    <a:pt x="17" y="6"/>
                  </a:cubicBezTo>
                  <a:cubicBezTo>
                    <a:pt x="16" y="2"/>
                    <a:pt x="13" y="0"/>
                    <a:pt x="9" y="0"/>
                  </a:cubicBezTo>
                  <a:cubicBezTo>
                    <a:pt x="8" y="0"/>
                    <a:pt x="8" y="0"/>
                    <a:pt x="7" y="0"/>
                  </a:cubicBezTo>
                  <a:cubicBezTo>
                    <a:pt x="3" y="1"/>
                    <a:pt x="0" y="5"/>
                    <a:pt x="1" y="9"/>
                  </a:cubicBezTo>
                  <a:cubicBezTo>
                    <a:pt x="1" y="9"/>
                    <a:pt x="1" y="10"/>
                    <a:pt x="1" y="10"/>
                  </a:cubicBezTo>
                  <a:cubicBezTo>
                    <a:pt x="2" y="14"/>
                    <a:pt x="5" y="16"/>
                    <a:pt x="9" y="1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27" name="Freeform 285"/>
            <p:cNvSpPr/>
            <p:nvPr/>
          </p:nvSpPr>
          <p:spPr bwMode="auto">
            <a:xfrm>
              <a:off x="6032961" y="3976020"/>
              <a:ext cx="53968" cy="50812"/>
            </a:xfrm>
            <a:custGeom>
              <a:avLst/>
              <a:gdLst>
                <a:gd name="T0" fmla="*/ 30361 w 32"/>
                <a:gd name="T1" fmla="*/ 50800 h 30"/>
                <a:gd name="T2" fmla="*/ 53975 w 32"/>
                <a:gd name="T3" fmla="*/ 50800 h 30"/>
                <a:gd name="T4" fmla="*/ 16867 w 32"/>
                <a:gd name="T5" fmla="*/ 0 h 30"/>
                <a:gd name="T6" fmla="*/ 0 w 32"/>
                <a:gd name="T7" fmla="*/ 11853 h 30"/>
                <a:gd name="T8" fmla="*/ 30361 w 32"/>
                <a:gd name="T9" fmla="*/ 5080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0">
                  <a:moveTo>
                    <a:pt x="18" y="30"/>
                  </a:moveTo>
                  <a:cubicBezTo>
                    <a:pt x="32" y="30"/>
                    <a:pt x="32" y="30"/>
                    <a:pt x="32" y="30"/>
                  </a:cubicBezTo>
                  <a:cubicBezTo>
                    <a:pt x="10" y="0"/>
                    <a:pt x="10" y="0"/>
                    <a:pt x="10" y="0"/>
                  </a:cubicBezTo>
                  <a:cubicBezTo>
                    <a:pt x="8" y="4"/>
                    <a:pt x="5" y="6"/>
                    <a:pt x="0" y="7"/>
                  </a:cubicBezTo>
                  <a:lnTo>
                    <a:pt x="18" y="3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28" name="Freeform 286"/>
            <p:cNvSpPr/>
            <p:nvPr/>
          </p:nvSpPr>
          <p:spPr bwMode="auto">
            <a:xfrm>
              <a:off x="6015500" y="3953790"/>
              <a:ext cx="28571" cy="26994"/>
            </a:xfrm>
            <a:custGeom>
              <a:avLst/>
              <a:gdLst>
                <a:gd name="T0" fmla="*/ 16809 w 17"/>
                <a:gd name="T1" fmla="*/ 0 h 16"/>
                <a:gd name="T2" fmla="*/ 15128 w 17"/>
                <a:gd name="T3" fmla="*/ 0 h 16"/>
                <a:gd name="T4" fmla="*/ 0 w 17"/>
                <a:gd name="T5" fmla="*/ 10121 h 16"/>
                <a:gd name="T6" fmla="*/ 0 w 17"/>
                <a:gd name="T7" fmla="*/ 13494 h 16"/>
                <a:gd name="T8" fmla="*/ 0 w 17"/>
                <a:gd name="T9" fmla="*/ 13494 h 16"/>
                <a:gd name="T10" fmla="*/ 11766 w 17"/>
                <a:gd name="T11" fmla="*/ 26988 h 16"/>
                <a:gd name="T12" fmla="*/ 13447 w 17"/>
                <a:gd name="T13" fmla="*/ 26988 h 16"/>
                <a:gd name="T14" fmla="*/ 15128 w 17"/>
                <a:gd name="T15" fmla="*/ 26988 h 16"/>
                <a:gd name="T16" fmla="*/ 28575 w 17"/>
                <a:gd name="T17" fmla="*/ 16868 h 16"/>
                <a:gd name="T18" fmla="*/ 28575 w 17"/>
                <a:gd name="T19" fmla="*/ 15181 h 16"/>
                <a:gd name="T20" fmla="*/ 16809 w 17"/>
                <a:gd name="T21" fmla="*/ 0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 h="16">
                  <a:moveTo>
                    <a:pt x="10" y="0"/>
                  </a:moveTo>
                  <a:cubicBezTo>
                    <a:pt x="10" y="0"/>
                    <a:pt x="9" y="0"/>
                    <a:pt x="9" y="0"/>
                  </a:cubicBezTo>
                  <a:cubicBezTo>
                    <a:pt x="5" y="0"/>
                    <a:pt x="1" y="2"/>
                    <a:pt x="0" y="6"/>
                  </a:cubicBezTo>
                  <a:cubicBezTo>
                    <a:pt x="0" y="6"/>
                    <a:pt x="0" y="7"/>
                    <a:pt x="0" y="8"/>
                  </a:cubicBezTo>
                  <a:cubicBezTo>
                    <a:pt x="0" y="8"/>
                    <a:pt x="0" y="8"/>
                    <a:pt x="0" y="8"/>
                  </a:cubicBezTo>
                  <a:cubicBezTo>
                    <a:pt x="0" y="12"/>
                    <a:pt x="3" y="15"/>
                    <a:pt x="7" y="16"/>
                  </a:cubicBezTo>
                  <a:cubicBezTo>
                    <a:pt x="7" y="16"/>
                    <a:pt x="7" y="16"/>
                    <a:pt x="8" y="16"/>
                  </a:cubicBezTo>
                  <a:cubicBezTo>
                    <a:pt x="8" y="16"/>
                    <a:pt x="8" y="16"/>
                    <a:pt x="9" y="16"/>
                  </a:cubicBezTo>
                  <a:cubicBezTo>
                    <a:pt x="12" y="16"/>
                    <a:pt x="16" y="14"/>
                    <a:pt x="17" y="10"/>
                  </a:cubicBezTo>
                  <a:cubicBezTo>
                    <a:pt x="17" y="10"/>
                    <a:pt x="17" y="9"/>
                    <a:pt x="17" y="9"/>
                  </a:cubicBezTo>
                  <a:cubicBezTo>
                    <a:pt x="17" y="5"/>
                    <a:pt x="15" y="1"/>
                    <a:pt x="1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29" name="Freeform 287"/>
            <p:cNvSpPr/>
            <p:nvPr/>
          </p:nvSpPr>
          <p:spPr bwMode="auto">
            <a:xfrm>
              <a:off x="5912326" y="4031596"/>
              <a:ext cx="199999" cy="100035"/>
            </a:xfrm>
            <a:custGeom>
              <a:avLst/>
              <a:gdLst>
                <a:gd name="T0" fmla="*/ 0 w 126"/>
                <a:gd name="T1" fmla="*/ 0 h 63"/>
                <a:gd name="T2" fmla="*/ 26988 w 126"/>
                <a:gd name="T3" fmla="*/ 100012 h 63"/>
                <a:gd name="T4" fmla="*/ 174625 w 126"/>
                <a:gd name="T5" fmla="*/ 100012 h 63"/>
                <a:gd name="T6" fmla="*/ 200025 w 126"/>
                <a:gd name="T7" fmla="*/ 0 h 63"/>
                <a:gd name="T8" fmla="*/ 179388 w 126"/>
                <a:gd name="T9" fmla="*/ 0 h 63"/>
                <a:gd name="T10" fmla="*/ 153988 w 126"/>
                <a:gd name="T11" fmla="*/ 0 h 63"/>
                <a:gd name="T12" fmla="*/ 46038 w 126"/>
                <a:gd name="T13" fmla="*/ 0 h 63"/>
                <a:gd name="T14" fmla="*/ 22225 w 126"/>
                <a:gd name="T15" fmla="*/ 0 h 63"/>
                <a:gd name="T16" fmla="*/ 0 w 126"/>
                <a:gd name="T17" fmla="*/ 0 h 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 h="63">
                  <a:moveTo>
                    <a:pt x="0" y="0"/>
                  </a:moveTo>
                  <a:lnTo>
                    <a:pt x="17" y="63"/>
                  </a:lnTo>
                  <a:lnTo>
                    <a:pt x="110" y="63"/>
                  </a:lnTo>
                  <a:lnTo>
                    <a:pt x="126" y="0"/>
                  </a:lnTo>
                  <a:lnTo>
                    <a:pt x="113" y="0"/>
                  </a:lnTo>
                  <a:lnTo>
                    <a:pt x="97" y="0"/>
                  </a:lnTo>
                  <a:lnTo>
                    <a:pt x="29" y="0"/>
                  </a:lnTo>
                  <a:lnTo>
                    <a:pt x="14"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30" name="Freeform 288"/>
            <p:cNvSpPr/>
            <p:nvPr/>
          </p:nvSpPr>
          <p:spPr bwMode="auto">
            <a:xfrm>
              <a:off x="6118667" y="4112585"/>
              <a:ext cx="220633" cy="212774"/>
            </a:xfrm>
            <a:custGeom>
              <a:avLst/>
              <a:gdLst>
                <a:gd name="T0" fmla="*/ 110331 w 130"/>
                <a:gd name="T1" fmla="*/ 212725 h 125"/>
                <a:gd name="T2" fmla="*/ 220662 w 130"/>
                <a:gd name="T3" fmla="*/ 102108 h 125"/>
                <a:gd name="T4" fmla="*/ 152766 w 130"/>
                <a:gd name="T5" fmla="*/ 0 h 125"/>
                <a:gd name="T6" fmla="*/ 137489 w 130"/>
                <a:gd name="T7" fmla="*/ 20422 h 125"/>
                <a:gd name="T8" fmla="*/ 196898 w 130"/>
                <a:gd name="T9" fmla="*/ 102108 h 125"/>
                <a:gd name="T10" fmla="*/ 110331 w 130"/>
                <a:gd name="T11" fmla="*/ 188900 h 125"/>
                <a:gd name="T12" fmla="*/ 23764 w 130"/>
                <a:gd name="T13" fmla="*/ 102108 h 125"/>
                <a:gd name="T14" fmla="*/ 83173 w 130"/>
                <a:gd name="T15" fmla="*/ 20422 h 125"/>
                <a:gd name="T16" fmla="*/ 67896 w 130"/>
                <a:gd name="T17" fmla="*/ 0 h 125"/>
                <a:gd name="T18" fmla="*/ 0 w 130"/>
                <a:gd name="T19" fmla="*/ 102108 h 125"/>
                <a:gd name="T20" fmla="*/ 110331 w 130"/>
                <a:gd name="T21" fmla="*/ 21272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0" h="125">
                  <a:moveTo>
                    <a:pt x="65" y="125"/>
                  </a:moveTo>
                  <a:cubicBezTo>
                    <a:pt x="101" y="125"/>
                    <a:pt x="130" y="96"/>
                    <a:pt x="130" y="60"/>
                  </a:cubicBezTo>
                  <a:cubicBezTo>
                    <a:pt x="130" y="33"/>
                    <a:pt x="113" y="10"/>
                    <a:pt x="90" y="0"/>
                  </a:cubicBezTo>
                  <a:cubicBezTo>
                    <a:pt x="81" y="12"/>
                    <a:pt x="81" y="12"/>
                    <a:pt x="81" y="12"/>
                  </a:cubicBezTo>
                  <a:cubicBezTo>
                    <a:pt x="101" y="19"/>
                    <a:pt x="116" y="38"/>
                    <a:pt x="116" y="60"/>
                  </a:cubicBezTo>
                  <a:cubicBezTo>
                    <a:pt x="116" y="88"/>
                    <a:pt x="93" y="111"/>
                    <a:pt x="65" y="111"/>
                  </a:cubicBezTo>
                  <a:cubicBezTo>
                    <a:pt x="37" y="111"/>
                    <a:pt x="14" y="88"/>
                    <a:pt x="14" y="60"/>
                  </a:cubicBezTo>
                  <a:cubicBezTo>
                    <a:pt x="14" y="38"/>
                    <a:pt x="29" y="19"/>
                    <a:pt x="49" y="12"/>
                  </a:cubicBezTo>
                  <a:cubicBezTo>
                    <a:pt x="40" y="0"/>
                    <a:pt x="40" y="0"/>
                    <a:pt x="40" y="0"/>
                  </a:cubicBezTo>
                  <a:cubicBezTo>
                    <a:pt x="17" y="10"/>
                    <a:pt x="0" y="33"/>
                    <a:pt x="0" y="60"/>
                  </a:cubicBezTo>
                  <a:cubicBezTo>
                    <a:pt x="0" y="96"/>
                    <a:pt x="29" y="125"/>
                    <a:pt x="65" y="1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31" name="Freeform 289"/>
            <p:cNvSpPr/>
            <p:nvPr/>
          </p:nvSpPr>
          <p:spPr bwMode="auto">
            <a:xfrm>
              <a:off x="6177396" y="4064941"/>
              <a:ext cx="101587" cy="76218"/>
            </a:xfrm>
            <a:custGeom>
              <a:avLst/>
              <a:gdLst>
                <a:gd name="T0" fmla="*/ 33338 w 64"/>
                <a:gd name="T1" fmla="*/ 66675 h 48"/>
                <a:gd name="T2" fmla="*/ 41275 w 64"/>
                <a:gd name="T3" fmla="*/ 76200 h 48"/>
                <a:gd name="T4" fmla="*/ 50800 w 64"/>
                <a:gd name="T5" fmla="*/ 76200 h 48"/>
                <a:gd name="T6" fmla="*/ 61913 w 64"/>
                <a:gd name="T7" fmla="*/ 76200 h 48"/>
                <a:gd name="T8" fmla="*/ 69850 w 64"/>
                <a:gd name="T9" fmla="*/ 66675 h 48"/>
                <a:gd name="T10" fmla="*/ 85725 w 64"/>
                <a:gd name="T11" fmla="*/ 44450 h 48"/>
                <a:gd name="T12" fmla="*/ 101600 w 64"/>
                <a:gd name="T13" fmla="*/ 20638 h 48"/>
                <a:gd name="T14" fmla="*/ 87313 w 64"/>
                <a:gd name="T15" fmla="*/ 0 h 48"/>
                <a:gd name="T16" fmla="*/ 50800 w 64"/>
                <a:gd name="T17" fmla="*/ 0 h 48"/>
                <a:gd name="T18" fmla="*/ 15875 w 64"/>
                <a:gd name="T19" fmla="*/ 0 h 48"/>
                <a:gd name="T20" fmla="*/ 0 w 64"/>
                <a:gd name="T21" fmla="*/ 20638 h 48"/>
                <a:gd name="T22" fmla="*/ 17463 w 64"/>
                <a:gd name="T23" fmla="*/ 44450 h 48"/>
                <a:gd name="T24" fmla="*/ 33338 w 64"/>
                <a:gd name="T25" fmla="*/ 66675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4" h="48">
                  <a:moveTo>
                    <a:pt x="21" y="42"/>
                  </a:moveTo>
                  <a:lnTo>
                    <a:pt x="26" y="48"/>
                  </a:lnTo>
                  <a:lnTo>
                    <a:pt x="32" y="48"/>
                  </a:lnTo>
                  <a:lnTo>
                    <a:pt x="39" y="48"/>
                  </a:lnTo>
                  <a:lnTo>
                    <a:pt x="44" y="42"/>
                  </a:lnTo>
                  <a:lnTo>
                    <a:pt x="54" y="28"/>
                  </a:lnTo>
                  <a:lnTo>
                    <a:pt x="64" y="13"/>
                  </a:lnTo>
                  <a:lnTo>
                    <a:pt x="55" y="0"/>
                  </a:lnTo>
                  <a:lnTo>
                    <a:pt x="32" y="0"/>
                  </a:lnTo>
                  <a:lnTo>
                    <a:pt x="10" y="0"/>
                  </a:lnTo>
                  <a:lnTo>
                    <a:pt x="0" y="13"/>
                  </a:lnTo>
                  <a:lnTo>
                    <a:pt x="11" y="28"/>
                  </a:lnTo>
                  <a:lnTo>
                    <a:pt x="21" y="4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32" name="Freeform 290"/>
            <p:cNvSpPr>
              <a:spLocks noEditPoints="1"/>
            </p:cNvSpPr>
            <p:nvPr/>
          </p:nvSpPr>
          <p:spPr bwMode="auto">
            <a:xfrm>
              <a:off x="5859937" y="2978847"/>
              <a:ext cx="217460" cy="107975"/>
            </a:xfrm>
            <a:custGeom>
              <a:avLst/>
              <a:gdLst>
                <a:gd name="T0" fmla="*/ 187141 w 129"/>
                <a:gd name="T1" fmla="*/ 75902 h 64"/>
                <a:gd name="T2" fmla="*/ 217488 w 129"/>
                <a:gd name="T3" fmla="*/ 38795 h 64"/>
                <a:gd name="T4" fmla="*/ 187141 w 129"/>
                <a:gd name="T5" fmla="*/ 0 h 64"/>
                <a:gd name="T6" fmla="*/ 187141 w 129"/>
                <a:gd name="T7" fmla="*/ 18554 h 64"/>
                <a:gd name="T8" fmla="*/ 200628 w 129"/>
                <a:gd name="T9" fmla="*/ 38795 h 64"/>
                <a:gd name="T10" fmla="*/ 187141 w 129"/>
                <a:gd name="T11" fmla="*/ 59035 h 64"/>
                <a:gd name="T12" fmla="*/ 187141 w 129"/>
                <a:gd name="T13" fmla="*/ 75902 h 64"/>
                <a:gd name="T14" fmla="*/ 91041 w 129"/>
                <a:gd name="T15" fmla="*/ 107950 h 64"/>
                <a:gd name="T16" fmla="*/ 163537 w 129"/>
                <a:gd name="T17" fmla="*/ 74216 h 64"/>
                <a:gd name="T18" fmla="*/ 180397 w 129"/>
                <a:gd name="T19" fmla="*/ 77589 h 64"/>
                <a:gd name="T20" fmla="*/ 187141 w 129"/>
                <a:gd name="T21" fmla="*/ 75902 h 64"/>
                <a:gd name="T22" fmla="*/ 187141 w 129"/>
                <a:gd name="T23" fmla="*/ 59035 h 64"/>
                <a:gd name="T24" fmla="*/ 180397 w 129"/>
                <a:gd name="T25" fmla="*/ 60722 h 64"/>
                <a:gd name="T26" fmla="*/ 171967 w 129"/>
                <a:gd name="T27" fmla="*/ 59035 h 64"/>
                <a:gd name="T28" fmla="*/ 183769 w 129"/>
                <a:gd name="T29" fmla="*/ 16867 h 64"/>
                <a:gd name="T30" fmla="*/ 183769 w 129"/>
                <a:gd name="T31" fmla="*/ 16867 h 64"/>
                <a:gd name="T32" fmla="*/ 183769 w 129"/>
                <a:gd name="T33" fmla="*/ 16867 h 64"/>
                <a:gd name="T34" fmla="*/ 187141 w 129"/>
                <a:gd name="T35" fmla="*/ 18554 h 64"/>
                <a:gd name="T36" fmla="*/ 187141 w 129"/>
                <a:gd name="T37" fmla="*/ 0 h 64"/>
                <a:gd name="T38" fmla="*/ 182083 w 129"/>
                <a:gd name="T39" fmla="*/ 0 h 64"/>
                <a:gd name="T40" fmla="*/ 182083 w 129"/>
                <a:gd name="T41" fmla="*/ 0 h 64"/>
                <a:gd name="T42" fmla="*/ 1686 w 129"/>
                <a:gd name="T43" fmla="*/ 0 h 64"/>
                <a:gd name="T44" fmla="*/ 0 w 129"/>
                <a:gd name="T45" fmla="*/ 16867 h 64"/>
                <a:gd name="T46" fmla="*/ 91041 w 129"/>
                <a:gd name="T47" fmla="*/ 107950 h 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9" h="64">
                  <a:moveTo>
                    <a:pt x="111" y="45"/>
                  </a:moveTo>
                  <a:cubicBezTo>
                    <a:pt x="121" y="43"/>
                    <a:pt x="129" y="34"/>
                    <a:pt x="129" y="23"/>
                  </a:cubicBezTo>
                  <a:cubicBezTo>
                    <a:pt x="129" y="12"/>
                    <a:pt x="121" y="2"/>
                    <a:pt x="111" y="0"/>
                  </a:cubicBezTo>
                  <a:cubicBezTo>
                    <a:pt x="111" y="11"/>
                    <a:pt x="111" y="11"/>
                    <a:pt x="111" y="11"/>
                  </a:cubicBezTo>
                  <a:cubicBezTo>
                    <a:pt x="116" y="12"/>
                    <a:pt x="119" y="17"/>
                    <a:pt x="119" y="23"/>
                  </a:cubicBezTo>
                  <a:cubicBezTo>
                    <a:pt x="119" y="28"/>
                    <a:pt x="116" y="33"/>
                    <a:pt x="111" y="35"/>
                  </a:cubicBezTo>
                  <a:lnTo>
                    <a:pt x="111" y="45"/>
                  </a:lnTo>
                  <a:close/>
                  <a:moveTo>
                    <a:pt x="54" y="64"/>
                  </a:moveTo>
                  <a:cubicBezTo>
                    <a:pt x="72" y="64"/>
                    <a:pt x="87" y="56"/>
                    <a:pt x="97" y="44"/>
                  </a:cubicBezTo>
                  <a:cubicBezTo>
                    <a:pt x="100" y="45"/>
                    <a:pt x="103" y="46"/>
                    <a:pt x="107" y="46"/>
                  </a:cubicBezTo>
                  <a:cubicBezTo>
                    <a:pt x="108" y="46"/>
                    <a:pt x="110" y="46"/>
                    <a:pt x="111" y="45"/>
                  </a:cubicBezTo>
                  <a:cubicBezTo>
                    <a:pt x="111" y="35"/>
                    <a:pt x="111" y="35"/>
                    <a:pt x="111" y="35"/>
                  </a:cubicBezTo>
                  <a:cubicBezTo>
                    <a:pt x="110" y="35"/>
                    <a:pt x="108" y="36"/>
                    <a:pt x="107" y="36"/>
                  </a:cubicBezTo>
                  <a:cubicBezTo>
                    <a:pt x="105" y="36"/>
                    <a:pt x="104" y="35"/>
                    <a:pt x="102" y="35"/>
                  </a:cubicBezTo>
                  <a:cubicBezTo>
                    <a:pt x="106" y="28"/>
                    <a:pt x="109" y="19"/>
                    <a:pt x="109" y="10"/>
                  </a:cubicBezTo>
                  <a:cubicBezTo>
                    <a:pt x="109" y="10"/>
                    <a:pt x="109" y="10"/>
                    <a:pt x="109" y="10"/>
                  </a:cubicBezTo>
                  <a:cubicBezTo>
                    <a:pt x="109" y="10"/>
                    <a:pt x="109" y="10"/>
                    <a:pt x="109" y="10"/>
                  </a:cubicBezTo>
                  <a:cubicBezTo>
                    <a:pt x="109" y="10"/>
                    <a:pt x="110" y="10"/>
                    <a:pt x="111" y="11"/>
                  </a:cubicBezTo>
                  <a:cubicBezTo>
                    <a:pt x="111" y="0"/>
                    <a:pt x="111" y="0"/>
                    <a:pt x="111" y="0"/>
                  </a:cubicBezTo>
                  <a:cubicBezTo>
                    <a:pt x="110" y="0"/>
                    <a:pt x="109" y="0"/>
                    <a:pt x="108" y="0"/>
                  </a:cubicBezTo>
                  <a:cubicBezTo>
                    <a:pt x="108" y="0"/>
                    <a:pt x="108" y="0"/>
                    <a:pt x="108" y="0"/>
                  </a:cubicBezTo>
                  <a:cubicBezTo>
                    <a:pt x="1" y="0"/>
                    <a:pt x="1" y="0"/>
                    <a:pt x="1" y="0"/>
                  </a:cubicBezTo>
                  <a:cubicBezTo>
                    <a:pt x="1" y="3"/>
                    <a:pt x="0" y="7"/>
                    <a:pt x="0" y="10"/>
                  </a:cubicBezTo>
                  <a:cubicBezTo>
                    <a:pt x="0" y="40"/>
                    <a:pt x="25" y="64"/>
                    <a:pt x="54" y="6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33" name="Rectangle 291"/>
            <p:cNvSpPr>
              <a:spLocks noChangeArrowheads="1"/>
            </p:cNvSpPr>
            <p:nvPr/>
          </p:nvSpPr>
          <p:spPr bwMode="auto">
            <a:xfrm>
              <a:off x="5859938" y="3096349"/>
              <a:ext cx="198412" cy="1746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2034" name="Freeform 292"/>
            <p:cNvSpPr/>
            <p:nvPr/>
          </p:nvSpPr>
          <p:spPr bwMode="auto">
            <a:xfrm>
              <a:off x="5905970" y="2881987"/>
              <a:ext cx="34920" cy="88921"/>
            </a:xfrm>
            <a:custGeom>
              <a:avLst/>
              <a:gdLst>
                <a:gd name="T0" fmla="*/ 11642 w 21"/>
                <a:gd name="T1" fmla="*/ 67094 h 53"/>
                <a:gd name="T2" fmla="*/ 16631 w 21"/>
                <a:gd name="T3" fmla="*/ 85545 h 53"/>
                <a:gd name="T4" fmla="*/ 31599 w 21"/>
                <a:gd name="T5" fmla="*/ 55353 h 53"/>
                <a:gd name="T6" fmla="*/ 23283 w 21"/>
                <a:gd name="T7" fmla="*/ 36902 h 53"/>
                <a:gd name="T8" fmla="*/ 21620 w 21"/>
                <a:gd name="T9" fmla="*/ 21806 h 53"/>
                <a:gd name="T10" fmla="*/ 13305 w 21"/>
                <a:gd name="T11" fmla="*/ 6709 h 53"/>
                <a:gd name="T12" fmla="*/ 3326 w 21"/>
                <a:gd name="T13" fmla="*/ 38579 h 53"/>
                <a:gd name="T14" fmla="*/ 11642 w 21"/>
                <a:gd name="T15" fmla="*/ 67094 h 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 h="53">
                  <a:moveTo>
                    <a:pt x="7" y="40"/>
                  </a:moveTo>
                  <a:cubicBezTo>
                    <a:pt x="1" y="43"/>
                    <a:pt x="4" y="53"/>
                    <a:pt x="10" y="51"/>
                  </a:cubicBezTo>
                  <a:cubicBezTo>
                    <a:pt x="18" y="48"/>
                    <a:pt x="21" y="40"/>
                    <a:pt x="19" y="33"/>
                  </a:cubicBezTo>
                  <a:cubicBezTo>
                    <a:pt x="18" y="29"/>
                    <a:pt x="16" y="25"/>
                    <a:pt x="14" y="22"/>
                  </a:cubicBezTo>
                  <a:cubicBezTo>
                    <a:pt x="13" y="20"/>
                    <a:pt x="11" y="15"/>
                    <a:pt x="13" y="13"/>
                  </a:cubicBezTo>
                  <a:cubicBezTo>
                    <a:pt x="20" y="10"/>
                    <a:pt x="14" y="0"/>
                    <a:pt x="8" y="4"/>
                  </a:cubicBezTo>
                  <a:cubicBezTo>
                    <a:pt x="1" y="8"/>
                    <a:pt x="0" y="16"/>
                    <a:pt x="2" y="23"/>
                  </a:cubicBezTo>
                  <a:cubicBezTo>
                    <a:pt x="3" y="25"/>
                    <a:pt x="12" y="39"/>
                    <a:pt x="7"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35" name="Freeform 293"/>
            <p:cNvSpPr/>
            <p:nvPr/>
          </p:nvSpPr>
          <p:spPr bwMode="auto">
            <a:xfrm>
              <a:off x="5956771" y="2881987"/>
              <a:ext cx="34920" cy="88921"/>
            </a:xfrm>
            <a:custGeom>
              <a:avLst/>
              <a:gdLst>
                <a:gd name="T0" fmla="*/ 13305 w 21"/>
                <a:gd name="T1" fmla="*/ 67094 h 53"/>
                <a:gd name="T2" fmla="*/ 18294 w 21"/>
                <a:gd name="T3" fmla="*/ 85545 h 53"/>
                <a:gd name="T4" fmla="*/ 31599 w 21"/>
                <a:gd name="T5" fmla="*/ 55353 h 53"/>
                <a:gd name="T6" fmla="*/ 23283 w 21"/>
                <a:gd name="T7" fmla="*/ 36902 h 53"/>
                <a:gd name="T8" fmla="*/ 23283 w 21"/>
                <a:gd name="T9" fmla="*/ 21806 h 53"/>
                <a:gd name="T10" fmla="*/ 13305 w 21"/>
                <a:gd name="T11" fmla="*/ 6709 h 53"/>
                <a:gd name="T12" fmla="*/ 4989 w 21"/>
                <a:gd name="T13" fmla="*/ 38579 h 53"/>
                <a:gd name="T14" fmla="*/ 13305 w 21"/>
                <a:gd name="T15" fmla="*/ 67094 h 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 h="53">
                  <a:moveTo>
                    <a:pt x="8" y="40"/>
                  </a:moveTo>
                  <a:cubicBezTo>
                    <a:pt x="1" y="43"/>
                    <a:pt x="4" y="53"/>
                    <a:pt x="11" y="51"/>
                  </a:cubicBezTo>
                  <a:cubicBezTo>
                    <a:pt x="19" y="48"/>
                    <a:pt x="21" y="40"/>
                    <a:pt x="19" y="33"/>
                  </a:cubicBezTo>
                  <a:cubicBezTo>
                    <a:pt x="18" y="29"/>
                    <a:pt x="16" y="25"/>
                    <a:pt x="14" y="22"/>
                  </a:cubicBezTo>
                  <a:cubicBezTo>
                    <a:pt x="13" y="20"/>
                    <a:pt x="11" y="15"/>
                    <a:pt x="14" y="13"/>
                  </a:cubicBezTo>
                  <a:cubicBezTo>
                    <a:pt x="20" y="10"/>
                    <a:pt x="14" y="0"/>
                    <a:pt x="8" y="4"/>
                  </a:cubicBezTo>
                  <a:cubicBezTo>
                    <a:pt x="2" y="8"/>
                    <a:pt x="0" y="16"/>
                    <a:pt x="3" y="23"/>
                  </a:cubicBezTo>
                  <a:cubicBezTo>
                    <a:pt x="4" y="25"/>
                    <a:pt x="13" y="39"/>
                    <a:pt x="8"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36" name="Rectangle 294"/>
            <p:cNvSpPr>
              <a:spLocks noChangeArrowheads="1"/>
            </p:cNvSpPr>
            <p:nvPr/>
          </p:nvSpPr>
          <p:spPr bwMode="auto">
            <a:xfrm>
              <a:off x="6105968" y="3721969"/>
              <a:ext cx="285713" cy="1810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2037" name="Freeform 295"/>
            <p:cNvSpPr/>
            <p:nvPr/>
          </p:nvSpPr>
          <p:spPr bwMode="auto">
            <a:xfrm>
              <a:off x="6128198" y="3928392"/>
              <a:ext cx="46031" cy="30170"/>
            </a:xfrm>
            <a:custGeom>
              <a:avLst/>
              <a:gdLst>
                <a:gd name="T0" fmla="*/ 5115 w 27"/>
                <a:gd name="T1" fmla="*/ 28487 h 18"/>
                <a:gd name="T2" fmla="*/ 5115 w 27"/>
                <a:gd name="T3" fmla="*/ 30163 h 18"/>
                <a:gd name="T4" fmla="*/ 42627 w 27"/>
                <a:gd name="T5" fmla="*/ 30163 h 18"/>
                <a:gd name="T6" fmla="*/ 42627 w 27"/>
                <a:gd name="T7" fmla="*/ 28487 h 18"/>
                <a:gd name="T8" fmla="*/ 46037 w 27"/>
                <a:gd name="T9" fmla="*/ 25136 h 18"/>
                <a:gd name="T10" fmla="*/ 46037 w 27"/>
                <a:gd name="T11" fmla="*/ 23460 h 18"/>
                <a:gd name="T12" fmla="*/ 23871 w 27"/>
                <a:gd name="T13" fmla="*/ 0 h 18"/>
                <a:gd name="T14" fmla="*/ 0 w 27"/>
                <a:gd name="T15" fmla="*/ 23460 h 18"/>
                <a:gd name="T16" fmla="*/ 1705 w 27"/>
                <a:gd name="T17" fmla="*/ 25136 h 18"/>
                <a:gd name="T18" fmla="*/ 5115 w 27"/>
                <a:gd name="T19" fmla="*/ 2848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18">
                  <a:moveTo>
                    <a:pt x="3" y="17"/>
                  </a:moveTo>
                  <a:cubicBezTo>
                    <a:pt x="3" y="17"/>
                    <a:pt x="3" y="18"/>
                    <a:pt x="3" y="18"/>
                  </a:cubicBezTo>
                  <a:cubicBezTo>
                    <a:pt x="25" y="18"/>
                    <a:pt x="25" y="18"/>
                    <a:pt x="25" y="18"/>
                  </a:cubicBezTo>
                  <a:cubicBezTo>
                    <a:pt x="25" y="18"/>
                    <a:pt x="25" y="17"/>
                    <a:pt x="25" y="17"/>
                  </a:cubicBezTo>
                  <a:cubicBezTo>
                    <a:pt x="26" y="17"/>
                    <a:pt x="27" y="16"/>
                    <a:pt x="27" y="15"/>
                  </a:cubicBezTo>
                  <a:cubicBezTo>
                    <a:pt x="27" y="15"/>
                    <a:pt x="27" y="14"/>
                    <a:pt x="27" y="14"/>
                  </a:cubicBezTo>
                  <a:cubicBezTo>
                    <a:pt x="27" y="6"/>
                    <a:pt x="21" y="0"/>
                    <a:pt x="14" y="0"/>
                  </a:cubicBezTo>
                  <a:cubicBezTo>
                    <a:pt x="7" y="0"/>
                    <a:pt x="0" y="6"/>
                    <a:pt x="0" y="14"/>
                  </a:cubicBezTo>
                  <a:cubicBezTo>
                    <a:pt x="0" y="14"/>
                    <a:pt x="1" y="15"/>
                    <a:pt x="1" y="15"/>
                  </a:cubicBezTo>
                  <a:cubicBezTo>
                    <a:pt x="1" y="16"/>
                    <a:pt x="2" y="17"/>
                    <a:pt x="3" y="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38" name="Freeform 296"/>
            <p:cNvSpPr/>
            <p:nvPr/>
          </p:nvSpPr>
          <p:spPr bwMode="auto">
            <a:xfrm>
              <a:off x="6226610" y="3928392"/>
              <a:ext cx="46031" cy="30170"/>
            </a:xfrm>
            <a:custGeom>
              <a:avLst/>
              <a:gdLst>
                <a:gd name="T0" fmla="*/ 3410 w 27"/>
                <a:gd name="T1" fmla="*/ 28487 h 18"/>
                <a:gd name="T2" fmla="*/ 5115 w 27"/>
                <a:gd name="T3" fmla="*/ 30163 h 18"/>
                <a:gd name="T4" fmla="*/ 40922 w 27"/>
                <a:gd name="T5" fmla="*/ 30163 h 18"/>
                <a:gd name="T6" fmla="*/ 42627 w 27"/>
                <a:gd name="T7" fmla="*/ 28487 h 18"/>
                <a:gd name="T8" fmla="*/ 46037 w 27"/>
                <a:gd name="T9" fmla="*/ 25136 h 18"/>
                <a:gd name="T10" fmla="*/ 46037 w 27"/>
                <a:gd name="T11" fmla="*/ 23460 h 18"/>
                <a:gd name="T12" fmla="*/ 22166 w 27"/>
                <a:gd name="T13" fmla="*/ 0 h 18"/>
                <a:gd name="T14" fmla="*/ 0 w 27"/>
                <a:gd name="T15" fmla="*/ 23460 h 18"/>
                <a:gd name="T16" fmla="*/ 0 w 27"/>
                <a:gd name="T17" fmla="*/ 25136 h 18"/>
                <a:gd name="T18" fmla="*/ 3410 w 27"/>
                <a:gd name="T19" fmla="*/ 2848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18">
                  <a:moveTo>
                    <a:pt x="2" y="17"/>
                  </a:moveTo>
                  <a:cubicBezTo>
                    <a:pt x="2" y="17"/>
                    <a:pt x="2" y="18"/>
                    <a:pt x="3" y="18"/>
                  </a:cubicBezTo>
                  <a:cubicBezTo>
                    <a:pt x="24" y="18"/>
                    <a:pt x="24" y="18"/>
                    <a:pt x="24" y="18"/>
                  </a:cubicBezTo>
                  <a:cubicBezTo>
                    <a:pt x="24" y="18"/>
                    <a:pt x="24" y="17"/>
                    <a:pt x="25" y="17"/>
                  </a:cubicBezTo>
                  <a:cubicBezTo>
                    <a:pt x="25" y="17"/>
                    <a:pt x="26" y="16"/>
                    <a:pt x="27" y="15"/>
                  </a:cubicBezTo>
                  <a:cubicBezTo>
                    <a:pt x="27" y="15"/>
                    <a:pt x="27" y="14"/>
                    <a:pt x="27" y="14"/>
                  </a:cubicBezTo>
                  <a:cubicBezTo>
                    <a:pt x="27" y="6"/>
                    <a:pt x="21" y="0"/>
                    <a:pt x="13" y="0"/>
                  </a:cubicBezTo>
                  <a:cubicBezTo>
                    <a:pt x="6" y="0"/>
                    <a:pt x="0" y="6"/>
                    <a:pt x="0" y="14"/>
                  </a:cubicBezTo>
                  <a:cubicBezTo>
                    <a:pt x="0" y="14"/>
                    <a:pt x="0" y="15"/>
                    <a:pt x="0" y="15"/>
                  </a:cubicBezTo>
                  <a:cubicBezTo>
                    <a:pt x="1" y="16"/>
                    <a:pt x="1" y="17"/>
                    <a:pt x="2" y="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39" name="Freeform 297"/>
            <p:cNvSpPr/>
            <p:nvPr/>
          </p:nvSpPr>
          <p:spPr bwMode="auto">
            <a:xfrm>
              <a:off x="6325023" y="3928392"/>
              <a:ext cx="46031" cy="30170"/>
            </a:xfrm>
            <a:custGeom>
              <a:avLst/>
              <a:gdLst>
                <a:gd name="T0" fmla="*/ 3410 w 27"/>
                <a:gd name="T1" fmla="*/ 30163 h 18"/>
                <a:gd name="T2" fmla="*/ 39217 w 27"/>
                <a:gd name="T3" fmla="*/ 30163 h 18"/>
                <a:gd name="T4" fmla="*/ 40922 w 27"/>
                <a:gd name="T5" fmla="*/ 28487 h 18"/>
                <a:gd name="T6" fmla="*/ 46037 w 27"/>
                <a:gd name="T7" fmla="*/ 25136 h 18"/>
                <a:gd name="T8" fmla="*/ 46037 w 27"/>
                <a:gd name="T9" fmla="*/ 23460 h 18"/>
                <a:gd name="T10" fmla="*/ 22166 w 27"/>
                <a:gd name="T11" fmla="*/ 0 h 18"/>
                <a:gd name="T12" fmla="*/ 0 w 27"/>
                <a:gd name="T13" fmla="*/ 23460 h 18"/>
                <a:gd name="T14" fmla="*/ 0 w 27"/>
                <a:gd name="T15" fmla="*/ 26812 h 18"/>
                <a:gd name="T16" fmla="*/ 1705 w 27"/>
                <a:gd name="T17" fmla="*/ 28487 h 18"/>
                <a:gd name="T18" fmla="*/ 3410 w 27"/>
                <a:gd name="T19" fmla="*/ 30163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18">
                  <a:moveTo>
                    <a:pt x="2" y="18"/>
                  </a:moveTo>
                  <a:cubicBezTo>
                    <a:pt x="23" y="18"/>
                    <a:pt x="23" y="18"/>
                    <a:pt x="23" y="18"/>
                  </a:cubicBezTo>
                  <a:cubicBezTo>
                    <a:pt x="23" y="18"/>
                    <a:pt x="24" y="17"/>
                    <a:pt x="24" y="17"/>
                  </a:cubicBezTo>
                  <a:cubicBezTo>
                    <a:pt x="25" y="16"/>
                    <a:pt x="26" y="15"/>
                    <a:pt x="27" y="15"/>
                  </a:cubicBezTo>
                  <a:cubicBezTo>
                    <a:pt x="27" y="14"/>
                    <a:pt x="27" y="14"/>
                    <a:pt x="27" y="14"/>
                  </a:cubicBezTo>
                  <a:cubicBezTo>
                    <a:pt x="27" y="6"/>
                    <a:pt x="21" y="0"/>
                    <a:pt x="13" y="0"/>
                  </a:cubicBezTo>
                  <a:cubicBezTo>
                    <a:pt x="6" y="0"/>
                    <a:pt x="0" y="6"/>
                    <a:pt x="0" y="14"/>
                  </a:cubicBezTo>
                  <a:cubicBezTo>
                    <a:pt x="0" y="15"/>
                    <a:pt x="0" y="15"/>
                    <a:pt x="0" y="16"/>
                  </a:cubicBezTo>
                  <a:cubicBezTo>
                    <a:pt x="1" y="17"/>
                    <a:pt x="1" y="17"/>
                    <a:pt x="1" y="17"/>
                  </a:cubicBezTo>
                  <a:cubicBezTo>
                    <a:pt x="1" y="17"/>
                    <a:pt x="2" y="18"/>
                    <a:pt x="2"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0" name="Freeform 298"/>
            <p:cNvSpPr/>
            <p:nvPr/>
          </p:nvSpPr>
          <p:spPr bwMode="auto">
            <a:xfrm>
              <a:off x="6105976" y="3956974"/>
              <a:ext cx="92063" cy="30170"/>
            </a:xfrm>
            <a:custGeom>
              <a:avLst/>
              <a:gdLst>
                <a:gd name="T0" fmla="*/ 11936 w 54"/>
                <a:gd name="T1" fmla="*/ 0 h 18"/>
                <a:gd name="T2" fmla="*/ 5115 w 54"/>
                <a:gd name="T3" fmla="*/ 3351 h 18"/>
                <a:gd name="T4" fmla="*/ 3410 w 54"/>
                <a:gd name="T5" fmla="*/ 20109 h 18"/>
                <a:gd name="T6" fmla="*/ 27281 w 54"/>
                <a:gd name="T7" fmla="*/ 30163 h 18"/>
                <a:gd name="T8" fmla="*/ 64794 w 54"/>
                <a:gd name="T9" fmla="*/ 30163 h 18"/>
                <a:gd name="T10" fmla="*/ 88665 w 54"/>
                <a:gd name="T11" fmla="*/ 20109 h 18"/>
                <a:gd name="T12" fmla="*/ 86960 w 54"/>
                <a:gd name="T13" fmla="*/ 3351 h 18"/>
                <a:gd name="T14" fmla="*/ 78434 w 54"/>
                <a:gd name="T15" fmla="*/ 0 h 18"/>
                <a:gd name="T16" fmla="*/ 69909 w 54"/>
                <a:gd name="T17" fmla="*/ 5027 h 18"/>
                <a:gd name="T18" fmla="*/ 64794 w 54"/>
                <a:gd name="T19" fmla="*/ 6703 h 18"/>
                <a:gd name="T20" fmla="*/ 64794 w 54"/>
                <a:gd name="T21" fmla="*/ 6703 h 18"/>
                <a:gd name="T22" fmla="*/ 27281 w 54"/>
                <a:gd name="T23" fmla="*/ 6703 h 18"/>
                <a:gd name="T24" fmla="*/ 27281 w 54"/>
                <a:gd name="T25" fmla="*/ 6703 h 18"/>
                <a:gd name="T26" fmla="*/ 22166 w 54"/>
                <a:gd name="T27" fmla="*/ 5027 h 18"/>
                <a:gd name="T28" fmla="*/ 11936 w 54"/>
                <a:gd name="T29" fmla="*/ 0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4" h="18">
                  <a:moveTo>
                    <a:pt x="7" y="0"/>
                  </a:moveTo>
                  <a:cubicBezTo>
                    <a:pt x="6" y="0"/>
                    <a:pt x="4" y="1"/>
                    <a:pt x="3" y="2"/>
                  </a:cubicBezTo>
                  <a:cubicBezTo>
                    <a:pt x="0" y="4"/>
                    <a:pt x="0" y="9"/>
                    <a:pt x="2" y="12"/>
                  </a:cubicBezTo>
                  <a:cubicBezTo>
                    <a:pt x="6" y="16"/>
                    <a:pt x="11" y="18"/>
                    <a:pt x="16" y="18"/>
                  </a:cubicBezTo>
                  <a:cubicBezTo>
                    <a:pt x="38" y="18"/>
                    <a:pt x="38" y="18"/>
                    <a:pt x="38" y="18"/>
                  </a:cubicBezTo>
                  <a:cubicBezTo>
                    <a:pt x="43" y="18"/>
                    <a:pt x="48" y="16"/>
                    <a:pt x="52" y="12"/>
                  </a:cubicBezTo>
                  <a:cubicBezTo>
                    <a:pt x="54" y="9"/>
                    <a:pt x="54" y="4"/>
                    <a:pt x="51" y="2"/>
                  </a:cubicBezTo>
                  <a:cubicBezTo>
                    <a:pt x="50" y="1"/>
                    <a:pt x="48" y="0"/>
                    <a:pt x="46" y="0"/>
                  </a:cubicBezTo>
                  <a:cubicBezTo>
                    <a:pt x="44" y="0"/>
                    <a:pt x="42" y="1"/>
                    <a:pt x="41" y="3"/>
                  </a:cubicBezTo>
                  <a:cubicBezTo>
                    <a:pt x="40" y="4"/>
                    <a:pt x="39" y="4"/>
                    <a:pt x="38" y="4"/>
                  </a:cubicBezTo>
                  <a:cubicBezTo>
                    <a:pt x="38" y="4"/>
                    <a:pt x="38" y="4"/>
                    <a:pt x="38" y="4"/>
                  </a:cubicBezTo>
                  <a:cubicBezTo>
                    <a:pt x="16" y="4"/>
                    <a:pt x="16" y="4"/>
                    <a:pt x="16" y="4"/>
                  </a:cubicBezTo>
                  <a:cubicBezTo>
                    <a:pt x="16" y="4"/>
                    <a:pt x="16" y="4"/>
                    <a:pt x="16" y="4"/>
                  </a:cubicBezTo>
                  <a:cubicBezTo>
                    <a:pt x="15" y="4"/>
                    <a:pt x="13" y="4"/>
                    <a:pt x="13" y="3"/>
                  </a:cubicBezTo>
                  <a:cubicBezTo>
                    <a:pt x="11" y="1"/>
                    <a:pt x="9" y="0"/>
                    <a:pt x="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1" name="Freeform 299"/>
            <p:cNvSpPr/>
            <p:nvPr/>
          </p:nvSpPr>
          <p:spPr bwMode="auto">
            <a:xfrm>
              <a:off x="6202800" y="3956974"/>
              <a:ext cx="93651" cy="30170"/>
            </a:xfrm>
            <a:custGeom>
              <a:avLst/>
              <a:gdLst>
                <a:gd name="T0" fmla="*/ 20436 w 55"/>
                <a:gd name="T1" fmla="*/ 3351 h 18"/>
                <a:gd name="T2" fmla="*/ 20436 w 55"/>
                <a:gd name="T3" fmla="*/ 3351 h 18"/>
                <a:gd name="T4" fmla="*/ 20436 w 55"/>
                <a:gd name="T5" fmla="*/ 3351 h 18"/>
                <a:gd name="T6" fmla="*/ 20436 w 55"/>
                <a:gd name="T7" fmla="*/ 1676 h 18"/>
                <a:gd name="T8" fmla="*/ 18733 w 55"/>
                <a:gd name="T9" fmla="*/ 1676 h 18"/>
                <a:gd name="T10" fmla="*/ 18733 w 55"/>
                <a:gd name="T11" fmla="*/ 1676 h 18"/>
                <a:gd name="T12" fmla="*/ 18733 w 55"/>
                <a:gd name="T13" fmla="*/ 1676 h 18"/>
                <a:gd name="T14" fmla="*/ 17030 w 55"/>
                <a:gd name="T15" fmla="*/ 1676 h 18"/>
                <a:gd name="T16" fmla="*/ 17030 w 55"/>
                <a:gd name="T17" fmla="*/ 1676 h 18"/>
                <a:gd name="T18" fmla="*/ 17030 w 55"/>
                <a:gd name="T19" fmla="*/ 0 h 18"/>
                <a:gd name="T20" fmla="*/ 15327 w 55"/>
                <a:gd name="T21" fmla="*/ 0 h 18"/>
                <a:gd name="T22" fmla="*/ 15327 w 55"/>
                <a:gd name="T23" fmla="*/ 0 h 18"/>
                <a:gd name="T24" fmla="*/ 15327 w 55"/>
                <a:gd name="T25" fmla="*/ 0 h 18"/>
                <a:gd name="T26" fmla="*/ 13624 w 55"/>
                <a:gd name="T27" fmla="*/ 0 h 18"/>
                <a:gd name="T28" fmla="*/ 13624 w 55"/>
                <a:gd name="T29" fmla="*/ 0 h 18"/>
                <a:gd name="T30" fmla="*/ 13624 w 55"/>
                <a:gd name="T31" fmla="*/ 0 h 18"/>
                <a:gd name="T32" fmla="*/ 13624 w 55"/>
                <a:gd name="T33" fmla="*/ 0 h 18"/>
                <a:gd name="T34" fmla="*/ 11921 w 55"/>
                <a:gd name="T35" fmla="*/ 0 h 18"/>
                <a:gd name="T36" fmla="*/ 10218 w 55"/>
                <a:gd name="T37" fmla="*/ 0 h 18"/>
                <a:gd name="T38" fmla="*/ 8515 w 55"/>
                <a:gd name="T39" fmla="*/ 0 h 18"/>
                <a:gd name="T40" fmla="*/ 8515 w 55"/>
                <a:gd name="T41" fmla="*/ 1676 h 18"/>
                <a:gd name="T42" fmla="*/ 6812 w 55"/>
                <a:gd name="T43" fmla="*/ 1676 h 18"/>
                <a:gd name="T44" fmla="*/ 6812 w 55"/>
                <a:gd name="T45" fmla="*/ 1676 h 18"/>
                <a:gd name="T46" fmla="*/ 5109 w 55"/>
                <a:gd name="T47" fmla="*/ 3351 h 18"/>
                <a:gd name="T48" fmla="*/ 3406 w 55"/>
                <a:gd name="T49" fmla="*/ 20109 h 18"/>
                <a:gd name="T50" fmla="*/ 28950 w 55"/>
                <a:gd name="T51" fmla="*/ 30163 h 18"/>
                <a:gd name="T52" fmla="*/ 64713 w 55"/>
                <a:gd name="T53" fmla="*/ 30163 h 18"/>
                <a:gd name="T54" fmla="*/ 88554 w 55"/>
                <a:gd name="T55" fmla="*/ 20109 h 18"/>
                <a:gd name="T56" fmla="*/ 86851 w 55"/>
                <a:gd name="T57" fmla="*/ 3351 h 18"/>
                <a:gd name="T58" fmla="*/ 85148 w 55"/>
                <a:gd name="T59" fmla="*/ 1676 h 18"/>
                <a:gd name="T60" fmla="*/ 85148 w 55"/>
                <a:gd name="T61" fmla="*/ 1676 h 18"/>
                <a:gd name="T62" fmla="*/ 83445 w 55"/>
                <a:gd name="T63" fmla="*/ 1676 h 18"/>
                <a:gd name="T64" fmla="*/ 83445 w 55"/>
                <a:gd name="T65" fmla="*/ 0 h 18"/>
                <a:gd name="T66" fmla="*/ 81742 w 55"/>
                <a:gd name="T67" fmla="*/ 0 h 18"/>
                <a:gd name="T68" fmla="*/ 81742 w 55"/>
                <a:gd name="T69" fmla="*/ 0 h 18"/>
                <a:gd name="T70" fmla="*/ 80039 w 55"/>
                <a:gd name="T71" fmla="*/ 0 h 18"/>
                <a:gd name="T72" fmla="*/ 80039 w 55"/>
                <a:gd name="T73" fmla="*/ 0 h 18"/>
                <a:gd name="T74" fmla="*/ 80039 w 55"/>
                <a:gd name="T75" fmla="*/ 0 h 18"/>
                <a:gd name="T76" fmla="*/ 78336 w 55"/>
                <a:gd name="T77" fmla="*/ 0 h 18"/>
                <a:gd name="T78" fmla="*/ 78336 w 55"/>
                <a:gd name="T79" fmla="*/ 0 h 18"/>
                <a:gd name="T80" fmla="*/ 76633 w 55"/>
                <a:gd name="T81" fmla="*/ 0 h 18"/>
                <a:gd name="T82" fmla="*/ 76633 w 55"/>
                <a:gd name="T83" fmla="*/ 0 h 18"/>
                <a:gd name="T84" fmla="*/ 76633 w 55"/>
                <a:gd name="T85" fmla="*/ 0 h 18"/>
                <a:gd name="T86" fmla="*/ 74930 w 55"/>
                <a:gd name="T87" fmla="*/ 1676 h 18"/>
                <a:gd name="T88" fmla="*/ 74930 w 55"/>
                <a:gd name="T89" fmla="*/ 1676 h 18"/>
                <a:gd name="T90" fmla="*/ 74930 w 55"/>
                <a:gd name="T91" fmla="*/ 1676 h 18"/>
                <a:gd name="T92" fmla="*/ 73227 w 55"/>
                <a:gd name="T93" fmla="*/ 1676 h 18"/>
                <a:gd name="T94" fmla="*/ 73227 w 55"/>
                <a:gd name="T95" fmla="*/ 1676 h 18"/>
                <a:gd name="T96" fmla="*/ 73227 w 55"/>
                <a:gd name="T97" fmla="*/ 1676 h 18"/>
                <a:gd name="T98" fmla="*/ 73227 w 55"/>
                <a:gd name="T99" fmla="*/ 3351 h 18"/>
                <a:gd name="T100" fmla="*/ 71524 w 55"/>
                <a:gd name="T101" fmla="*/ 3351 h 18"/>
                <a:gd name="T102" fmla="*/ 71524 w 55"/>
                <a:gd name="T103" fmla="*/ 3351 h 18"/>
                <a:gd name="T104" fmla="*/ 69822 w 55"/>
                <a:gd name="T105" fmla="*/ 5027 h 18"/>
                <a:gd name="T106" fmla="*/ 64713 w 55"/>
                <a:gd name="T107" fmla="*/ 6703 h 18"/>
                <a:gd name="T108" fmla="*/ 64713 w 55"/>
                <a:gd name="T109" fmla="*/ 6703 h 18"/>
                <a:gd name="T110" fmla="*/ 28950 w 55"/>
                <a:gd name="T111" fmla="*/ 6703 h 18"/>
                <a:gd name="T112" fmla="*/ 27247 w 55"/>
                <a:gd name="T113" fmla="*/ 6703 h 18"/>
                <a:gd name="T114" fmla="*/ 22139 w 55"/>
                <a:gd name="T115" fmla="*/ 5027 h 18"/>
                <a:gd name="T116" fmla="*/ 20436 w 55"/>
                <a:gd name="T117" fmla="*/ 3351 h 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5" h="18">
                  <a:moveTo>
                    <a:pt x="12" y="2"/>
                  </a:moveTo>
                  <a:cubicBezTo>
                    <a:pt x="12" y="2"/>
                    <a:pt x="12" y="2"/>
                    <a:pt x="12" y="2"/>
                  </a:cubicBezTo>
                  <a:cubicBezTo>
                    <a:pt x="12" y="2"/>
                    <a:pt x="12" y="2"/>
                    <a:pt x="12" y="2"/>
                  </a:cubicBezTo>
                  <a:cubicBezTo>
                    <a:pt x="12" y="2"/>
                    <a:pt x="12" y="1"/>
                    <a:pt x="12" y="1"/>
                  </a:cubicBezTo>
                  <a:cubicBezTo>
                    <a:pt x="12" y="1"/>
                    <a:pt x="11" y="1"/>
                    <a:pt x="11" y="1"/>
                  </a:cubicBezTo>
                  <a:cubicBezTo>
                    <a:pt x="11" y="1"/>
                    <a:pt x="11" y="1"/>
                    <a:pt x="11" y="1"/>
                  </a:cubicBezTo>
                  <a:cubicBezTo>
                    <a:pt x="11" y="1"/>
                    <a:pt x="11" y="1"/>
                    <a:pt x="11" y="1"/>
                  </a:cubicBezTo>
                  <a:cubicBezTo>
                    <a:pt x="11" y="1"/>
                    <a:pt x="11" y="1"/>
                    <a:pt x="10" y="1"/>
                  </a:cubicBezTo>
                  <a:cubicBezTo>
                    <a:pt x="10" y="1"/>
                    <a:pt x="10" y="1"/>
                    <a:pt x="10" y="1"/>
                  </a:cubicBezTo>
                  <a:cubicBezTo>
                    <a:pt x="10" y="1"/>
                    <a:pt x="10" y="0"/>
                    <a:pt x="10" y="0"/>
                  </a:cubicBezTo>
                  <a:cubicBezTo>
                    <a:pt x="10" y="0"/>
                    <a:pt x="9" y="0"/>
                    <a:pt x="9" y="0"/>
                  </a:cubicBezTo>
                  <a:cubicBezTo>
                    <a:pt x="9" y="0"/>
                    <a:pt x="9" y="0"/>
                    <a:pt x="9" y="0"/>
                  </a:cubicBezTo>
                  <a:cubicBezTo>
                    <a:pt x="9" y="0"/>
                    <a:pt x="9" y="0"/>
                    <a:pt x="9" y="0"/>
                  </a:cubicBezTo>
                  <a:cubicBezTo>
                    <a:pt x="9" y="0"/>
                    <a:pt x="8" y="0"/>
                    <a:pt x="8" y="0"/>
                  </a:cubicBezTo>
                  <a:cubicBezTo>
                    <a:pt x="8" y="0"/>
                    <a:pt x="8" y="0"/>
                    <a:pt x="8" y="0"/>
                  </a:cubicBezTo>
                  <a:cubicBezTo>
                    <a:pt x="8" y="0"/>
                    <a:pt x="8" y="0"/>
                    <a:pt x="8" y="0"/>
                  </a:cubicBezTo>
                  <a:cubicBezTo>
                    <a:pt x="8" y="0"/>
                    <a:pt x="8" y="0"/>
                    <a:pt x="8" y="0"/>
                  </a:cubicBezTo>
                  <a:cubicBezTo>
                    <a:pt x="7" y="0"/>
                    <a:pt x="7" y="0"/>
                    <a:pt x="7" y="0"/>
                  </a:cubicBezTo>
                  <a:cubicBezTo>
                    <a:pt x="7" y="0"/>
                    <a:pt x="7" y="0"/>
                    <a:pt x="6" y="0"/>
                  </a:cubicBezTo>
                  <a:cubicBezTo>
                    <a:pt x="6" y="0"/>
                    <a:pt x="6" y="0"/>
                    <a:pt x="5" y="0"/>
                  </a:cubicBezTo>
                  <a:cubicBezTo>
                    <a:pt x="5" y="1"/>
                    <a:pt x="5" y="1"/>
                    <a:pt x="5" y="1"/>
                  </a:cubicBezTo>
                  <a:cubicBezTo>
                    <a:pt x="5" y="1"/>
                    <a:pt x="5" y="1"/>
                    <a:pt x="4" y="1"/>
                  </a:cubicBezTo>
                  <a:cubicBezTo>
                    <a:pt x="4" y="1"/>
                    <a:pt x="4" y="1"/>
                    <a:pt x="4" y="1"/>
                  </a:cubicBezTo>
                  <a:cubicBezTo>
                    <a:pt x="4" y="1"/>
                    <a:pt x="4" y="1"/>
                    <a:pt x="3" y="2"/>
                  </a:cubicBezTo>
                  <a:cubicBezTo>
                    <a:pt x="0" y="4"/>
                    <a:pt x="0" y="9"/>
                    <a:pt x="2" y="12"/>
                  </a:cubicBezTo>
                  <a:cubicBezTo>
                    <a:pt x="6" y="16"/>
                    <a:pt x="11" y="18"/>
                    <a:pt x="17" y="18"/>
                  </a:cubicBezTo>
                  <a:cubicBezTo>
                    <a:pt x="38" y="18"/>
                    <a:pt x="38" y="18"/>
                    <a:pt x="38" y="18"/>
                  </a:cubicBezTo>
                  <a:cubicBezTo>
                    <a:pt x="43" y="18"/>
                    <a:pt x="49" y="16"/>
                    <a:pt x="52" y="12"/>
                  </a:cubicBezTo>
                  <a:cubicBezTo>
                    <a:pt x="55" y="9"/>
                    <a:pt x="54" y="4"/>
                    <a:pt x="51" y="2"/>
                  </a:cubicBezTo>
                  <a:cubicBezTo>
                    <a:pt x="51" y="1"/>
                    <a:pt x="51" y="1"/>
                    <a:pt x="50" y="1"/>
                  </a:cubicBezTo>
                  <a:cubicBezTo>
                    <a:pt x="50" y="1"/>
                    <a:pt x="50" y="1"/>
                    <a:pt x="50" y="1"/>
                  </a:cubicBezTo>
                  <a:cubicBezTo>
                    <a:pt x="50" y="1"/>
                    <a:pt x="50" y="1"/>
                    <a:pt x="49" y="1"/>
                  </a:cubicBezTo>
                  <a:cubicBezTo>
                    <a:pt x="49" y="1"/>
                    <a:pt x="49" y="1"/>
                    <a:pt x="49" y="0"/>
                  </a:cubicBezTo>
                  <a:cubicBezTo>
                    <a:pt x="49" y="0"/>
                    <a:pt x="48" y="0"/>
                    <a:pt x="48" y="0"/>
                  </a:cubicBezTo>
                  <a:cubicBezTo>
                    <a:pt x="48" y="0"/>
                    <a:pt x="48" y="0"/>
                    <a:pt x="48" y="0"/>
                  </a:cubicBezTo>
                  <a:cubicBezTo>
                    <a:pt x="47" y="0"/>
                    <a:pt x="47" y="0"/>
                    <a:pt x="47" y="0"/>
                  </a:cubicBezTo>
                  <a:cubicBezTo>
                    <a:pt x="47" y="0"/>
                    <a:pt x="47" y="0"/>
                    <a:pt x="47" y="0"/>
                  </a:cubicBezTo>
                  <a:cubicBezTo>
                    <a:pt x="47" y="0"/>
                    <a:pt x="47" y="0"/>
                    <a:pt x="47" y="0"/>
                  </a:cubicBezTo>
                  <a:cubicBezTo>
                    <a:pt x="46" y="0"/>
                    <a:pt x="46" y="0"/>
                    <a:pt x="46" y="0"/>
                  </a:cubicBezTo>
                  <a:cubicBezTo>
                    <a:pt x="46" y="0"/>
                    <a:pt x="46" y="0"/>
                    <a:pt x="46" y="0"/>
                  </a:cubicBezTo>
                  <a:cubicBezTo>
                    <a:pt x="46" y="0"/>
                    <a:pt x="46" y="0"/>
                    <a:pt x="45" y="0"/>
                  </a:cubicBezTo>
                  <a:cubicBezTo>
                    <a:pt x="45" y="0"/>
                    <a:pt x="45" y="0"/>
                    <a:pt x="45" y="0"/>
                  </a:cubicBezTo>
                  <a:cubicBezTo>
                    <a:pt x="45" y="0"/>
                    <a:pt x="45" y="0"/>
                    <a:pt x="45" y="0"/>
                  </a:cubicBezTo>
                  <a:cubicBezTo>
                    <a:pt x="45" y="0"/>
                    <a:pt x="45" y="1"/>
                    <a:pt x="44" y="1"/>
                  </a:cubicBezTo>
                  <a:cubicBezTo>
                    <a:pt x="44" y="1"/>
                    <a:pt x="44" y="1"/>
                    <a:pt x="44" y="1"/>
                  </a:cubicBezTo>
                  <a:cubicBezTo>
                    <a:pt x="44" y="1"/>
                    <a:pt x="44" y="1"/>
                    <a:pt x="44" y="1"/>
                  </a:cubicBezTo>
                  <a:cubicBezTo>
                    <a:pt x="44" y="1"/>
                    <a:pt x="43" y="1"/>
                    <a:pt x="43" y="1"/>
                  </a:cubicBezTo>
                  <a:cubicBezTo>
                    <a:pt x="43" y="1"/>
                    <a:pt x="43" y="1"/>
                    <a:pt x="43" y="1"/>
                  </a:cubicBezTo>
                  <a:cubicBezTo>
                    <a:pt x="43" y="1"/>
                    <a:pt x="43" y="1"/>
                    <a:pt x="43" y="1"/>
                  </a:cubicBezTo>
                  <a:cubicBezTo>
                    <a:pt x="43" y="1"/>
                    <a:pt x="43" y="2"/>
                    <a:pt x="43" y="2"/>
                  </a:cubicBezTo>
                  <a:cubicBezTo>
                    <a:pt x="42" y="2"/>
                    <a:pt x="42" y="2"/>
                    <a:pt x="42" y="2"/>
                  </a:cubicBezTo>
                  <a:cubicBezTo>
                    <a:pt x="42" y="2"/>
                    <a:pt x="42" y="2"/>
                    <a:pt x="42" y="2"/>
                  </a:cubicBezTo>
                  <a:cubicBezTo>
                    <a:pt x="42" y="2"/>
                    <a:pt x="42" y="2"/>
                    <a:pt x="41" y="3"/>
                  </a:cubicBezTo>
                  <a:cubicBezTo>
                    <a:pt x="41" y="4"/>
                    <a:pt x="40" y="4"/>
                    <a:pt x="38" y="4"/>
                  </a:cubicBezTo>
                  <a:cubicBezTo>
                    <a:pt x="38" y="4"/>
                    <a:pt x="38" y="4"/>
                    <a:pt x="38" y="4"/>
                  </a:cubicBezTo>
                  <a:cubicBezTo>
                    <a:pt x="17" y="4"/>
                    <a:pt x="17" y="4"/>
                    <a:pt x="17" y="4"/>
                  </a:cubicBezTo>
                  <a:cubicBezTo>
                    <a:pt x="16" y="4"/>
                    <a:pt x="16" y="4"/>
                    <a:pt x="16" y="4"/>
                  </a:cubicBezTo>
                  <a:cubicBezTo>
                    <a:pt x="15" y="4"/>
                    <a:pt x="14" y="4"/>
                    <a:pt x="13" y="3"/>
                  </a:cubicBezTo>
                  <a:cubicBezTo>
                    <a:pt x="13" y="2"/>
                    <a:pt x="13" y="2"/>
                    <a:pt x="12"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2" name="Freeform 300"/>
            <p:cNvSpPr/>
            <p:nvPr/>
          </p:nvSpPr>
          <p:spPr bwMode="auto">
            <a:xfrm>
              <a:off x="6299618" y="3956974"/>
              <a:ext cx="93650" cy="30170"/>
            </a:xfrm>
            <a:custGeom>
              <a:avLst/>
              <a:gdLst>
                <a:gd name="T0" fmla="*/ 22138 w 55"/>
                <a:gd name="T1" fmla="*/ 5027 h 18"/>
                <a:gd name="T2" fmla="*/ 13624 w 55"/>
                <a:gd name="T3" fmla="*/ 0 h 18"/>
                <a:gd name="T4" fmla="*/ 6812 w 55"/>
                <a:gd name="T5" fmla="*/ 3351 h 18"/>
                <a:gd name="T6" fmla="*/ 5109 w 55"/>
                <a:gd name="T7" fmla="*/ 20109 h 18"/>
                <a:gd name="T8" fmla="*/ 28950 w 55"/>
                <a:gd name="T9" fmla="*/ 30163 h 18"/>
                <a:gd name="T10" fmla="*/ 64712 w 55"/>
                <a:gd name="T11" fmla="*/ 30163 h 18"/>
                <a:gd name="T12" fmla="*/ 88553 w 55"/>
                <a:gd name="T13" fmla="*/ 20109 h 18"/>
                <a:gd name="T14" fmla="*/ 88553 w 55"/>
                <a:gd name="T15" fmla="*/ 3351 h 18"/>
                <a:gd name="T16" fmla="*/ 80038 w 55"/>
                <a:gd name="T17" fmla="*/ 0 h 18"/>
                <a:gd name="T18" fmla="*/ 71524 w 55"/>
                <a:gd name="T19" fmla="*/ 5027 h 18"/>
                <a:gd name="T20" fmla="*/ 68118 w 55"/>
                <a:gd name="T21" fmla="*/ 6703 h 18"/>
                <a:gd name="T22" fmla="*/ 64712 w 55"/>
                <a:gd name="T23" fmla="*/ 6703 h 18"/>
                <a:gd name="T24" fmla="*/ 28950 w 55"/>
                <a:gd name="T25" fmla="*/ 6703 h 18"/>
                <a:gd name="T26" fmla="*/ 28950 w 55"/>
                <a:gd name="T27" fmla="*/ 6703 h 18"/>
                <a:gd name="T28" fmla="*/ 22138 w 55"/>
                <a:gd name="T29" fmla="*/ 5027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5" h="18">
                  <a:moveTo>
                    <a:pt x="13" y="3"/>
                  </a:moveTo>
                  <a:cubicBezTo>
                    <a:pt x="12" y="1"/>
                    <a:pt x="10" y="0"/>
                    <a:pt x="8" y="0"/>
                  </a:cubicBezTo>
                  <a:cubicBezTo>
                    <a:pt x="6" y="0"/>
                    <a:pt x="5" y="1"/>
                    <a:pt x="4" y="2"/>
                  </a:cubicBezTo>
                  <a:cubicBezTo>
                    <a:pt x="1" y="4"/>
                    <a:pt x="0" y="9"/>
                    <a:pt x="3" y="12"/>
                  </a:cubicBezTo>
                  <a:cubicBezTo>
                    <a:pt x="6" y="16"/>
                    <a:pt x="11" y="18"/>
                    <a:pt x="17" y="18"/>
                  </a:cubicBezTo>
                  <a:cubicBezTo>
                    <a:pt x="38" y="18"/>
                    <a:pt x="38" y="18"/>
                    <a:pt x="38" y="18"/>
                  </a:cubicBezTo>
                  <a:cubicBezTo>
                    <a:pt x="44" y="18"/>
                    <a:pt x="49" y="16"/>
                    <a:pt x="52" y="12"/>
                  </a:cubicBezTo>
                  <a:cubicBezTo>
                    <a:pt x="55" y="9"/>
                    <a:pt x="54" y="4"/>
                    <a:pt x="52" y="2"/>
                  </a:cubicBezTo>
                  <a:cubicBezTo>
                    <a:pt x="50" y="1"/>
                    <a:pt x="49" y="0"/>
                    <a:pt x="47" y="0"/>
                  </a:cubicBezTo>
                  <a:cubicBezTo>
                    <a:pt x="45" y="0"/>
                    <a:pt x="43" y="1"/>
                    <a:pt x="42" y="3"/>
                  </a:cubicBezTo>
                  <a:cubicBezTo>
                    <a:pt x="41" y="3"/>
                    <a:pt x="40" y="4"/>
                    <a:pt x="40" y="4"/>
                  </a:cubicBezTo>
                  <a:cubicBezTo>
                    <a:pt x="39" y="4"/>
                    <a:pt x="39" y="4"/>
                    <a:pt x="38" y="4"/>
                  </a:cubicBezTo>
                  <a:cubicBezTo>
                    <a:pt x="17" y="4"/>
                    <a:pt x="17" y="4"/>
                    <a:pt x="17" y="4"/>
                  </a:cubicBezTo>
                  <a:cubicBezTo>
                    <a:pt x="17" y="4"/>
                    <a:pt x="17" y="4"/>
                    <a:pt x="17" y="4"/>
                  </a:cubicBezTo>
                  <a:cubicBezTo>
                    <a:pt x="15" y="4"/>
                    <a:pt x="14" y="4"/>
                    <a:pt x="13"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3" name="Freeform 301"/>
            <p:cNvSpPr/>
            <p:nvPr/>
          </p:nvSpPr>
          <p:spPr bwMode="auto">
            <a:xfrm>
              <a:off x="5683756" y="3156681"/>
              <a:ext cx="207935" cy="195308"/>
            </a:xfrm>
            <a:custGeom>
              <a:avLst/>
              <a:gdLst>
                <a:gd name="T0" fmla="*/ 35506 w 123"/>
                <a:gd name="T1" fmla="*/ 195263 h 116"/>
                <a:gd name="T2" fmla="*/ 71011 w 123"/>
                <a:gd name="T3" fmla="*/ 159914 h 116"/>
                <a:gd name="T4" fmla="*/ 71011 w 123"/>
                <a:gd name="T5" fmla="*/ 159914 h 116"/>
                <a:gd name="T6" fmla="*/ 71011 w 123"/>
                <a:gd name="T7" fmla="*/ 43766 h 116"/>
                <a:gd name="T8" fmla="*/ 185982 w 123"/>
                <a:gd name="T9" fmla="*/ 43766 h 116"/>
                <a:gd name="T10" fmla="*/ 185982 w 123"/>
                <a:gd name="T11" fmla="*/ 126248 h 116"/>
                <a:gd name="T12" fmla="*/ 172456 w 123"/>
                <a:gd name="T13" fmla="*/ 124564 h 116"/>
                <a:gd name="T14" fmla="*/ 136951 w 123"/>
                <a:gd name="T15" fmla="*/ 159914 h 116"/>
                <a:gd name="T16" fmla="*/ 172456 w 123"/>
                <a:gd name="T17" fmla="*/ 195263 h 116"/>
                <a:gd name="T18" fmla="*/ 207962 w 123"/>
                <a:gd name="T19" fmla="*/ 159914 h 116"/>
                <a:gd name="T20" fmla="*/ 207962 w 123"/>
                <a:gd name="T21" fmla="*/ 159914 h 116"/>
                <a:gd name="T22" fmla="*/ 207962 w 123"/>
                <a:gd name="T23" fmla="*/ 159914 h 116"/>
                <a:gd name="T24" fmla="*/ 207962 w 123"/>
                <a:gd name="T25" fmla="*/ 43766 h 116"/>
                <a:gd name="T26" fmla="*/ 207962 w 123"/>
                <a:gd name="T27" fmla="*/ 0 h 116"/>
                <a:gd name="T28" fmla="*/ 185982 w 123"/>
                <a:gd name="T29" fmla="*/ 0 h 116"/>
                <a:gd name="T30" fmla="*/ 71011 w 123"/>
                <a:gd name="T31" fmla="*/ 0 h 116"/>
                <a:gd name="T32" fmla="*/ 49032 w 123"/>
                <a:gd name="T33" fmla="*/ 0 h 116"/>
                <a:gd name="T34" fmla="*/ 49032 w 123"/>
                <a:gd name="T35" fmla="*/ 43766 h 116"/>
                <a:gd name="T36" fmla="*/ 49032 w 123"/>
                <a:gd name="T37" fmla="*/ 126248 h 116"/>
                <a:gd name="T38" fmla="*/ 35506 w 123"/>
                <a:gd name="T39" fmla="*/ 124564 h 116"/>
                <a:gd name="T40" fmla="*/ 0 w 123"/>
                <a:gd name="T41" fmla="*/ 159914 h 116"/>
                <a:gd name="T42" fmla="*/ 35506 w 123"/>
                <a:gd name="T43" fmla="*/ 195263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23" h="116">
                  <a:moveTo>
                    <a:pt x="21" y="116"/>
                  </a:moveTo>
                  <a:cubicBezTo>
                    <a:pt x="33" y="116"/>
                    <a:pt x="42" y="106"/>
                    <a:pt x="42" y="95"/>
                  </a:cubicBezTo>
                  <a:cubicBezTo>
                    <a:pt x="42" y="95"/>
                    <a:pt x="42" y="95"/>
                    <a:pt x="42" y="95"/>
                  </a:cubicBezTo>
                  <a:cubicBezTo>
                    <a:pt x="42" y="26"/>
                    <a:pt x="42" y="26"/>
                    <a:pt x="42" y="26"/>
                  </a:cubicBezTo>
                  <a:cubicBezTo>
                    <a:pt x="110" y="26"/>
                    <a:pt x="110" y="26"/>
                    <a:pt x="110" y="26"/>
                  </a:cubicBezTo>
                  <a:cubicBezTo>
                    <a:pt x="110" y="75"/>
                    <a:pt x="110" y="75"/>
                    <a:pt x="110" y="75"/>
                  </a:cubicBezTo>
                  <a:cubicBezTo>
                    <a:pt x="108" y="74"/>
                    <a:pt x="105" y="74"/>
                    <a:pt x="102" y="74"/>
                  </a:cubicBezTo>
                  <a:cubicBezTo>
                    <a:pt x="90" y="74"/>
                    <a:pt x="81" y="83"/>
                    <a:pt x="81" y="95"/>
                  </a:cubicBezTo>
                  <a:cubicBezTo>
                    <a:pt x="81" y="106"/>
                    <a:pt x="90" y="116"/>
                    <a:pt x="102" y="116"/>
                  </a:cubicBezTo>
                  <a:cubicBezTo>
                    <a:pt x="114" y="116"/>
                    <a:pt x="123" y="106"/>
                    <a:pt x="123" y="95"/>
                  </a:cubicBezTo>
                  <a:cubicBezTo>
                    <a:pt x="123" y="95"/>
                    <a:pt x="123" y="95"/>
                    <a:pt x="123" y="95"/>
                  </a:cubicBezTo>
                  <a:cubicBezTo>
                    <a:pt x="123" y="95"/>
                    <a:pt x="123" y="95"/>
                    <a:pt x="123" y="95"/>
                  </a:cubicBezTo>
                  <a:cubicBezTo>
                    <a:pt x="123" y="26"/>
                    <a:pt x="123" y="26"/>
                    <a:pt x="123" y="26"/>
                  </a:cubicBezTo>
                  <a:cubicBezTo>
                    <a:pt x="123" y="0"/>
                    <a:pt x="123" y="0"/>
                    <a:pt x="123" y="0"/>
                  </a:cubicBezTo>
                  <a:cubicBezTo>
                    <a:pt x="110" y="0"/>
                    <a:pt x="110" y="0"/>
                    <a:pt x="110" y="0"/>
                  </a:cubicBezTo>
                  <a:cubicBezTo>
                    <a:pt x="42" y="0"/>
                    <a:pt x="42" y="0"/>
                    <a:pt x="42" y="0"/>
                  </a:cubicBezTo>
                  <a:cubicBezTo>
                    <a:pt x="29" y="0"/>
                    <a:pt x="29" y="0"/>
                    <a:pt x="29" y="0"/>
                  </a:cubicBezTo>
                  <a:cubicBezTo>
                    <a:pt x="29" y="26"/>
                    <a:pt x="29" y="26"/>
                    <a:pt x="29" y="26"/>
                  </a:cubicBezTo>
                  <a:cubicBezTo>
                    <a:pt x="29" y="75"/>
                    <a:pt x="29" y="75"/>
                    <a:pt x="29" y="75"/>
                  </a:cubicBezTo>
                  <a:cubicBezTo>
                    <a:pt x="26" y="74"/>
                    <a:pt x="24" y="74"/>
                    <a:pt x="21" y="74"/>
                  </a:cubicBezTo>
                  <a:cubicBezTo>
                    <a:pt x="9" y="74"/>
                    <a:pt x="0" y="83"/>
                    <a:pt x="0" y="95"/>
                  </a:cubicBezTo>
                  <a:cubicBezTo>
                    <a:pt x="0" y="106"/>
                    <a:pt x="9" y="116"/>
                    <a:pt x="21" y="11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4" name="Freeform 302"/>
            <p:cNvSpPr/>
            <p:nvPr/>
          </p:nvSpPr>
          <p:spPr bwMode="auto">
            <a:xfrm>
              <a:off x="6547236" y="3764842"/>
              <a:ext cx="103174" cy="173077"/>
            </a:xfrm>
            <a:custGeom>
              <a:avLst/>
              <a:gdLst>
                <a:gd name="T0" fmla="*/ 0 w 61"/>
                <a:gd name="T1" fmla="*/ 120958 h 103"/>
                <a:gd name="T2" fmla="*/ 0 w 61"/>
                <a:gd name="T3" fmla="*/ 144477 h 103"/>
                <a:gd name="T4" fmla="*/ 28757 w 61"/>
                <a:gd name="T5" fmla="*/ 173037 h 103"/>
                <a:gd name="T6" fmla="*/ 72738 w 61"/>
                <a:gd name="T7" fmla="*/ 173037 h 103"/>
                <a:gd name="T8" fmla="*/ 103187 w 61"/>
                <a:gd name="T9" fmla="*/ 144477 h 103"/>
                <a:gd name="T10" fmla="*/ 103187 w 61"/>
                <a:gd name="T11" fmla="*/ 120958 h 103"/>
                <a:gd name="T12" fmla="*/ 65972 w 61"/>
                <a:gd name="T13" fmla="*/ 120958 h 103"/>
                <a:gd name="T14" fmla="*/ 65972 w 61"/>
                <a:gd name="T15" fmla="*/ 99118 h 103"/>
                <a:gd name="T16" fmla="*/ 103187 w 61"/>
                <a:gd name="T17" fmla="*/ 99118 h 103"/>
                <a:gd name="T18" fmla="*/ 103187 w 61"/>
                <a:gd name="T19" fmla="*/ 65519 h 103"/>
                <a:gd name="T20" fmla="*/ 65972 w 61"/>
                <a:gd name="T21" fmla="*/ 65519 h 103"/>
                <a:gd name="T22" fmla="*/ 65972 w 61"/>
                <a:gd name="T23" fmla="*/ 43679 h 103"/>
                <a:gd name="T24" fmla="*/ 103187 w 61"/>
                <a:gd name="T25" fmla="*/ 43679 h 103"/>
                <a:gd name="T26" fmla="*/ 103187 w 61"/>
                <a:gd name="T27" fmla="*/ 28560 h 103"/>
                <a:gd name="T28" fmla="*/ 72738 w 61"/>
                <a:gd name="T29" fmla="*/ 0 h 103"/>
                <a:gd name="T30" fmla="*/ 28757 w 61"/>
                <a:gd name="T31" fmla="*/ 0 h 103"/>
                <a:gd name="T32" fmla="*/ 0 w 61"/>
                <a:gd name="T33" fmla="*/ 28560 h 103"/>
                <a:gd name="T34" fmla="*/ 0 w 61"/>
                <a:gd name="T35" fmla="*/ 43679 h 103"/>
                <a:gd name="T36" fmla="*/ 37215 w 61"/>
                <a:gd name="T37" fmla="*/ 43679 h 103"/>
                <a:gd name="T38" fmla="*/ 37215 w 61"/>
                <a:gd name="T39" fmla="*/ 65519 h 103"/>
                <a:gd name="T40" fmla="*/ 0 w 61"/>
                <a:gd name="T41" fmla="*/ 65519 h 103"/>
                <a:gd name="T42" fmla="*/ 0 w 61"/>
                <a:gd name="T43" fmla="*/ 99118 h 103"/>
                <a:gd name="T44" fmla="*/ 37215 w 61"/>
                <a:gd name="T45" fmla="*/ 99118 h 103"/>
                <a:gd name="T46" fmla="*/ 37215 w 61"/>
                <a:gd name="T47" fmla="*/ 120958 h 103"/>
                <a:gd name="T48" fmla="*/ 0 w 61"/>
                <a:gd name="T49" fmla="*/ 120958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 h="103">
                  <a:moveTo>
                    <a:pt x="0" y="72"/>
                  </a:moveTo>
                  <a:cubicBezTo>
                    <a:pt x="0" y="86"/>
                    <a:pt x="0" y="86"/>
                    <a:pt x="0" y="86"/>
                  </a:cubicBezTo>
                  <a:cubicBezTo>
                    <a:pt x="0" y="96"/>
                    <a:pt x="8" y="103"/>
                    <a:pt x="17" y="103"/>
                  </a:cubicBezTo>
                  <a:cubicBezTo>
                    <a:pt x="43" y="103"/>
                    <a:pt x="43" y="103"/>
                    <a:pt x="43" y="103"/>
                  </a:cubicBezTo>
                  <a:cubicBezTo>
                    <a:pt x="53" y="103"/>
                    <a:pt x="61" y="96"/>
                    <a:pt x="61" y="86"/>
                  </a:cubicBezTo>
                  <a:cubicBezTo>
                    <a:pt x="61" y="72"/>
                    <a:pt x="61" y="72"/>
                    <a:pt x="61" y="72"/>
                  </a:cubicBezTo>
                  <a:cubicBezTo>
                    <a:pt x="39" y="72"/>
                    <a:pt x="39" y="72"/>
                    <a:pt x="39" y="72"/>
                  </a:cubicBezTo>
                  <a:cubicBezTo>
                    <a:pt x="39" y="59"/>
                    <a:pt x="39" y="59"/>
                    <a:pt x="39" y="59"/>
                  </a:cubicBezTo>
                  <a:cubicBezTo>
                    <a:pt x="61" y="59"/>
                    <a:pt x="61" y="59"/>
                    <a:pt x="61" y="59"/>
                  </a:cubicBezTo>
                  <a:cubicBezTo>
                    <a:pt x="61" y="39"/>
                    <a:pt x="61" y="39"/>
                    <a:pt x="61" y="39"/>
                  </a:cubicBezTo>
                  <a:cubicBezTo>
                    <a:pt x="39" y="39"/>
                    <a:pt x="39" y="39"/>
                    <a:pt x="39" y="39"/>
                  </a:cubicBezTo>
                  <a:cubicBezTo>
                    <a:pt x="39" y="26"/>
                    <a:pt x="39" y="26"/>
                    <a:pt x="39" y="26"/>
                  </a:cubicBezTo>
                  <a:cubicBezTo>
                    <a:pt x="61" y="26"/>
                    <a:pt x="61" y="26"/>
                    <a:pt x="61" y="26"/>
                  </a:cubicBezTo>
                  <a:cubicBezTo>
                    <a:pt x="61" y="17"/>
                    <a:pt x="61" y="17"/>
                    <a:pt x="61" y="17"/>
                  </a:cubicBezTo>
                  <a:cubicBezTo>
                    <a:pt x="61" y="8"/>
                    <a:pt x="53" y="0"/>
                    <a:pt x="43" y="0"/>
                  </a:cubicBezTo>
                  <a:cubicBezTo>
                    <a:pt x="17" y="0"/>
                    <a:pt x="17" y="0"/>
                    <a:pt x="17" y="0"/>
                  </a:cubicBezTo>
                  <a:cubicBezTo>
                    <a:pt x="8" y="0"/>
                    <a:pt x="0" y="8"/>
                    <a:pt x="0" y="17"/>
                  </a:cubicBezTo>
                  <a:cubicBezTo>
                    <a:pt x="0" y="26"/>
                    <a:pt x="0" y="26"/>
                    <a:pt x="0" y="26"/>
                  </a:cubicBezTo>
                  <a:cubicBezTo>
                    <a:pt x="22" y="26"/>
                    <a:pt x="22" y="26"/>
                    <a:pt x="22" y="26"/>
                  </a:cubicBezTo>
                  <a:cubicBezTo>
                    <a:pt x="22" y="39"/>
                    <a:pt x="22" y="39"/>
                    <a:pt x="22" y="39"/>
                  </a:cubicBezTo>
                  <a:cubicBezTo>
                    <a:pt x="0" y="39"/>
                    <a:pt x="0" y="39"/>
                    <a:pt x="0" y="39"/>
                  </a:cubicBezTo>
                  <a:cubicBezTo>
                    <a:pt x="0" y="59"/>
                    <a:pt x="0" y="59"/>
                    <a:pt x="0" y="59"/>
                  </a:cubicBezTo>
                  <a:cubicBezTo>
                    <a:pt x="22" y="59"/>
                    <a:pt x="22" y="59"/>
                    <a:pt x="22" y="59"/>
                  </a:cubicBezTo>
                  <a:cubicBezTo>
                    <a:pt x="22" y="72"/>
                    <a:pt x="22" y="72"/>
                    <a:pt x="22" y="72"/>
                  </a:cubicBezTo>
                  <a:lnTo>
                    <a:pt x="0" y="7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5" name="Freeform 303"/>
            <p:cNvSpPr/>
            <p:nvPr/>
          </p:nvSpPr>
          <p:spPr bwMode="auto">
            <a:xfrm>
              <a:off x="6517077" y="3920445"/>
              <a:ext cx="163492" cy="106387"/>
            </a:xfrm>
            <a:custGeom>
              <a:avLst/>
              <a:gdLst>
                <a:gd name="T0" fmla="*/ 0 w 97"/>
                <a:gd name="T1" fmla="*/ 5065 h 63"/>
                <a:gd name="T2" fmla="*/ 53942 w 97"/>
                <a:gd name="T3" fmla="*/ 50649 h 63"/>
                <a:gd name="T4" fmla="*/ 70799 w 97"/>
                <a:gd name="T5" fmla="*/ 50649 h 63"/>
                <a:gd name="T6" fmla="*/ 70799 w 97"/>
                <a:gd name="T7" fmla="*/ 84414 h 63"/>
                <a:gd name="T8" fmla="*/ 48885 w 97"/>
                <a:gd name="T9" fmla="*/ 84414 h 63"/>
                <a:gd name="T10" fmla="*/ 48885 w 97"/>
                <a:gd name="T11" fmla="*/ 106362 h 63"/>
                <a:gd name="T12" fmla="*/ 112942 w 97"/>
                <a:gd name="T13" fmla="*/ 106362 h 63"/>
                <a:gd name="T14" fmla="*/ 112942 w 97"/>
                <a:gd name="T15" fmla="*/ 84414 h 63"/>
                <a:gd name="T16" fmla="*/ 92714 w 97"/>
                <a:gd name="T17" fmla="*/ 84414 h 63"/>
                <a:gd name="T18" fmla="*/ 92714 w 97"/>
                <a:gd name="T19" fmla="*/ 50649 h 63"/>
                <a:gd name="T20" fmla="*/ 109571 w 97"/>
                <a:gd name="T21" fmla="*/ 50649 h 63"/>
                <a:gd name="T22" fmla="*/ 163513 w 97"/>
                <a:gd name="T23" fmla="*/ 5065 h 63"/>
                <a:gd name="T24" fmla="*/ 141599 w 97"/>
                <a:gd name="T25" fmla="*/ 0 h 63"/>
                <a:gd name="T26" fmla="*/ 109571 w 97"/>
                <a:gd name="T27" fmla="*/ 28701 h 63"/>
                <a:gd name="T28" fmla="*/ 53942 w 97"/>
                <a:gd name="T29" fmla="*/ 28701 h 63"/>
                <a:gd name="T30" fmla="*/ 21914 w 97"/>
                <a:gd name="T31" fmla="*/ 0 h 63"/>
                <a:gd name="T32" fmla="*/ 0 w 97"/>
                <a:gd name="T33" fmla="*/ 5065 h 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7" h="63">
                  <a:moveTo>
                    <a:pt x="0" y="3"/>
                  </a:moveTo>
                  <a:cubicBezTo>
                    <a:pt x="3" y="18"/>
                    <a:pt x="17" y="30"/>
                    <a:pt x="32" y="30"/>
                  </a:cubicBezTo>
                  <a:cubicBezTo>
                    <a:pt x="42" y="30"/>
                    <a:pt x="42" y="30"/>
                    <a:pt x="42" y="30"/>
                  </a:cubicBezTo>
                  <a:cubicBezTo>
                    <a:pt x="42" y="50"/>
                    <a:pt x="42" y="50"/>
                    <a:pt x="42" y="50"/>
                  </a:cubicBezTo>
                  <a:cubicBezTo>
                    <a:pt x="29" y="50"/>
                    <a:pt x="29" y="50"/>
                    <a:pt x="29" y="50"/>
                  </a:cubicBezTo>
                  <a:cubicBezTo>
                    <a:pt x="29" y="63"/>
                    <a:pt x="29" y="63"/>
                    <a:pt x="29" y="63"/>
                  </a:cubicBezTo>
                  <a:cubicBezTo>
                    <a:pt x="67" y="63"/>
                    <a:pt x="67" y="63"/>
                    <a:pt x="67" y="63"/>
                  </a:cubicBezTo>
                  <a:cubicBezTo>
                    <a:pt x="67" y="50"/>
                    <a:pt x="67" y="50"/>
                    <a:pt x="67" y="50"/>
                  </a:cubicBezTo>
                  <a:cubicBezTo>
                    <a:pt x="55" y="50"/>
                    <a:pt x="55" y="50"/>
                    <a:pt x="55" y="50"/>
                  </a:cubicBezTo>
                  <a:cubicBezTo>
                    <a:pt x="55" y="30"/>
                    <a:pt x="55" y="30"/>
                    <a:pt x="55" y="30"/>
                  </a:cubicBezTo>
                  <a:cubicBezTo>
                    <a:pt x="65" y="30"/>
                    <a:pt x="65" y="30"/>
                    <a:pt x="65" y="30"/>
                  </a:cubicBezTo>
                  <a:cubicBezTo>
                    <a:pt x="81" y="30"/>
                    <a:pt x="94" y="16"/>
                    <a:pt x="97" y="3"/>
                  </a:cubicBezTo>
                  <a:cubicBezTo>
                    <a:pt x="84" y="0"/>
                    <a:pt x="84" y="0"/>
                    <a:pt x="84" y="0"/>
                  </a:cubicBezTo>
                  <a:cubicBezTo>
                    <a:pt x="82" y="8"/>
                    <a:pt x="74" y="17"/>
                    <a:pt x="65" y="17"/>
                  </a:cubicBezTo>
                  <a:cubicBezTo>
                    <a:pt x="32" y="17"/>
                    <a:pt x="32" y="17"/>
                    <a:pt x="32" y="17"/>
                  </a:cubicBezTo>
                  <a:cubicBezTo>
                    <a:pt x="23" y="17"/>
                    <a:pt x="15" y="9"/>
                    <a:pt x="13" y="0"/>
                  </a:cubicBezTo>
                  <a:lnTo>
                    <a:pt x="0" y="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6" name="Freeform 304"/>
            <p:cNvSpPr/>
            <p:nvPr/>
          </p:nvSpPr>
          <p:spPr bwMode="auto">
            <a:xfrm>
              <a:off x="6374221" y="4009366"/>
              <a:ext cx="174602" cy="101624"/>
            </a:xfrm>
            <a:custGeom>
              <a:avLst/>
              <a:gdLst>
                <a:gd name="T0" fmla="*/ 98333 w 103"/>
                <a:gd name="T1" fmla="*/ 0 h 60"/>
                <a:gd name="T2" fmla="*/ 98333 w 103"/>
                <a:gd name="T3" fmla="*/ 16933 h 60"/>
                <a:gd name="T4" fmla="*/ 0 w 103"/>
                <a:gd name="T5" fmla="*/ 101600 h 60"/>
                <a:gd name="T6" fmla="*/ 98333 w 103"/>
                <a:gd name="T7" fmla="*/ 82973 h 60"/>
                <a:gd name="T8" fmla="*/ 98333 w 103"/>
                <a:gd name="T9" fmla="*/ 99907 h 60"/>
                <a:gd name="T10" fmla="*/ 174625 w 103"/>
                <a:gd name="T11" fmla="*/ 49107 h 60"/>
                <a:gd name="T12" fmla="*/ 98333 w 103"/>
                <a:gd name="T13" fmla="*/ 0 h 6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3" h="60">
                  <a:moveTo>
                    <a:pt x="58" y="0"/>
                  </a:moveTo>
                  <a:cubicBezTo>
                    <a:pt x="58" y="10"/>
                    <a:pt x="58" y="10"/>
                    <a:pt x="58" y="10"/>
                  </a:cubicBezTo>
                  <a:cubicBezTo>
                    <a:pt x="7" y="10"/>
                    <a:pt x="0" y="60"/>
                    <a:pt x="0" y="60"/>
                  </a:cubicBezTo>
                  <a:cubicBezTo>
                    <a:pt x="0" y="60"/>
                    <a:pt x="16" y="49"/>
                    <a:pt x="58" y="49"/>
                  </a:cubicBezTo>
                  <a:cubicBezTo>
                    <a:pt x="58" y="59"/>
                    <a:pt x="58" y="59"/>
                    <a:pt x="58" y="59"/>
                  </a:cubicBezTo>
                  <a:cubicBezTo>
                    <a:pt x="103" y="29"/>
                    <a:pt x="103" y="29"/>
                    <a:pt x="103" y="29"/>
                  </a:cubicBezTo>
                  <a:lnTo>
                    <a:pt x="5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7" name="Freeform 305"/>
            <p:cNvSpPr/>
            <p:nvPr/>
          </p:nvSpPr>
          <p:spPr bwMode="auto">
            <a:xfrm>
              <a:off x="6356769" y="4101462"/>
              <a:ext cx="173014" cy="101624"/>
            </a:xfrm>
            <a:custGeom>
              <a:avLst/>
              <a:gdLst>
                <a:gd name="T0" fmla="*/ 76340 w 102"/>
                <a:gd name="T1" fmla="*/ 101600 h 60"/>
                <a:gd name="T2" fmla="*/ 76340 w 102"/>
                <a:gd name="T3" fmla="*/ 84667 h 60"/>
                <a:gd name="T4" fmla="*/ 173037 w 102"/>
                <a:gd name="T5" fmla="*/ 0 h 60"/>
                <a:gd name="T6" fmla="*/ 76340 w 102"/>
                <a:gd name="T7" fmla="*/ 18627 h 60"/>
                <a:gd name="T8" fmla="*/ 76340 w 102"/>
                <a:gd name="T9" fmla="*/ 1693 h 60"/>
                <a:gd name="T10" fmla="*/ 0 w 102"/>
                <a:gd name="T11" fmla="*/ 50800 h 60"/>
                <a:gd name="T12" fmla="*/ 76340 w 102"/>
                <a:gd name="T13" fmla="*/ 101600 h 6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2" h="60">
                  <a:moveTo>
                    <a:pt x="45" y="60"/>
                  </a:moveTo>
                  <a:cubicBezTo>
                    <a:pt x="45" y="50"/>
                    <a:pt x="45" y="50"/>
                    <a:pt x="45" y="50"/>
                  </a:cubicBezTo>
                  <a:cubicBezTo>
                    <a:pt x="97" y="50"/>
                    <a:pt x="102" y="0"/>
                    <a:pt x="102" y="0"/>
                  </a:cubicBezTo>
                  <a:cubicBezTo>
                    <a:pt x="102" y="0"/>
                    <a:pt x="87" y="11"/>
                    <a:pt x="45" y="11"/>
                  </a:cubicBezTo>
                  <a:cubicBezTo>
                    <a:pt x="45" y="1"/>
                    <a:pt x="45" y="1"/>
                    <a:pt x="45" y="1"/>
                  </a:cubicBezTo>
                  <a:cubicBezTo>
                    <a:pt x="0" y="30"/>
                    <a:pt x="0" y="30"/>
                    <a:pt x="0" y="30"/>
                  </a:cubicBezTo>
                  <a:lnTo>
                    <a:pt x="45" y="6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8" name="Freeform 306"/>
            <p:cNvSpPr>
              <a:spLocks noEditPoints="1"/>
            </p:cNvSpPr>
            <p:nvPr/>
          </p:nvSpPr>
          <p:spPr bwMode="auto">
            <a:xfrm>
              <a:off x="6059944" y="3132863"/>
              <a:ext cx="277777" cy="277876"/>
            </a:xfrm>
            <a:custGeom>
              <a:avLst/>
              <a:gdLst>
                <a:gd name="T0" fmla="*/ 208360 w 164"/>
                <a:gd name="T1" fmla="*/ 259178 h 164"/>
                <a:gd name="T2" fmla="*/ 259179 w 164"/>
                <a:gd name="T3" fmla="*/ 208359 h 164"/>
                <a:gd name="T4" fmla="*/ 276119 w 164"/>
                <a:gd name="T5" fmla="*/ 167704 h 164"/>
                <a:gd name="T6" fmla="*/ 276119 w 164"/>
                <a:gd name="T7" fmla="*/ 111802 h 164"/>
                <a:gd name="T8" fmla="*/ 259179 w 164"/>
                <a:gd name="T9" fmla="*/ 69453 h 164"/>
                <a:gd name="T10" fmla="*/ 208360 w 164"/>
                <a:gd name="T11" fmla="*/ 18634 h 164"/>
                <a:gd name="T12" fmla="*/ 189726 w 164"/>
                <a:gd name="T13" fmla="*/ 10164 h 164"/>
                <a:gd name="T14" fmla="*/ 149070 w 164"/>
                <a:gd name="T15" fmla="*/ 0 h 164"/>
                <a:gd name="T16" fmla="*/ 155846 w 164"/>
                <a:gd name="T17" fmla="*/ 13552 h 164"/>
                <a:gd name="T18" fmla="*/ 171092 w 164"/>
                <a:gd name="T19" fmla="*/ 13552 h 164"/>
                <a:gd name="T20" fmla="*/ 188032 w 164"/>
                <a:gd name="T21" fmla="*/ 18634 h 164"/>
                <a:gd name="T22" fmla="*/ 182950 w 164"/>
                <a:gd name="T23" fmla="*/ 22022 h 164"/>
                <a:gd name="T24" fmla="*/ 160928 w 164"/>
                <a:gd name="T25" fmla="*/ 30492 h 164"/>
                <a:gd name="T26" fmla="*/ 164316 w 164"/>
                <a:gd name="T27" fmla="*/ 44043 h 164"/>
                <a:gd name="T28" fmla="*/ 177868 w 164"/>
                <a:gd name="T29" fmla="*/ 52513 h 164"/>
                <a:gd name="T30" fmla="*/ 196502 w 164"/>
                <a:gd name="T31" fmla="*/ 27104 h 164"/>
                <a:gd name="T32" fmla="*/ 211748 w 164"/>
                <a:gd name="T33" fmla="*/ 32186 h 164"/>
                <a:gd name="T34" fmla="*/ 223606 w 164"/>
                <a:gd name="T35" fmla="*/ 37267 h 164"/>
                <a:gd name="T36" fmla="*/ 228688 w 164"/>
                <a:gd name="T37" fmla="*/ 57595 h 164"/>
                <a:gd name="T38" fmla="*/ 225300 w 164"/>
                <a:gd name="T39" fmla="*/ 66065 h 164"/>
                <a:gd name="T40" fmla="*/ 218524 w 164"/>
                <a:gd name="T41" fmla="*/ 59289 h 164"/>
                <a:gd name="T42" fmla="*/ 199890 w 164"/>
                <a:gd name="T43" fmla="*/ 62677 h 164"/>
                <a:gd name="T44" fmla="*/ 213442 w 164"/>
                <a:gd name="T45" fmla="*/ 69453 h 164"/>
                <a:gd name="T46" fmla="*/ 182950 w 164"/>
                <a:gd name="T47" fmla="*/ 81311 h 164"/>
                <a:gd name="T48" fmla="*/ 169398 w 164"/>
                <a:gd name="T49" fmla="*/ 89781 h 164"/>
                <a:gd name="T50" fmla="*/ 150764 w 164"/>
                <a:gd name="T51" fmla="*/ 106720 h 164"/>
                <a:gd name="T52" fmla="*/ 160928 w 164"/>
                <a:gd name="T53" fmla="*/ 164316 h 164"/>
                <a:gd name="T54" fmla="*/ 176174 w 164"/>
                <a:gd name="T55" fmla="*/ 169398 h 164"/>
                <a:gd name="T56" fmla="*/ 191420 w 164"/>
                <a:gd name="T57" fmla="*/ 174479 h 164"/>
                <a:gd name="T58" fmla="*/ 216830 w 164"/>
                <a:gd name="T59" fmla="*/ 188031 h 164"/>
                <a:gd name="T60" fmla="*/ 232075 w 164"/>
                <a:gd name="T61" fmla="*/ 201583 h 164"/>
                <a:gd name="T62" fmla="*/ 250709 w 164"/>
                <a:gd name="T63" fmla="*/ 208359 h 164"/>
                <a:gd name="T64" fmla="*/ 159234 w 164"/>
                <a:gd name="T65" fmla="*/ 243932 h 164"/>
                <a:gd name="T66" fmla="*/ 1694 w 164"/>
                <a:gd name="T67" fmla="*/ 118578 h 164"/>
                <a:gd name="T68" fmla="*/ 3388 w 164"/>
                <a:gd name="T69" fmla="*/ 174479 h 164"/>
                <a:gd name="T70" fmla="*/ 28798 w 164"/>
                <a:gd name="T71" fmla="*/ 225299 h 164"/>
                <a:gd name="T72" fmla="*/ 88087 w 164"/>
                <a:gd name="T73" fmla="*/ 269342 h 164"/>
                <a:gd name="T74" fmla="*/ 142294 w 164"/>
                <a:gd name="T75" fmla="*/ 221911 h 164"/>
                <a:gd name="T76" fmla="*/ 137213 w 164"/>
                <a:gd name="T77" fmla="*/ 198195 h 164"/>
                <a:gd name="T78" fmla="*/ 143988 w 164"/>
                <a:gd name="T79" fmla="*/ 177867 h 164"/>
                <a:gd name="T80" fmla="*/ 127049 w 164"/>
                <a:gd name="T81" fmla="*/ 171092 h 164"/>
                <a:gd name="T82" fmla="*/ 108415 w 164"/>
                <a:gd name="T83" fmla="*/ 159234 h 164"/>
                <a:gd name="T84" fmla="*/ 79617 w 164"/>
                <a:gd name="T85" fmla="*/ 147376 h 164"/>
                <a:gd name="T86" fmla="*/ 67759 w 164"/>
                <a:gd name="T87" fmla="*/ 125354 h 164"/>
                <a:gd name="T88" fmla="*/ 60983 w 164"/>
                <a:gd name="T89" fmla="*/ 121966 h 164"/>
                <a:gd name="T90" fmla="*/ 59289 w 164"/>
                <a:gd name="T91" fmla="*/ 127048 h 164"/>
                <a:gd name="T92" fmla="*/ 50819 w 164"/>
                <a:gd name="T93" fmla="*/ 103333 h 164"/>
                <a:gd name="T94" fmla="*/ 50819 w 164"/>
                <a:gd name="T95" fmla="*/ 79617 h 164"/>
                <a:gd name="T96" fmla="*/ 60983 w 164"/>
                <a:gd name="T97" fmla="*/ 54207 h 164"/>
                <a:gd name="T98" fmla="*/ 59289 w 164"/>
                <a:gd name="T99" fmla="*/ 38961 h 164"/>
                <a:gd name="T100" fmla="*/ 125355 w 164"/>
                <a:gd name="T101" fmla="*/ 10164 h 164"/>
                <a:gd name="T102" fmla="*/ 149070 w 164"/>
                <a:gd name="T103" fmla="*/ 0 h 164"/>
                <a:gd name="T104" fmla="*/ 86393 w 164"/>
                <a:gd name="T105" fmla="*/ 10164 h 164"/>
                <a:gd name="T106" fmla="*/ 40656 w 164"/>
                <a:gd name="T107" fmla="*/ 40655 h 164"/>
                <a:gd name="T108" fmla="*/ 10164 w 164"/>
                <a:gd name="T109" fmla="*/ 88087 h 164"/>
                <a:gd name="T110" fmla="*/ 147376 w 164"/>
                <a:gd name="T111" fmla="*/ 174479 h 164"/>
                <a:gd name="T112" fmla="*/ 128743 w 164"/>
                <a:gd name="T113" fmla="*/ 154152 h 164"/>
                <a:gd name="T114" fmla="*/ 123661 w 164"/>
                <a:gd name="T115" fmla="*/ 140600 h 164"/>
                <a:gd name="T116" fmla="*/ 99945 w 164"/>
                <a:gd name="T117" fmla="*/ 145682 h 164"/>
                <a:gd name="T118" fmla="*/ 111803 w 164"/>
                <a:gd name="T119" fmla="*/ 115190 h 164"/>
                <a:gd name="T120" fmla="*/ 137213 w 164"/>
                <a:gd name="T121" fmla="*/ 115190 h 164"/>
                <a:gd name="T122" fmla="*/ 143988 w 164"/>
                <a:gd name="T123" fmla="*/ 115190 h 1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64" h="164">
                  <a:moveTo>
                    <a:pt x="88" y="164"/>
                  </a:moveTo>
                  <a:cubicBezTo>
                    <a:pt x="92" y="164"/>
                    <a:pt x="96" y="163"/>
                    <a:pt x="100" y="162"/>
                  </a:cubicBezTo>
                  <a:cubicBezTo>
                    <a:pt x="103" y="162"/>
                    <a:pt x="106" y="161"/>
                    <a:pt x="108" y="160"/>
                  </a:cubicBezTo>
                  <a:cubicBezTo>
                    <a:pt x="110" y="160"/>
                    <a:pt x="111" y="159"/>
                    <a:pt x="112" y="159"/>
                  </a:cubicBezTo>
                  <a:cubicBezTo>
                    <a:pt x="115" y="158"/>
                    <a:pt x="117" y="157"/>
                    <a:pt x="120" y="155"/>
                  </a:cubicBezTo>
                  <a:cubicBezTo>
                    <a:pt x="121" y="155"/>
                    <a:pt x="122" y="154"/>
                    <a:pt x="123" y="153"/>
                  </a:cubicBezTo>
                  <a:cubicBezTo>
                    <a:pt x="128" y="151"/>
                    <a:pt x="133" y="147"/>
                    <a:pt x="137" y="143"/>
                  </a:cubicBezTo>
                  <a:cubicBezTo>
                    <a:pt x="138" y="142"/>
                    <a:pt x="139" y="141"/>
                    <a:pt x="140" y="140"/>
                  </a:cubicBezTo>
                  <a:cubicBezTo>
                    <a:pt x="141" y="139"/>
                    <a:pt x="142" y="138"/>
                    <a:pt x="143" y="137"/>
                  </a:cubicBezTo>
                  <a:cubicBezTo>
                    <a:pt x="144" y="136"/>
                    <a:pt x="146" y="134"/>
                    <a:pt x="147" y="133"/>
                  </a:cubicBezTo>
                  <a:cubicBezTo>
                    <a:pt x="149" y="130"/>
                    <a:pt x="150" y="128"/>
                    <a:pt x="152" y="125"/>
                  </a:cubicBezTo>
                  <a:cubicBezTo>
                    <a:pt x="153" y="125"/>
                    <a:pt x="153" y="124"/>
                    <a:pt x="153" y="123"/>
                  </a:cubicBezTo>
                  <a:cubicBezTo>
                    <a:pt x="154" y="122"/>
                    <a:pt x="155" y="121"/>
                    <a:pt x="155" y="120"/>
                  </a:cubicBezTo>
                  <a:cubicBezTo>
                    <a:pt x="156" y="119"/>
                    <a:pt x="156" y="118"/>
                    <a:pt x="156" y="118"/>
                  </a:cubicBezTo>
                  <a:cubicBezTo>
                    <a:pt x="157" y="117"/>
                    <a:pt x="157" y="115"/>
                    <a:pt x="158" y="114"/>
                  </a:cubicBezTo>
                  <a:cubicBezTo>
                    <a:pt x="158" y="113"/>
                    <a:pt x="159" y="112"/>
                    <a:pt x="159" y="110"/>
                  </a:cubicBezTo>
                  <a:cubicBezTo>
                    <a:pt x="160" y="108"/>
                    <a:pt x="161" y="105"/>
                    <a:pt x="162" y="103"/>
                  </a:cubicBezTo>
                  <a:cubicBezTo>
                    <a:pt x="162" y="101"/>
                    <a:pt x="162" y="100"/>
                    <a:pt x="163" y="99"/>
                  </a:cubicBezTo>
                  <a:cubicBezTo>
                    <a:pt x="163" y="97"/>
                    <a:pt x="163" y="96"/>
                    <a:pt x="163" y="95"/>
                  </a:cubicBezTo>
                  <a:cubicBezTo>
                    <a:pt x="164" y="93"/>
                    <a:pt x="164" y="92"/>
                    <a:pt x="164" y="91"/>
                  </a:cubicBezTo>
                  <a:cubicBezTo>
                    <a:pt x="164" y="88"/>
                    <a:pt x="164" y="85"/>
                    <a:pt x="164" y="82"/>
                  </a:cubicBezTo>
                  <a:cubicBezTo>
                    <a:pt x="164" y="79"/>
                    <a:pt x="164" y="76"/>
                    <a:pt x="164" y="74"/>
                  </a:cubicBezTo>
                  <a:cubicBezTo>
                    <a:pt x="164" y="72"/>
                    <a:pt x="164" y="71"/>
                    <a:pt x="163" y="70"/>
                  </a:cubicBezTo>
                  <a:cubicBezTo>
                    <a:pt x="163" y="68"/>
                    <a:pt x="163" y="67"/>
                    <a:pt x="163" y="66"/>
                  </a:cubicBezTo>
                  <a:cubicBezTo>
                    <a:pt x="162" y="64"/>
                    <a:pt x="162" y="63"/>
                    <a:pt x="162" y="62"/>
                  </a:cubicBezTo>
                  <a:cubicBezTo>
                    <a:pt x="161" y="59"/>
                    <a:pt x="160" y="56"/>
                    <a:pt x="159" y="54"/>
                  </a:cubicBezTo>
                  <a:cubicBezTo>
                    <a:pt x="159" y="53"/>
                    <a:pt x="159" y="53"/>
                    <a:pt x="159" y="52"/>
                  </a:cubicBezTo>
                  <a:cubicBezTo>
                    <a:pt x="158" y="50"/>
                    <a:pt x="157" y="48"/>
                    <a:pt x="156" y="46"/>
                  </a:cubicBezTo>
                  <a:cubicBezTo>
                    <a:pt x="156" y="46"/>
                    <a:pt x="156" y="45"/>
                    <a:pt x="155" y="45"/>
                  </a:cubicBezTo>
                  <a:cubicBezTo>
                    <a:pt x="155" y="44"/>
                    <a:pt x="154" y="42"/>
                    <a:pt x="153" y="41"/>
                  </a:cubicBezTo>
                  <a:cubicBezTo>
                    <a:pt x="151" y="38"/>
                    <a:pt x="149" y="34"/>
                    <a:pt x="147" y="31"/>
                  </a:cubicBezTo>
                  <a:cubicBezTo>
                    <a:pt x="146" y="30"/>
                    <a:pt x="144" y="28"/>
                    <a:pt x="143" y="27"/>
                  </a:cubicBezTo>
                  <a:cubicBezTo>
                    <a:pt x="142" y="26"/>
                    <a:pt x="141" y="25"/>
                    <a:pt x="140" y="24"/>
                  </a:cubicBezTo>
                  <a:cubicBezTo>
                    <a:pt x="139" y="23"/>
                    <a:pt x="138" y="22"/>
                    <a:pt x="137" y="21"/>
                  </a:cubicBezTo>
                  <a:cubicBezTo>
                    <a:pt x="135" y="20"/>
                    <a:pt x="134" y="18"/>
                    <a:pt x="131" y="16"/>
                  </a:cubicBezTo>
                  <a:cubicBezTo>
                    <a:pt x="129" y="14"/>
                    <a:pt x="126" y="12"/>
                    <a:pt x="123" y="11"/>
                  </a:cubicBezTo>
                  <a:cubicBezTo>
                    <a:pt x="122" y="10"/>
                    <a:pt x="121" y="9"/>
                    <a:pt x="120" y="9"/>
                  </a:cubicBezTo>
                  <a:cubicBezTo>
                    <a:pt x="119" y="9"/>
                    <a:pt x="118" y="8"/>
                    <a:pt x="118" y="8"/>
                  </a:cubicBezTo>
                  <a:cubicBezTo>
                    <a:pt x="117" y="8"/>
                    <a:pt x="117" y="7"/>
                    <a:pt x="116" y="7"/>
                  </a:cubicBezTo>
                  <a:cubicBezTo>
                    <a:pt x="116" y="7"/>
                    <a:pt x="115" y="7"/>
                    <a:pt x="115" y="7"/>
                  </a:cubicBezTo>
                  <a:cubicBezTo>
                    <a:pt x="114" y="6"/>
                    <a:pt x="113" y="6"/>
                    <a:pt x="112" y="6"/>
                  </a:cubicBezTo>
                  <a:cubicBezTo>
                    <a:pt x="112" y="6"/>
                    <a:pt x="112" y="6"/>
                    <a:pt x="112" y="6"/>
                  </a:cubicBezTo>
                  <a:cubicBezTo>
                    <a:pt x="111" y="5"/>
                    <a:pt x="110" y="5"/>
                    <a:pt x="109" y="4"/>
                  </a:cubicBezTo>
                  <a:cubicBezTo>
                    <a:pt x="109" y="4"/>
                    <a:pt x="109" y="4"/>
                    <a:pt x="108" y="4"/>
                  </a:cubicBezTo>
                  <a:cubicBezTo>
                    <a:pt x="106" y="3"/>
                    <a:pt x="104" y="3"/>
                    <a:pt x="101" y="2"/>
                  </a:cubicBezTo>
                  <a:cubicBezTo>
                    <a:pt x="100" y="2"/>
                    <a:pt x="99" y="2"/>
                    <a:pt x="99" y="2"/>
                  </a:cubicBezTo>
                  <a:cubicBezTo>
                    <a:pt x="98" y="1"/>
                    <a:pt x="97" y="1"/>
                    <a:pt x="97" y="1"/>
                  </a:cubicBezTo>
                  <a:cubicBezTo>
                    <a:pt x="94" y="1"/>
                    <a:pt x="91" y="0"/>
                    <a:pt x="88" y="0"/>
                  </a:cubicBezTo>
                  <a:cubicBezTo>
                    <a:pt x="88" y="4"/>
                    <a:pt x="88" y="4"/>
                    <a:pt x="88" y="4"/>
                  </a:cubicBezTo>
                  <a:cubicBezTo>
                    <a:pt x="91" y="5"/>
                    <a:pt x="94" y="5"/>
                    <a:pt x="98" y="6"/>
                  </a:cubicBezTo>
                  <a:cubicBezTo>
                    <a:pt x="97" y="6"/>
                    <a:pt x="97" y="6"/>
                    <a:pt x="96" y="6"/>
                  </a:cubicBezTo>
                  <a:cubicBezTo>
                    <a:pt x="96" y="7"/>
                    <a:pt x="95" y="7"/>
                    <a:pt x="95" y="7"/>
                  </a:cubicBezTo>
                  <a:cubicBezTo>
                    <a:pt x="93" y="8"/>
                    <a:pt x="92" y="7"/>
                    <a:pt x="90" y="7"/>
                  </a:cubicBezTo>
                  <a:cubicBezTo>
                    <a:pt x="90" y="8"/>
                    <a:pt x="91" y="8"/>
                    <a:pt x="92" y="8"/>
                  </a:cubicBezTo>
                  <a:cubicBezTo>
                    <a:pt x="93" y="9"/>
                    <a:pt x="94" y="9"/>
                    <a:pt x="96" y="9"/>
                  </a:cubicBezTo>
                  <a:cubicBezTo>
                    <a:pt x="97" y="9"/>
                    <a:pt x="98" y="9"/>
                    <a:pt x="98" y="8"/>
                  </a:cubicBezTo>
                  <a:cubicBezTo>
                    <a:pt x="99" y="8"/>
                    <a:pt x="99" y="7"/>
                    <a:pt x="99" y="7"/>
                  </a:cubicBezTo>
                  <a:cubicBezTo>
                    <a:pt x="99" y="7"/>
                    <a:pt x="100" y="7"/>
                    <a:pt x="100" y="6"/>
                  </a:cubicBezTo>
                  <a:cubicBezTo>
                    <a:pt x="101" y="7"/>
                    <a:pt x="102" y="7"/>
                    <a:pt x="103" y="7"/>
                  </a:cubicBezTo>
                  <a:cubicBezTo>
                    <a:pt x="102" y="8"/>
                    <a:pt x="101" y="7"/>
                    <a:pt x="101" y="8"/>
                  </a:cubicBezTo>
                  <a:cubicBezTo>
                    <a:pt x="102" y="9"/>
                    <a:pt x="103" y="8"/>
                    <a:pt x="104" y="7"/>
                  </a:cubicBezTo>
                  <a:cubicBezTo>
                    <a:pt x="104" y="8"/>
                    <a:pt x="104" y="8"/>
                    <a:pt x="105" y="8"/>
                  </a:cubicBezTo>
                  <a:cubicBezTo>
                    <a:pt x="106" y="8"/>
                    <a:pt x="107" y="8"/>
                    <a:pt x="108" y="9"/>
                  </a:cubicBezTo>
                  <a:cubicBezTo>
                    <a:pt x="110" y="9"/>
                    <a:pt x="112" y="10"/>
                    <a:pt x="114" y="11"/>
                  </a:cubicBezTo>
                  <a:cubicBezTo>
                    <a:pt x="113" y="11"/>
                    <a:pt x="113" y="11"/>
                    <a:pt x="113" y="11"/>
                  </a:cubicBezTo>
                  <a:cubicBezTo>
                    <a:pt x="112" y="11"/>
                    <a:pt x="112" y="10"/>
                    <a:pt x="111" y="11"/>
                  </a:cubicBezTo>
                  <a:cubicBezTo>
                    <a:pt x="111" y="12"/>
                    <a:pt x="112" y="12"/>
                    <a:pt x="112" y="12"/>
                  </a:cubicBezTo>
                  <a:cubicBezTo>
                    <a:pt x="113" y="13"/>
                    <a:pt x="114" y="13"/>
                    <a:pt x="114" y="14"/>
                  </a:cubicBezTo>
                  <a:cubicBezTo>
                    <a:pt x="113" y="16"/>
                    <a:pt x="112" y="14"/>
                    <a:pt x="111" y="14"/>
                  </a:cubicBezTo>
                  <a:cubicBezTo>
                    <a:pt x="110" y="14"/>
                    <a:pt x="108" y="17"/>
                    <a:pt x="107" y="15"/>
                  </a:cubicBezTo>
                  <a:cubicBezTo>
                    <a:pt x="107" y="14"/>
                    <a:pt x="108" y="13"/>
                    <a:pt x="109" y="12"/>
                  </a:cubicBezTo>
                  <a:cubicBezTo>
                    <a:pt x="108" y="12"/>
                    <a:pt x="108" y="13"/>
                    <a:pt x="108" y="13"/>
                  </a:cubicBezTo>
                  <a:cubicBezTo>
                    <a:pt x="108" y="13"/>
                    <a:pt x="107" y="13"/>
                    <a:pt x="107" y="13"/>
                  </a:cubicBezTo>
                  <a:cubicBezTo>
                    <a:pt x="106" y="14"/>
                    <a:pt x="106" y="14"/>
                    <a:pt x="105" y="14"/>
                  </a:cubicBezTo>
                  <a:cubicBezTo>
                    <a:pt x="104" y="14"/>
                    <a:pt x="104" y="14"/>
                    <a:pt x="103" y="14"/>
                  </a:cubicBezTo>
                  <a:cubicBezTo>
                    <a:pt x="102" y="15"/>
                    <a:pt x="101" y="15"/>
                    <a:pt x="100" y="16"/>
                  </a:cubicBezTo>
                  <a:cubicBezTo>
                    <a:pt x="100" y="16"/>
                    <a:pt x="99" y="16"/>
                    <a:pt x="99" y="16"/>
                  </a:cubicBezTo>
                  <a:cubicBezTo>
                    <a:pt x="98" y="16"/>
                    <a:pt x="96" y="17"/>
                    <a:pt x="95" y="18"/>
                  </a:cubicBezTo>
                  <a:cubicBezTo>
                    <a:pt x="94" y="18"/>
                    <a:pt x="93" y="19"/>
                    <a:pt x="92" y="19"/>
                  </a:cubicBezTo>
                  <a:cubicBezTo>
                    <a:pt x="92" y="20"/>
                    <a:pt x="91" y="21"/>
                    <a:pt x="91" y="21"/>
                  </a:cubicBezTo>
                  <a:cubicBezTo>
                    <a:pt x="91" y="22"/>
                    <a:pt x="92" y="22"/>
                    <a:pt x="92" y="23"/>
                  </a:cubicBezTo>
                  <a:cubicBezTo>
                    <a:pt x="92" y="23"/>
                    <a:pt x="91" y="24"/>
                    <a:pt x="92" y="24"/>
                  </a:cubicBezTo>
                  <a:cubicBezTo>
                    <a:pt x="92" y="24"/>
                    <a:pt x="93" y="24"/>
                    <a:pt x="94" y="24"/>
                  </a:cubicBezTo>
                  <a:cubicBezTo>
                    <a:pt x="95" y="24"/>
                    <a:pt x="96" y="26"/>
                    <a:pt x="97" y="26"/>
                  </a:cubicBezTo>
                  <a:cubicBezTo>
                    <a:pt x="98" y="27"/>
                    <a:pt x="99" y="27"/>
                    <a:pt x="100" y="27"/>
                  </a:cubicBezTo>
                  <a:cubicBezTo>
                    <a:pt x="101" y="27"/>
                    <a:pt x="102" y="27"/>
                    <a:pt x="102" y="28"/>
                  </a:cubicBezTo>
                  <a:cubicBezTo>
                    <a:pt x="103" y="29"/>
                    <a:pt x="101" y="29"/>
                    <a:pt x="101" y="30"/>
                  </a:cubicBezTo>
                  <a:cubicBezTo>
                    <a:pt x="102" y="30"/>
                    <a:pt x="101" y="31"/>
                    <a:pt x="101" y="32"/>
                  </a:cubicBezTo>
                  <a:cubicBezTo>
                    <a:pt x="101" y="32"/>
                    <a:pt x="102" y="33"/>
                    <a:pt x="102" y="33"/>
                  </a:cubicBezTo>
                  <a:cubicBezTo>
                    <a:pt x="103" y="33"/>
                    <a:pt x="104" y="32"/>
                    <a:pt x="105" y="31"/>
                  </a:cubicBezTo>
                  <a:cubicBezTo>
                    <a:pt x="105" y="30"/>
                    <a:pt x="105" y="29"/>
                    <a:pt x="106" y="28"/>
                  </a:cubicBezTo>
                  <a:cubicBezTo>
                    <a:pt x="110" y="28"/>
                    <a:pt x="113" y="26"/>
                    <a:pt x="113" y="22"/>
                  </a:cubicBezTo>
                  <a:cubicBezTo>
                    <a:pt x="113" y="22"/>
                    <a:pt x="113" y="21"/>
                    <a:pt x="113" y="21"/>
                  </a:cubicBezTo>
                  <a:cubicBezTo>
                    <a:pt x="113" y="20"/>
                    <a:pt x="114" y="19"/>
                    <a:pt x="114" y="19"/>
                  </a:cubicBezTo>
                  <a:cubicBezTo>
                    <a:pt x="115" y="18"/>
                    <a:pt x="115" y="18"/>
                    <a:pt x="115" y="18"/>
                  </a:cubicBezTo>
                  <a:cubicBezTo>
                    <a:pt x="115" y="17"/>
                    <a:pt x="116" y="16"/>
                    <a:pt x="116" y="16"/>
                  </a:cubicBezTo>
                  <a:cubicBezTo>
                    <a:pt x="116" y="16"/>
                    <a:pt x="116" y="16"/>
                    <a:pt x="116" y="16"/>
                  </a:cubicBezTo>
                  <a:cubicBezTo>
                    <a:pt x="117" y="16"/>
                    <a:pt x="117" y="16"/>
                    <a:pt x="118" y="16"/>
                  </a:cubicBezTo>
                  <a:cubicBezTo>
                    <a:pt x="118" y="16"/>
                    <a:pt x="119" y="17"/>
                    <a:pt x="120" y="17"/>
                  </a:cubicBezTo>
                  <a:cubicBezTo>
                    <a:pt x="120" y="17"/>
                    <a:pt x="121" y="16"/>
                    <a:pt x="121" y="16"/>
                  </a:cubicBezTo>
                  <a:cubicBezTo>
                    <a:pt x="122" y="17"/>
                    <a:pt x="123" y="18"/>
                    <a:pt x="123" y="18"/>
                  </a:cubicBezTo>
                  <a:cubicBezTo>
                    <a:pt x="124" y="18"/>
                    <a:pt x="125" y="18"/>
                    <a:pt x="125" y="19"/>
                  </a:cubicBezTo>
                  <a:cubicBezTo>
                    <a:pt x="125" y="20"/>
                    <a:pt x="124" y="20"/>
                    <a:pt x="124" y="21"/>
                  </a:cubicBezTo>
                  <a:cubicBezTo>
                    <a:pt x="124" y="21"/>
                    <a:pt x="124" y="21"/>
                    <a:pt x="124" y="21"/>
                  </a:cubicBezTo>
                  <a:cubicBezTo>
                    <a:pt x="124" y="22"/>
                    <a:pt x="125" y="22"/>
                    <a:pt x="125" y="22"/>
                  </a:cubicBezTo>
                  <a:cubicBezTo>
                    <a:pt x="126" y="23"/>
                    <a:pt x="127" y="22"/>
                    <a:pt x="127" y="22"/>
                  </a:cubicBezTo>
                  <a:cubicBezTo>
                    <a:pt x="128" y="22"/>
                    <a:pt x="129" y="21"/>
                    <a:pt x="129" y="20"/>
                  </a:cubicBezTo>
                  <a:cubicBezTo>
                    <a:pt x="130" y="21"/>
                    <a:pt x="131" y="22"/>
                    <a:pt x="132" y="22"/>
                  </a:cubicBezTo>
                  <a:cubicBezTo>
                    <a:pt x="132" y="23"/>
                    <a:pt x="132" y="23"/>
                    <a:pt x="132" y="23"/>
                  </a:cubicBezTo>
                  <a:cubicBezTo>
                    <a:pt x="132" y="24"/>
                    <a:pt x="132" y="25"/>
                    <a:pt x="132" y="26"/>
                  </a:cubicBezTo>
                  <a:cubicBezTo>
                    <a:pt x="132" y="27"/>
                    <a:pt x="134" y="27"/>
                    <a:pt x="135" y="28"/>
                  </a:cubicBezTo>
                  <a:cubicBezTo>
                    <a:pt x="135" y="28"/>
                    <a:pt x="135" y="29"/>
                    <a:pt x="136" y="29"/>
                  </a:cubicBezTo>
                  <a:cubicBezTo>
                    <a:pt x="136" y="30"/>
                    <a:pt x="137" y="30"/>
                    <a:pt x="137" y="30"/>
                  </a:cubicBezTo>
                  <a:cubicBezTo>
                    <a:pt x="137" y="32"/>
                    <a:pt x="135" y="32"/>
                    <a:pt x="135" y="34"/>
                  </a:cubicBezTo>
                  <a:cubicBezTo>
                    <a:pt x="135" y="34"/>
                    <a:pt x="134" y="34"/>
                    <a:pt x="134" y="35"/>
                  </a:cubicBezTo>
                  <a:cubicBezTo>
                    <a:pt x="134" y="37"/>
                    <a:pt x="136" y="36"/>
                    <a:pt x="137" y="37"/>
                  </a:cubicBezTo>
                  <a:cubicBezTo>
                    <a:pt x="137" y="37"/>
                    <a:pt x="137" y="38"/>
                    <a:pt x="137" y="39"/>
                  </a:cubicBezTo>
                  <a:cubicBezTo>
                    <a:pt x="137" y="39"/>
                    <a:pt x="137" y="41"/>
                    <a:pt x="136" y="41"/>
                  </a:cubicBezTo>
                  <a:cubicBezTo>
                    <a:pt x="135" y="41"/>
                    <a:pt x="135" y="40"/>
                    <a:pt x="134" y="40"/>
                  </a:cubicBezTo>
                  <a:cubicBezTo>
                    <a:pt x="134" y="40"/>
                    <a:pt x="134" y="40"/>
                    <a:pt x="133" y="39"/>
                  </a:cubicBezTo>
                  <a:cubicBezTo>
                    <a:pt x="133" y="39"/>
                    <a:pt x="132" y="39"/>
                    <a:pt x="132" y="39"/>
                  </a:cubicBezTo>
                  <a:cubicBezTo>
                    <a:pt x="130" y="39"/>
                    <a:pt x="129" y="39"/>
                    <a:pt x="129" y="39"/>
                  </a:cubicBezTo>
                  <a:cubicBezTo>
                    <a:pt x="130" y="37"/>
                    <a:pt x="131" y="36"/>
                    <a:pt x="132" y="35"/>
                  </a:cubicBezTo>
                  <a:cubicBezTo>
                    <a:pt x="133" y="34"/>
                    <a:pt x="134" y="34"/>
                    <a:pt x="134" y="33"/>
                  </a:cubicBezTo>
                  <a:cubicBezTo>
                    <a:pt x="133" y="33"/>
                    <a:pt x="132" y="34"/>
                    <a:pt x="131" y="34"/>
                  </a:cubicBezTo>
                  <a:cubicBezTo>
                    <a:pt x="130" y="34"/>
                    <a:pt x="129" y="35"/>
                    <a:pt x="129" y="35"/>
                  </a:cubicBezTo>
                  <a:cubicBezTo>
                    <a:pt x="127" y="35"/>
                    <a:pt x="125" y="35"/>
                    <a:pt x="124" y="35"/>
                  </a:cubicBezTo>
                  <a:cubicBezTo>
                    <a:pt x="124" y="36"/>
                    <a:pt x="125" y="36"/>
                    <a:pt x="125" y="37"/>
                  </a:cubicBezTo>
                  <a:cubicBezTo>
                    <a:pt x="125" y="37"/>
                    <a:pt x="124" y="37"/>
                    <a:pt x="124" y="37"/>
                  </a:cubicBezTo>
                  <a:cubicBezTo>
                    <a:pt x="123" y="36"/>
                    <a:pt x="123" y="36"/>
                    <a:pt x="123" y="35"/>
                  </a:cubicBezTo>
                  <a:cubicBezTo>
                    <a:pt x="123" y="35"/>
                    <a:pt x="121" y="35"/>
                    <a:pt x="120" y="35"/>
                  </a:cubicBezTo>
                  <a:cubicBezTo>
                    <a:pt x="119" y="35"/>
                    <a:pt x="119" y="36"/>
                    <a:pt x="118" y="37"/>
                  </a:cubicBezTo>
                  <a:cubicBezTo>
                    <a:pt x="120" y="37"/>
                    <a:pt x="121" y="36"/>
                    <a:pt x="122" y="37"/>
                  </a:cubicBezTo>
                  <a:cubicBezTo>
                    <a:pt x="121" y="38"/>
                    <a:pt x="120" y="39"/>
                    <a:pt x="120" y="41"/>
                  </a:cubicBezTo>
                  <a:cubicBezTo>
                    <a:pt x="120" y="41"/>
                    <a:pt x="121" y="42"/>
                    <a:pt x="121" y="42"/>
                  </a:cubicBezTo>
                  <a:cubicBezTo>
                    <a:pt x="122" y="42"/>
                    <a:pt x="122" y="42"/>
                    <a:pt x="122" y="42"/>
                  </a:cubicBezTo>
                  <a:cubicBezTo>
                    <a:pt x="123" y="42"/>
                    <a:pt x="123" y="42"/>
                    <a:pt x="123" y="42"/>
                  </a:cubicBezTo>
                  <a:cubicBezTo>
                    <a:pt x="124" y="42"/>
                    <a:pt x="125" y="41"/>
                    <a:pt x="126" y="41"/>
                  </a:cubicBezTo>
                  <a:cubicBezTo>
                    <a:pt x="127" y="42"/>
                    <a:pt x="125" y="43"/>
                    <a:pt x="123" y="43"/>
                  </a:cubicBezTo>
                  <a:cubicBezTo>
                    <a:pt x="122" y="44"/>
                    <a:pt x="120" y="44"/>
                    <a:pt x="119" y="44"/>
                  </a:cubicBezTo>
                  <a:cubicBezTo>
                    <a:pt x="118" y="45"/>
                    <a:pt x="116" y="47"/>
                    <a:pt x="116" y="45"/>
                  </a:cubicBezTo>
                  <a:cubicBezTo>
                    <a:pt x="116" y="44"/>
                    <a:pt x="117" y="44"/>
                    <a:pt x="117" y="43"/>
                  </a:cubicBezTo>
                  <a:cubicBezTo>
                    <a:pt x="116" y="43"/>
                    <a:pt x="115" y="44"/>
                    <a:pt x="113" y="44"/>
                  </a:cubicBezTo>
                  <a:cubicBezTo>
                    <a:pt x="112" y="45"/>
                    <a:pt x="109" y="46"/>
                    <a:pt x="108" y="48"/>
                  </a:cubicBezTo>
                  <a:cubicBezTo>
                    <a:pt x="108" y="48"/>
                    <a:pt x="108" y="49"/>
                    <a:pt x="108" y="49"/>
                  </a:cubicBezTo>
                  <a:cubicBezTo>
                    <a:pt x="108" y="49"/>
                    <a:pt x="107" y="49"/>
                    <a:pt x="106" y="49"/>
                  </a:cubicBezTo>
                  <a:cubicBezTo>
                    <a:pt x="105" y="50"/>
                    <a:pt x="105" y="50"/>
                    <a:pt x="104" y="50"/>
                  </a:cubicBezTo>
                  <a:cubicBezTo>
                    <a:pt x="104" y="51"/>
                    <a:pt x="103" y="51"/>
                    <a:pt x="103" y="51"/>
                  </a:cubicBezTo>
                  <a:cubicBezTo>
                    <a:pt x="102" y="51"/>
                    <a:pt x="102" y="52"/>
                    <a:pt x="101" y="52"/>
                  </a:cubicBezTo>
                  <a:cubicBezTo>
                    <a:pt x="101" y="53"/>
                    <a:pt x="100" y="53"/>
                    <a:pt x="100" y="53"/>
                  </a:cubicBezTo>
                  <a:cubicBezTo>
                    <a:pt x="99" y="54"/>
                    <a:pt x="99" y="55"/>
                    <a:pt x="98" y="55"/>
                  </a:cubicBezTo>
                  <a:cubicBezTo>
                    <a:pt x="98" y="55"/>
                    <a:pt x="97" y="55"/>
                    <a:pt x="97" y="55"/>
                  </a:cubicBezTo>
                  <a:cubicBezTo>
                    <a:pt x="97" y="56"/>
                    <a:pt x="97" y="57"/>
                    <a:pt x="97" y="59"/>
                  </a:cubicBezTo>
                  <a:cubicBezTo>
                    <a:pt x="96" y="59"/>
                    <a:pt x="95" y="60"/>
                    <a:pt x="93" y="61"/>
                  </a:cubicBezTo>
                  <a:cubicBezTo>
                    <a:pt x="93" y="61"/>
                    <a:pt x="92" y="61"/>
                    <a:pt x="91" y="62"/>
                  </a:cubicBezTo>
                  <a:cubicBezTo>
                    <a:pt x="90" y="62"/>
                    <a:pt x="90" y="63"/>
                    <a:pt x="89" y="63"/>
                  </a:cubicBezTo>
                  <a:cubicBezTo>
                    <a:pt x="89" y="64"/>
                    <a:pt x="88" y="64"/>
                    <a:pt x="88" y="64"/>
                  </a:cubicBezTo>
                  <a:cubicBezTo>
                    <a:pt x="88" y="103"/>
                    <a:pt x="88" y="103"/>
                    <a:pt x="88" y="103"/>
                  </a:cubicBezTo>
                  <a:cubicBezTo>
                    <a:pt x="88" y="102"/>
                    <a:pt x="89" y="102"/>
                    <a:pt x="89" y="101"/>
                  </a:cubicBezTo>
                  <a:cubicBezTo>
                    <a:pt x="89" y="100"/>
                    <a:pt x="89" y="99"/>
                    <a:pt x="90" y="99"/>
                  </a:cubicBezTo>
                  <a:cubicBezTo>
                    <a:pt x="91" y="99"/>
                    <a:pt x="92" y="99"/>
                    <a:pt x="93" y="98"/>
                  </a:cubicBezTo>
                  <a:cubicBezTo>
                    <a:pt x="94" y="98"/>
                    <a:pt x="94" y="98"/>
                    <a:pt x="95" y="97"/>
                  </a:cubicBezTo>
                  <a:cubicBezTo>
                    <a:pt x="95" y="97"/>
                    <a:pt x="96" y="96"/>
                    <a:pt x="96" y="97"/>
                  </a:cubicBezTo>
                  <a:cubicBezTo>
                    <a:pt x="97" y="98"/>
                    <a:pt x="95" y="98"/>
                    <a:pt x="96" y="99"/>
                  </a:cubicBezTo>
                  <a:cubicBezTo>
                    <a:pt x="97" y="99"/>
                    <a:pt x="98" y="98"/>
                    <a:pt x="99" y="98"/>
                  </a:cubicBezTo>
                  <a:cubicBezTo>
                    <a:pt x="99" y="98"/>
                    <a:pt x="100" y="98"/>
                    <a:pt x="100" y="98"/>
                  </a:cubicBezTo>
                  <a:cubicBezTo>
                    <a:pt x="101" y="99"/>
                    <a:pt x="101" y="100"/>
                    <a:pt x="102" y="100"/>
                  </a:cubicBezTo>
                  <a:cubicBezTo>
                    <a:pt x="103" y="100"/>
                    <a:pt x="103" y="99"/>
                    <a:pt x="104" y="100"/>
                  </a:cubicBezTo>
                  <a:cubicBezTo>
                    <a:pt x="105" y="100"/>
                    <a:pt x="105" y="100"/>
                    <a:pt x="106" y="100"/>
                  </a:cubicBezTo>
                  <a:cubicBezTo>
                    <a:pt x="107" y="100"/>
                    <a:pt x="107" y="100"/>
                    <a:pt x="108" y="99"/>
                  </a:cubicBezTo>
                  <a:cubicBezTo>
                    <a:pt x="110" y="99"/>
                    <a:pt x="110" y="100"/>
                    <a:pt x="111" y="101"/>
                  </a:cubicBezTo>
                  <a:cubicBezTo>
                    <a:pt x="112" y="101"/>
                    <a:pt x="112" y="100"/>
                    <a:pt x="112" y="100"/>
                  </a:cubicBezTo>
                  <a:cubicBezTo>
                    <a:pt x="112" y="101"/>
                    <a:pt x="113" y="101"/>
                    <a:pt x="113" y="102"/>
                  </a:cubicBezTo>
                  <a:cubicBezTo>
                    <a:pt x="113" y="102"/>
                    <a:pt x="113" y="102"/>
                    <a:pt x="113" y="103"/>
                  </a:cubicBezTo>
                  <a:cubicBezTo>
                    <a:pt x="114" y="103"/>
                    <a:pt x="114" y="103"/>
                    <a:pt x="115" y="103"/>
                  </a:cubicBezTo>
                  <a:cubicBezTo>
                    <a:pt x="116" y="104"/>
                    <a:pt x="116" y="105"/>
                    <a:pt x="117" y="105"/>
                  </a:cubicBezTo>
                  <a:cubicBezTo>
                    <a:pt x="118" y="106"/>
                    <a:pt x="119" y="107"/>
                    <a:pt x="120" y="107"/>
                  </a:cubicBezTo>
                  <a:cubicBezTo>
                    <a:pt x="121" y="107"/>
                    <a:pt x="122" y="107"/>
                    <a:pt x="122" y="107"/>
                  </a:cubicBezTo>
                  <a:cubicBezTo>
                    <a:pt x="124" y="107"/>
                    <a:pt x="125" y="108"/>
                    <a:pt x="127" y="109"/>
                  </a:cubicBezTo>
                  <a:cubicBezTo>
                    <a:pt x="127" y="110"/>
                    <a:pt x="128" y="110"/>
                    <a:pt x="128" y="111"/>
                  </a:cubicBezTo>
                  <a:cubicBezTo>
                    <a:pt x="128" y="111"/>
                    <a:pt x="128" y="112"/>
                    <a:pt x="129" y="112"/>
                  </a:cubicBezTo>
                  <a:cubicBezTo>
                    <a:pt x="129" y="114"/>
                    <a:pt x="131" y="114"/>
                    <a:pt x="130" y="116"/>
                  </a:cubicBezTo>
                  <a:cubicBezTo>
                    <a:pt x="130" y="117"/>
                    <a:pt x="131" y="117"/>
                    <a:pt x="131" y="117"/>
                  </a:cubicBezTo>
                  <a:cubicBezTo>
                    <a:pt x="132" y="117"/>
                    <a:pt x="132" y="118"/>
                    <a:pt x="133" y="118"/>
                  </a:cubicBezTo>
                  <a:cubicBezTo>
                    <a:pt x="133" y="118"/>
                    <a:pt x="134" y="118"/>
                    <a:pt x="134" y="118"/>
                  </a:cubicBezTo>
                  <a:cubicBezTo>
                    <a:pt x="135" y="118"/>
                    <a:pt x="136" y="119"/>
                    <a:pt x="137" y="119"/>
                  </a:cubicBezTo>
                  <a:cubicBezTo>
                    <a:pt x="137" y="119"/>
                    <a:pt x="138" y="119"/>
                    <a:pt x="138" y="119"/>
                  </a:cubicBezTo>
                  <a:cubicBezTo>
                    <a:pt x="139" y="120"/>
                    <a:pt x="139" y="121"/>
                    <a:pt x="139" y="121"/>
                  </a:cubicBezTo>
                  <a:cubicBezTo>
                    <a:pt x="140" y="121"/>
                    <a:pt x="140" y="121"/>
                    <a:pt x="141" y="121"/>
                  </a:cubicBezTo>
                  <a:cubicBezTo>
                    <a:pt x="142" y="121"/>
                    <a:pt x="143" y="122"/>
                    <a:pt x="144" y="122"/>
                  </a:cubicBezTo>
                  <a:cubicBezTo>
                    <a:pt x="145" y="122"/>
                    <a:pt x="145" y="121"/>
                    <a:pt x="146" y="122"/>
                  </a:cubicBezTo>
                  <a:cubicBezTo>
                    <a:pt x="147" y="122"/>
                    <a:pt x="147" y="122"/>
                    <a:pt x="148" y="123"/>
                  </a:cubicBezTo>
                  <a:cubicBezTo>
                    <a:pt x="138" y="140"/>
                    <a:pt x="121" y="153"/>
                    <a:pt x="100" y="158"/>
                  </a:cubicBezTo>
                  <a:cubicBezTo>
                    <a:pt x="100" y="157"/>
                    <a:pt x="100" y="156"/>
                    <a:pt x="100" y="155"/>
                  </a:cubicBezTo>
                  <a:cubicBezTo>
                    <a:pt x="100" y="154"/>
                    <a:pt x="100" y="153"/>
                    <a:pt x="100" y="151"/>
                  </a:cubicBezTo>
                  <a:cubicBezTo>
                    <a:pt x="100" y="150"/>
                    <a:pt x="99" y="148"/>
                    <a:pt x="99" y="147"/>
                  </a:cubicBezTo>
                  <a:cubicBezTo>
                    <a:pt x="99" y="147"/>
                    <a:pt x="97" y="145"/>
                    <a:pt x="96" y="145"/>
                  </a:cubicBezTo>
                  <a:cubicBezTo>
                    <a:pt x="95" y="144"/>
                    <a:pt x="94" y="144"/>
                    <a:pt x="94" y="144"/>
                  </a:cubicBezTo>
                  <a:cubicBezTo>
                    <a:pt x="92" y="143"/>
                    <a:pt x="90" y="142"/>
                    <a:pt x="89" y="140"/>
                  </a:cubicBezTo>
                  <a:cubicBezTo>
                    <a:pt x="89" y="140"/>
                    <a:pt x="89" y="139"/>
                    <a:pt x="89" y="139"/>
                  </a:cubicBezTo>
                  <a:cubicBezTo>
                    <a:pt x="88" y="138"/>
                    <a:pt x="88" y="138"/>
                    <a:pt x="88" y="138"/>
                  </a:cubicBezTo>
                  <a:lnTo>
                    <a:pt x="88" y="164"/>
                  </a:lnTo>
                  <a:close/>
                  <a:moveTo>
                    <a:pt x="1" y="66"/>
                  </a:moveTo>
                  <a:cubicBezTo>
                    <a:pt x="1" y="67"/>
                    <a:pt x="1" y="68"/>
                    <a:pt x="1" y="70"/>
                  </a:cubicBezTo>
                  <a:cubicBezTo>
                    <a:pt x="1" y="71"/>
                    <a:pt x="0" y="72"/>
                    <a:pt x="0" y="74"/>
                  </a:cubicBezTo>
                  <a:cubicBezTo>
                    <a:pt x="0" y="76"/>
                    <a:pt x="0" y="79"/>
                    <a:pt x="0" y="82"/>
                  </a:cubicBezTo>
                  <a:cubicBezTo>
                    <a:pt x="0" y="85"/>
                    <a:pt x="0" y="88"/>
                    <a:pt x="0" y="91"/>
                  </a:cubicBezTo>
                  <a:cubicBezTo>
                    <a:pt x="0" y="92"/>
                    <a:pt x="1" y="93"/>
                    <a:pt x="1" y="95"/>
                  </a:cubicBezTo>
                  <a:cubicBezTo>
                    <a:pt x="1" y="96"/>
                    <a:pt x="1" y="97"/>
                    <a:pt x="1" y="99"/>
                  </a:cubicBezTo>
                  <a:cubicBezTo>
                    <a:pt x="2" y="100"/>
                    <a:pt x="2" y="101"/>
                    <a:pt x="2" y="103"/>
                  </a:cubicBezTo>
                  <a:cubicBezTo>
                    <a:pt x="3" y="105"/>
                    <a:pt x="4" y="108"/>
                    <a:pt x="5" y="110"/>
                  </a:cubicBezTo>
                  <a:cubicBezTo>
                    <a:pt x="5" y="112"/>
                    <a:pt x="6" y="113"/>
                    <a:pt x="6" y="114"/>
                  </a:cubicBezTo>
                  <a:cubicBezTo>
                    <a:pt x="7" y="115"/>
                    <a:pt x="7" y="117"/>
                    <a:pt x="8" y="118"/>
                  </a:cubicBezTo>
                  <a:cubicBezTo>
                    <a:pt x="8" y="118"/>
                    <a:pt x="9" y="119"/>
                    <a:pt x="9" y="120"/>
                  </a:cubicBezTo>
                  <a:cubicBezTo>
                    <a:pt x="9" y="121"/>
                    <a:pt x="10" y="122"/>
                    <a:pt x="11" y="123"/>
                  </a:cubicBezTo>
                  <a:cubicBezTo>
                    <a:pt x="13" y="127"/>
                    <a:pt x="15" y="130"/>
                    <a:pt x="17" y="133"/>
                  </a:cubicBezTo>
                  <a:cubicBezTo>
                    <a:pt x="19" y="134"/>
                    <a:pt x="20" y="136"/>
                    <a:pt x="21" y="137"/>
                  </a:cubicBezTo>
                  <a:cubicBezTo>
                    <a:pt x="22" y="138"/>
                    <a:pt x="23" y="139"/>
                    <a:pt x="24" y="140"/>
                  </a:cubicBezTo>
                  <a:cubicBezTo>
                    <a:pt x="25" y="141"/>
                    <a:pt x="26" y="142"/>
                    <a:pt x="27" y="143"/>
                  </a:cubicBezTo>
                  <a:cubicBezTo>
                    <a:pt x="31" y="147"/>
                    <a:pt x="36" y="151"/>
                    <a:pt x="41" y="153"/>
                  </a:cubicBezTo>
                  <a:cubicBezTo>
                    <a:pt x="42" y="154"/>
                    <a:pt x="43" y="155"/>
                    <a:pt x="45" y="155"/>
                  </a:cubicBezTo>
                  <a:cubicBezTo>
                    <a:pt x="47" y="157"/>
                    <a:pt x="49" y="158"/>
                    <a:pt x="52" y="159"/>
                  </a:cubicBezTo>
                  <a:cubicBezTo>
                    <a:pt x="53" y="159"/>
                    <a:pt x="54" y="160"/>
                    <a:pt x="56" y="160"/>
                  </a:cubicBezTo>
                  <a:cubicBezTo>
                    <a:pt x="64" y="163"/>
                    <a:pt x="73" y="164"/>
                    <a:pt x="82" y="164"/>
                  </a:cubicBezTo>
                  <a:cubicBezTo>
                    <a:pt x="84" y="164"/>
                    <a:pt x="86" y="164"/>
                    <a:pt x="88" y="164"/>
                  </a:cubicBezTo>
                  <a:cubicBezTo>
                    <a:pt x="88" y="138"/>
                    <a:pt x="88" y="138"/>
                    <a:pt x="88" y="138"/>
                  </a:cubicBezTo>
                  <a:cubicBezTo>
                    <a:pt x="87" y="137"/>
                    <a:pt x="87" y="137"/>
                    <a:pt x="87" y="136"/>
                  </a:cubicBezTo>
                  <a:cubicBezTo>
                    <a:pt x="86" y="135"/>
                    <a:pt x="85" y="133"/>
                    <a:pt x="84" y="131"/>
                  </a:cubicBezTo>
                  <a:cubicBezTo>
                    <a:pt x="83" y="130"/>
                    <a:pt x="83" y="129"/>
                    <a:pt x="82" y="128"/>
                  </a:cubicBezTo>
                  <a:cubicBezTo>
                    <a:pt x="82" y="128"/>
                    <a:pt x="80" y="127"/>
                    <a:pt x="80" y="127"/>
                  </a:cubicBezTo>
                  <a:cubicBezTo>
                    <a:pt x="80" y="126"/>
                    <a:pt x="80" y="125"/>
                    <a:pt x="80" y="124"/>
                  </a:cubicBezTo>
                  <a:cubicBezTo>
                    <a:pt x="80" y="123"/>
                    <a:pt x="81" y="123"/>
                    <a:pt x="81" y="122"/>
                  </a:cubicBezTo>
                  <a:cubicBezTo>
                    <a:pt x="81" y="121"/>
                    <a:pt x="80" y="121"/>
                    <a:pt x="80" y="120"/>
                  </a:cubicBezTo>
                  <a:cubicBezTo>
                    <a:pt x="80" y="119"/>
                    <a:pt x="81" y="118"/>
                    <a:pt x="81" y="117"/>
                  </a:cubicBezTo>
                  <a:cubicBezTo>
                    <a:pt x="81" y="117"/>
                    <a:pt x="81" y="116"/>
                    <a:pt x="82" y="116"/>
                  </a:cubicBezTo>
                  <a:cubicBezTo>
                    <a:pt x="82" y="115"/>
                    <a:pt x="83" y="115"/>
                    <a:pt x="83" y="115"/>
                  </a:cubicBezTo>
                  <a:cubicBezTo>
                    <a:pt x="83" y="114"/>
                    <a:pt x="83" y="114"/>
                    <a:pt x="84" y="113"/>
                  </a:cubicBezTo>
                  <a:cubicBezTo>
                    <a:pt x="84" y="113"/>
                    <a:pt x="86" y="112"/>
                    <a:pt x="86" y="111"/>
                  </a:cubicBezTo>
                  <a:cubicBezTo>
                    <a:pt x="86" y="111"/>
                    <a:pt x="86" y="107"/>
                    <a:pt x="86" y="106"/>
                  </a:cubicBezTo>
                  <a:cubicBezTo>
                    <a:pt x="86" y="106"/>
                    <a:pt x="85" y="105"/>
                    <a:pt x="85" y="105"/>
                  </a:cubicBezTo>
                  <a:cubicBezTo>
                    <a:pt x="85" y="104"/>
                    <a:pt x="84" y="102"/>
                    <a:pt x="83" y="102"/>
                  </a:cubicBezTo>
                  <a:cubicBezTo>
                    <a:pt x="83" y="102"/>
                    <a:pt x="82" y="103"/>
                    <a:pt x="82" y="104"/>
                  </a:cubicBezTo>
                  <a:cubicBezTo>
                    <a:pt x="82" y="104"/>
                    <a:pt x="82" y="105"/>
                    <a:pt x="81" y="105"/>
                  </a:cubicBezTo>
                  <a:cubicBezTo>
                    <a:pt x="80" y="105"/>
                    <a:pt x="80" y="104"/>
                    <a:pt x="78" y="104"/>
                  </a:cubicBezTo>
                  <a:cubicBezTo>
                    <a:pt x="78" y="104"/>
                    <a:pt x="77" y="104"/>
                    <a:pt x="77" y="103"/>
                  </a:cubicBezTo>
                  <a:cubicBezTo>
                    <a:pt x="76" y="103"/>
                    <a:pt x="76" y="102"/>
                    <a:pt x="75" y="101"/>
                  </a:cubicBezTo>
                  <a:cubicBezTo>
                    <a:pt x="74" y="101"/>
                    <a:pt x="74" y="101"/>
                    <a:pt x="73" y="100"/>
                  </a:cubicBezTo>
                  <a:cubicBezTo>
                    <a:pt x="73" y="100"/>
                    <a:pt x="73" y="99"/>
                    <a:pt x="73" y="99"/>
                  </a:cubicBezTo>
                  <a:cubicBezTo>
                    <a:pt x="72" y="98"/>
                    <a:pt x="71" y="96"/>
                    <a:pt x="70" y="96"/>
                  </a:cubicBezTo>
                  <a:cubicBezTo>
                    <a:pt x="69" y="95"/>
                    <a:pt x="68" y="95"/>
                    <a:pt x="67" y="95"/>
                  </a:cubicBezTo>
                  <a:cubicBezTo>
                    <a:pt x="67" y="95"/>
                    <a:pt x="66" y="95"/>
                    <a:pt x="66" y="94"/>
                  </a:cubicBezTo>
                  <a:cubicBezTo>
                    <a:pt x="65" y="94"/>
                    <a:pt x="65" y="94"/>
                    <a:pt x="64" y="94"/>
                  </a:cubicBezTo>
                  <a:cubicBezTo>
                    <a:pt x="63" y="93"/>
                    <a:pt x="62" y="90"/>
                    <a:pt x="60" y="90"/>
                  </a:cubicBezTo>
                  <a:cubicBezTo>
                    <a:pt x="59" y="91"/>
                    <a:pt x="58" y="91"/>
                    <a:pt x="57" y="91"/>
                  </a:cubicBezTo>
                  <a:cubicBezTo>
                    <a:pt x="56" y="91"/>
                    <a:pt x="55" y="91"/>
                    <a:pt x="54" y="90"/>
                  </a:cubicBezTo>
                  <a:cubicBezTo>
                    <a:pt x="53" y="90"/>
                    <a:pt x="51" y="89"/>
                    <a:pt x="50" y="89"/>
                  </a:cubicBezTo>
                  <a:cubicBezTo>
                    <a:pt x="50" y="89"/>
                    <a:pt x="49" y="88"/>
                    <a:pt x="49" y="88"/>
                  </a:cubicBezTo>
                  <a:cubicBezTo>
                    <a:pt x="48" y="87"/>
                    <a:pt x="47" y="87"/>
                    <a:pt x="47" y="87"/>
                  </a:cubicBezTo>
                  <a:cubicBezTo>
                    <a:pt x="46" y="87"/>
                    <a:pt x="46" y="86"/>
                    <a:pt x="45" y="86"/>
                  </a:cubicBezTo>
                  <a:cubicBezTo>
                    <a:pt x="44" y="85"/>
                    <a:pt x="44" y="85"/>
                    <a:pt x="44" y="84"/>
                  </a:cubicBezTo>
                  <a:cubicBezTo>
                    <a:pt x="44" y="83"/>
                    <a:pt x="44" y="83"/>
                    <a:pt x="44" y="82"/>
                  </a:cubicBezTo>
                  <a:cubicBezTo>
                    <a:pt x="45" y="80"/>
                    <a:pt x="43" y="79"/>
                    <a:pt x="42" y="77"/>
                  </a:cubicBezTo>
                  <a:cubicBezTo>
                    <a:pt x="41" y="76"/>
                    <a:pt x="41" y="76"/>
                    <a:pt x="40" y="75"/>
                  </a:cubicBezTo>
                  <a:cubicBezTo>
                    <a:pt x="40" y="74"/>
                    <a:pt x="40" y="74"/>
                    <a:pt x="40" y="74"/>
                  </a:cubicBezTo>
                  <a:cubicBezTo>
                    <a:pt x="39" y="73"/>
                    <a:pt x="39" y="72"/>
                    <a:pt x="38" y="71"/>
                  </a:cubicBezTo>
                  <a:cubicBezTo>
                    <a:pt x="38" y="71"/>
                    <a:pt x="37" y="70"/>
                    <a:pt x="37" y="69"/>
                  </a:cubicBezTo>
                  <a:cubicBezTo>
                    <a:pt x="36" y="68"/>
                    <a:pt x="37" y="67"/>
                    <a:pt x="37" y="66"/>
                  </a:cubicBezTo>
                  <a:cubicBezTo>
                    <a:pt x="36" y="65"/>
                    <a:pt x="34" y="65"/>
                    <a:pt x="34" y="68"/>
                  </a:cubicBezTo>
                  <a:cubicBezTo>
                    <a:pt x="34" y="68"/>
                    <a:pt x="35" y="69"/>
                    <a:pt x="35" y="69"/>
                  </a:cubicBezTo>
                  <a:cubicBezTo>
                    <a:pt x="35" y="70"/>
                    <a:pt x="35" y="71"/>
                    <a:pt x="36" y="72"/>
                  </a:cubicBezTo>
                  <a:cubicBezTo>
                    <a:pt x="36" y="72"/>
                    <a:pt x="37" y="73"/>
                    <a:pt x="37" y="74"/>
                  </a:cubicBezTo>
                  <a:cubicBezTo>
                    <a:pt x="37" y="75"/>
                    <a:pt x="37" y="76"/>
                    <a:pt x="37" y="77"/>
                  </a:cubicBezTo>
                  <a:cubicBezTo>
                    <a:pt x="38" y="77"/>
                    <a:pt x="39" y="78"/>
                    <a:pt x="38" y="79"/>
                  </a:cubicBezTo>
                  <a:cubicBezTo>
                    <a:pt x="37" y="79"/>
                    <a:pt x="37" y="78"/>
                    <a:pt x="37" y="78"/>
                  </a:cubicBezTo>
                  <a:cubicBezTo>
                    <a:pt x="36" y="78"/>
                    <a:pt x="35" y="77"/>
                    <a:pt x="35" y="76"/>
                  </a:cubicBezTo>
                  <a:cubicBezTo>
                    <a:pt x="35" y="76"/>
                    <a:pt x="35" y="75"/>
                    <a:pt x="35" y="75"/>
                  </a:cubicBezTo>
                  <a:cubicBezTo>
                    <a:pt x="35" y="73"/>
                    <a:pt x="32" y="73"/>
                    <a:pt x="32" y="72"/>
                  </a:cubicBezTo>
                  <a:cubicBezTo>
                    <a:pt x="32" y="71"/>
                    <a:pt x="33" y="71"/>
                    <a:pt x="33" y="70"/>
                  </a:cubicBezTo>
                  <a:cubicBezTo>
                    <a:pt x="33" y="69"/>
                    <a:pt x="32" y="69"/>
                    <a:pt x="32" y="68"/>
                  </a:cubicBezTo>
                  <a:cubicBezTo>
                    <a:pt x="32" y="67"/>
                    <a:pt x="32" y="66"/>
                    <a:pt x="32" y="65"/>
                  </a:cubicBezTo>
                  <a:cubicBezTo>
                    <a:pt x="32" y="64"/>
                    <a:pt x="32" y="63"/>
                    <a:pt x="32" y="63"/>
                  </a:cubicBezTo>
                  <a:cubicBezTo>
                    <a:pt x="31" y="62"/>
                    <a:pt x="30" y="61"/>
                    <a:pt x="30" y="61"/>
                  </a:cubicBezTo>
                  <a:cubicBezTo>
                    <a:pt x="29" y="61"/>
                    <a:pt x="28" y="61"/>
                    <a:pt x="28" y="60"/>
                  </a:cubicBezTo>
                  <a:cubicBezTo>
                    <a:pt x="28" y="60"/>
                    <a:pt x="28" y="58"/>
                    <a:pt x="27" y="58"/>
                  </a:cubicBezTo>
                  <a:cubicBezTo>
                    <a:pt x="27" y="57"/>
                    <a:pt x="27" y="56"/>
                    <a:pt x="27" y="54"/>
                  </a:cubicBezTo>
                  <a:cubicBezTo>
                    <a:pt x="27" y="53"/>
                    <a:pt x="27" y="52"/>
                    <a:pt x="27" y="51"/>
                  </a:cubicBezTo>
                  <a:cubicBezTo>
                    <a:pt x="28" y="50"/>
                    <a:pt x="29" y="50"/>
                    <a:pt x="29" y="49"/>
                  </a:cubicBezTo>
                  <a:cubicBezTo>
                    <a:pt x="29" y="48"/>
                    <a:pt x="29" y="48"/>
                    <a:pt x="30" y="47"/>
                  </a:cubicBezTo>
                  <a:cubicBezTo>
                    <a:pt x="30" y="46"/>
                    <a:pt x="32" y="45"/>
                    <a:pt x="33" y="44"/>
                  </a:cubicBezTo>
                  <a:cubicBezTo>
                    <a:pt x="34" y="42"/>
                    <a:pt x="35" y="41"/>
                    <a:pt x="35" y="40"/>
                  </a:cubicBezTo>
                  <a:cubicBezTo>
                    <a:pt x="36" y="39"/>
                    <a:pt x="36" y="38"/>
                    <a:pt x="36" y="38"/>
                  </a:cubicBezTo>
                  <a:cubicBezTo>
                    <a:pt x="36" y="37"/>
                    <a:pt x="34" y="36"/>
                    <a:pt x="34" y="35"/>
                  </a:cubicBezTo>
                  <a:cubicBezTo>
                    <a:pt x="35" y="34"/>
                    <a:pt x="35" y="34"/>
                    <a:pt x="36" y="34"/>
                  </a:cubicBezTo>
                  <a:cubicBezTo>
                    <a:pt x="36" y="34"/>
                    <a:pt x="36" y="33"/>
                    <a:pt x="36" y="32"/>
                  </a:cubicBezTo>
                  <a:cubicBezTo>
                    <a:pt x="36" y="31"/>
                    <a:pt x="36" y="31"/>
                    <a:pt x="36" y="30"/>
                  </a:cubicBezTo>
                  <a:cubicBezTo>
                    <a:pt x="36" y="29"/>
                    <a:pt x="37" y="29"/>
                    <a:pt x="36" y="28"/>
                  </a:cubicBezTo>
                  <a:cubicBezTo>
                    <a:pt x="36" y="27"/>
                    <a:pt x="35" y="28"/>
                    <a:pt x="34" y="28"/>
                  </a:cubicBezTo>
                  <a:cubicBezTo>
                    <a:pt x="33" y="27"/>
                    <a:pt x="34" y="26"/>
                    <a:pt x="34" y="26"/>
                  </a:cubicBezTo>
                  <a:cubicBezTo>
                    <a:pt x="34" y="25"/>
                    <a:pt x="34" y="25"/>
                    <a:pt x="34" y="24"/>
                  </a:cubicBezTo>
                  <a:cubicBezTo>
                    <a:pt x="34" y="24"/>
                    <a:pt x="35" y="23"/>
                    <a:pt x="35" y="23"/>
                  </a:cubicBezTo>
                  <a:cubicBezTo>
                    <a:pt x="34" y="23"/>
                    <a:pt x="34" y="22"/>
                    <a:pt x="34" y="21"/>
                  </a:cubicBezTo>
                  <a:cubicBezTo>
                    <a:pt x="43" y="13"/>
                    <a:pt x="55" y="8"/>
                    <a:pt x="68" y="6"/>
                  </a:cubicBezTo>
                  <a:cubicBezTo>
                    <a:pt x="68" y="6"/>
                    <a:pt x="68" y="6"/>
                    <a:pt x="68" y="6"/>
                  </a:cubicBezTo>
                  <a:cubicBezTo>
                    <a:pt x="68" y="6"/>
                    <a:pt x="68" y="6"/>
                    <a:pt x="69" y="6"/>
                  </a:cubicBezTo>
                  <a:cubicBezTo>
                    <a:pt x="70" y="6"/>
                    <a:pt x="70" y="6"/>
                    <a:pt x="71" y="6"/>
                  </a:cubicBezTo>
                  <a:cubicBezTo>
                    <a:pt x="72" y="6"/>
                    <a:pt x="73" y="6"/>
                    <a:pt x="74" y="6"/>
                  </a:cubicBezTo>
                  <a:cubicBezTo>
                    <a:pt x="75" y="6"/>
                    <a:pt x="78" y="8"/>
                    <a:pt x="79" y="7"/>
                  </a:cubicBezTo>
                  <a:cubicBezTo>
                    <a:pt x="79" y="7"/>
                    <a:pt x="79" y="6"/>
                    <a:pt x="79" y="6"/>
                  </a:cubicBezTo>
                  <a:cubicBezTo>
                    <a:pt x="80" y="5"/>
                    <a:pt x="80" y="5"/>
                    <a:pt x="80" y="4"/>
                  </a:cubicBezTo>
                  <a:cubicBezTo>
                    <a:pt x="81" y="4"/>
                    <a:pt x="81" y="4"/>
                    <a:pt x="82" y="4"/>
                  </a:cubicBezTo>
                  <a:cubicBezTo>
                    <a:pt x="84" y="4"/>
                    <a:pt x="86" y="4"/>
                    <a:pt x="88" y="4"/>
                  </a:cubicBezTo>
                  <a:cubicBezTo>
                    <a:pt x="88" y="0"/>
                    <a:pt x="88" y="0"/>
                    <a:pt x="88" y="0"/>
                  </a:cubicBezTo>
                  <a:cubicBezTo>
                    <a:pt x="86" y="0"/>
                    <a:pt x="85" y="0"/>
                    <a:pt x="84" y="0"/>
                  </a:cubicBezTo>
                  <a:cubicBezTo>
                    <a:pt x="83" y="0"/>
                    <a:pt x="83" y="0"/>
                    <a:pt x="82" y="0"/>
                  </a:cubicBezTo>
                  <a:cubicBezTo>
                    <a:pt x="81" y="0"/>
                    <a:pt x="80" y="0"/>
                    <a:pt x="80" y="0"/>
                  </a:cubicBezTo>
                  <a:cubicBezTo>
                    <a:pt x="71" y="0"/>
                    <a:pt x="63" y="2"/>
                    <a:pt x="56" y="4"/>
                  </a:cubicBezTo>
                  <a:cubicBezTo>
                    <a:pt x="54" y="5"/>
                    <a:pt x="53" y="5"/>
                    <a:pt x="52" y="6"/>
                  </a:cubicBezTo>
                  <a:cubicBezTo>
                    <a:pt x="52" y="6"/>
                    <a:pt x="51" y="6"/>
                    <a:pt x="51" y="6"/>
                  </a:cubicBezTo>
                  <a:cubicBezTo>
                    <a:pt x="50" y="6"/>
                    <a:pt x="49" y="7"/>
                    <a:pt x="48" y="7"/>
                  </a:cubicBezTo>
                  <a:cubicBezTo>
                    <a:pt x="47" y="8"/>
                    <a:pt x="46" y="8"/>
                    <a:pt x="45" y="9"/>
                  </a:cubicBezTo>
                  <a:cubicBezTo>
                    <a:pt x="43" y="9"/>
                    <a:pt x="42" y="10"/>
                    <a:pt x="41" y="11"/>
                  </a:cubicBezTo>
                  <a:cubicBezTo>
                    <a:pt x="37" y="13"/>
                    <a:pt x="32" y="17"/>
                    <a:pt x="28" y="20"/>
                  </a:cubicBezTo>
                  <a:cubicBezTo>
                    <a:pt x="28" y="20"/>
                    <a:pt x="27" y="21"/>
                    <a:pt x="27" y="21"/>
                  </a:cubicBezTo>
                  <a:cubicBezTo>
                    <a:pt x="26" y="22"/>
                    <a:pt x="25" y="23"/>
                    <a:pt x="24" y="24"/>
                  </a:cubicBezTo>
                  <a:cubicBezTo>
                    <a:pt x="23" y="25"/>
                    <a:pt x="22" y="26"/>
                    <a:pt x="21" y="27"/>
                  </a:cubicBezTo>
                  <a:cubicBezTo>
                    <a:pt x="20" y="28"/>
                    <a:pt x="19" y="30"/>
                    <a:pt x="17" y="31"/>
                  </a:cubicBezTo>
                  <a:cubicBezTo>
                    <a:pt x="15" y="34"/>
                    <a:pt x="13" y="38"/>
                    <a:pt x="11" y="41"/>
                  </a:cubicBezTo>
                  <a:cubicBezTo>
                    <a:pt x="10" y="42"/>
                    <a:pt x="9" y="44"/>
                    <a:pt x="9" y="45"/>
                  </a:cubicBezTo>
                  <a:cubicBezTo>
                    <a:pt x="9" y="45"/>
                    <a:pt x="8" y="46"/>
                    <a:pt x="8" y="46"/>
                  </a:cubicBezTo>
                  <a:cubicBezTo>
                    <a:pt x="7" y="48"/>
                    <a:pt x="6" y="50"/>
                    <a:pt x="6" y="52"/>
                  </a:cubicBezTo>
                  <a:cubicBezTo>
                    <a:pt x="5" y="53"/>
                    <a:pt x="5" y="53"/>
                    <a:pt x="5" y="54"/>
                  </a:cubicBezTo>
                  <a:cubicBezTo>
                    <a:pt x="4" y="56"/>
                    <a:pt x="3" y="59"/>
                    <a:pt x="2" y="62"/>
                  </a:cubicBezTo>
                  <a:cubicBezTo>
                    <a:pt x="2" y="63"/>
                    <a:pt x="2" y="64"/>
                    <a:pt x="1" y="66"/>
                  </a:cubicBezTo>
                  <a:close/>
                  <a:moveTo>
                    <a:pt x="88" y="64"/>
                  </a:moveTo>
                  <a:cubicBezTo>
                    <a:pt x="88" y="103"/>
                    <a:pt x="88" y="103"/>
                    <a:pt x="88" y="103"/>
                  </a:cubicBezTo>
                  <a:cubicBezTo>
                    <a:pt x="87" y="103"/>
                    <a:pt x="87" y="103"/>
                    <a:pt x="87" y="103"/>
                  </a:cubicBezTo>
                  <a:cubicBezTo>
                    <a:pt x="86" y="103"/>
                    <a:pt x="85" y="102"/>
                    <a:pt x="85" y="102"/>
                  </a:cubicBezTo>
                  <a:cubicBezTo>
                    <a:pt x="83" y="101"/>
                    <a:pt x="82" y="102"/>
                    <a:pt x="80" y="102"/>
                  </a:cubicBezTo>
                  <a:cubicBezTo>
                    <a:pt x="79" y="102"/>
                    <a:pt x="76" y="100"/>
                    <a:pt x="76" y="99"/>
                  </a:cubicBezTo>
                  <a:cubicBezTo>
                    <a:pt x="76" y="98"/>
                    <a:pt x="77" y="96"/>
                    <a:pt x="77" y="95"/>
                  </a:cubicBezTo>
                  <a:cubicBezTo>
                    <a:pt x="77" y="94"/>
                    <a:pt x="78" y="94"/>
                    <a:pt x="78" y="93"/>
                  </a:cubicBezTo>
                  <a:cubicBezTo>
                    <a:pt x="78" y="92"/>
                    <a:pt x="76" y="91"/>
                    <a:pt x="76" y="91"/>
                  </a:cubicBezTo>
                  <a:cubicBezTo>
                    <a:pt x="74" y="91"/>
                    <a:pt x="72" y="92"/>
                    <a:pt x="70" y="91"/>
                  </a:cubicBezTo>
                  <a:cubicBezTo>
                    <a:pt x="69" y="90"/>
                    <a:pt x="70" y="90"/>
                    <a:pt x="70" y="89"/>
                  </a:cubicBezTo>
                  <a:cubicBezTo>
                    <a:pt x="71" y="89"/>
                    <a:pt x="70" y="88"/>
                    <a:pt x="71" y="88"/>
                  </a:cubicBezTo>
                  <a:cubicBezTo>
                    <a:pt x="71" y="88"/>
                    <a:pt x="71" y="87"/>
                    <a:pt x="72" y="87"/>
                  </a:cubicBezTo>
                  <a:cubicBezTo>
                    <a:pt x="72" y="86"/>
                    <a:pt x="72" y="85"/>
                    <a:pt x="72" y="85"/>
                  </a:cubicBezTo>
                  <a:cubicBezTo>
                    <a:pt x="72" y="84"/>
                    <a:pt x="73" y="84"/>
                    <a:pt x="73" y="83"/>
                  </a:cubicBezTo>
                  <a:cubicBezTo>
                    <a:pt x="73" y="83"/>
                    <a:pt x="73" y="82"/>
                    <a:pt x="72" y="82"/>
                  </a:cubicBezTo>
                  <a:cubicBezTo>
                    <a:pt x="71" y="82"/>
                    <a:pt x="70" y="82"/>
                    <a:pt x="69" y="82"/>
                  </a:cubicBezTo>
                  <a:cubicBezTo>
                    <a:pt x="67" y="83"/>
                    <a:pt x="67" y="86"/>
                    <a:pt x="65" y="86"/>
                  </a:cubicBezTo>
                  <a:cubicBezTo>
                    <a:pt x="65" y="86"/>
                    <a:pt x="64" y="86"/>
                    <a:pt x="63" y="87"/>
                  </a:cubicBezTo>
                  <a:cubicBezTo>
                    <a:pt x="63" y="87"/>
                    <a:pt x="62" y="87"/>
                    <a:pt x="61" y="87"/>
                  </a:cubicBezTo>
                  <a:cubicBezTo>
                    <a:pt x="60" y="87"/>
                    <a:pt x="59" y="86"/>
                    <a:pt x="59" y="86"/>
                  </a:cubicBezTo>
                  <a:cubicBezTo>
                    <a:pt x="58" y="85"/>
                    <a:pt x="57" y="83"/>
                    <a:pt x="57" y="83"/>
                  </a:cubicBezTo>
                  <a:cubicBezTo>
                    <a:pt x="56" y="80"/>
                    <a:pt x="57" y="78"/>
                    <a:pt x="58" y="76"/>
                  </a:cubicBezTo>
                  <a:cubicBezTo>
                    <a:pt x="58" y="76"/>
                    <a:pt x="59" y="75"/>
                    <a:pt x="59" y="75"/>
                  </a:cubicBezTo>
                  <a:cubicBezTo>
                    <a:pt x="59" y="74"/>
                    <a:pt x="59" y="73"/>
                    <a:pt x="59" y="73"/>
                  </a:cubicBezTo>
                  <a:cubicBezTo>
                    <a:pt x="59" y="71"/>
                    <a:pt x="61" y="71"/>
                    <a:pt x="62" y="70"/>
                  </a:cubicBezTo>
                  <a:cubicBezTo>
                    <a:pt x="63" y="69"/>
                    <a:pt x="65" y="68"/>
                    <a:pt x="66" y="68"/>
                  </a:cubicBezTo>
                  <a:cubicBezTo>
                    <a:pt x="67" y="68"/>
                    <a:pt x="68" y="68"/>
                    <a:pt x="69" y="69"/>
                  </a:cubicBezTo>
                  <a:cubicBezTo>
                    <a:pt x="69" y="69"/>
                    <a:pt x="70" y="69"/>
                    <a:pt x="70" y="69"/>
                  </a:cubicBezTo>
                  <a:cubicBezTo>
                    <a:pt x="72" y="69"/>
                    <a:pt x="72" y="68"/>
                    <a:pt x="74" y="67"/>
                  </a:cubicBezTo>
                  <a:cubicBezTo>
                    <a:pt x="75" y="68"/>
                    <a:pt x="76" y="67"/>
                    <a:pt x="77" y="67"/>
                  </a:cubicBezTo>
                  <a:cubicBezTo>
                    <a:pt x="78" y="67"/>
                    <a:pt x="79" y="68"/>
                    <a:pt x="79" y="68"/>
                  </a:cubicBezTo>
                  <a:cubicBezTo>
                    <a:pt x="80" y="68"/>
                    <a:pt x="80" y="68"/>
                    <a:pt x="81" y="68"/>
                  </a:cubicBezTo>
                  <a:cubicBezTo>
                    <a:pt x="82" y="68"/>
                    <a:pt x="82" y="69"/>
                    <a:pt x="83" y="70"/>
                  </a:cubicBezTo>
                  <a:cubicBezTo>
                    <a:pt x="83" y="71"/>
                    <a:pt x="82" y="71"/>
                    <a:pt x="82" y="72"/>
                  </a:cubicBezTo>
                  <a:cubicBezTo>
                    <a:pt x="83" y="73"/>
                    <a:pt x="85" y="73"/>
                    <a:pt x="86" y="74"/>
                  </a:cubicBezTo>
                  <a:cubicBezTo>
                    <a:pt x="86" y="73"/>
                    <a:pt x="86" y="72"/>
                    <a:pt x="86" y="71"/>
                  </a:cubicBezTo>
                  <a:cubicBezTo>
                    <a:pt x="86" y="70"/>
                    <a:pt x="86" y="70"/>
                    <a:pt x="86" y="70"/>
                  </a:cubicBezTo>
                  <a:cubicBezTo>
                    <a:pt x="86" y="69"/>
                    <a:pt x="85" y="69"/>
                    <a:pt x="85" y="68"/>
                  </a:cubicBezTo>
                  <a:cubicBezTo>
                    <a:pt x="85" y="66"/>
                    <a:pt x="86" y="65"/>
                    <a:pt x="88" y="6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9" name="Freeform 307"/>
            <p:cNvSpPr/>
            <p:nvPr/>
          </p:nvSpPr>
          <p:spPr bwMode="auto">
            <a:xfrm>
              <a:off x="5667883" y="3425038"/>
              <a:ext cx="90475" cy="257235"/>
            </a:xfrm>
            <a:custGeom>
              <a:avLst/>
              <a:gdLst>
                <a:gd name="T0" fmla="*/ 10244 w 53"/>
                <a:gd name="T1" fmla="*/ 30455 h 152"/>
                <a:gd name="T2" fmla="*/ 1707 w 53"/>
                <a:gd name="T3" fmla="*/ 62602 h 152"/>
                <a:gd name="T4" fmla="*/ 6829 w 53"/>
                <a:gd name="T5" fmla="*/ 89673 h 152"/>
                <a:gd name="T6" fmla="*/ 32439 w 53"/>
                <a:gd name="T7" fmla="*/ 116744 h 152"/>
                <a:gd name="T8" fmla="*/ 32439 w 53"/>
                <a:gd name="T9" fmla="*/ 257175 h 152"/>
                <a:gd name="T10" fmla="*/ 58048 w 53"/>
                <a:gd name="T11" fmla="*/ 257175 h 152"/>
                <a:gd name="T12" fmla="*/ 58048 w 53"/>
                <a:gd name="T13" fmla="*/ 116744 h 152"/>
                <a:gd name="T14" fmla="*/ 81950 w 53"/>
                <a:gd name="T15" fmla="*/ 89673 h 152"/>
                <a:gd name="T16" fmla="*/ 88780 w 53"/>
                <a:gd name="T17" fmla="*/ 62602 h 152"/>
                <a:gd name="T18" fmla="*/ 80243 w 53"/>
                <a:gd name="T19" fmla="*/ 30455 h 152"/>
                <a:gd name="T20" fmla="*/ 59756 w 53"/>
                <a:gd name="T21" fmla="*/ 0 h 152"/>
                <a:gd name="T22" fmla="*/ 66585 w 53"/>
                <a:gd name="T23" fmla="*/ 60910 h 152"/>
                <a:gd name="T24" fmla="*/ 58048 w 53"/>
                <a:gd name="T25" fmla="*/ 60910 h 152"/>
                <a:gd name="T26" fmla="*/ 51219 w 53"/>
                <a:gd name="T27" fmla="*/ 0 h 152"/>
                <a:gd name="T28" fmla="*/ 44390 w 53"/>
                <a:gd name="T29" fmla="*/ 0 h 152"/>
                <a:gd name="T30" fmla="*/ 39268 w 53"/>
                <a:gd name="T31" fmla="*/ 0 h 152"/>
                <a:gd name="T32" fmla="*/ 32439 w 53"/>
                <a:gd name="T33" fmla="*/ 60910 h 152"/>
                <a:gd name="T34" fmla="*/ 23902 w 53"/>
                <a:gd name="T35" fmla="*/ 60910 h 152"/>
                <a:gd name="T36" fmla="*/ 30731 w 53"/>
                <a:gd name="T37" fmla="*/ 0 h 152"/>
                <a:gd name="T38" fmla="*/ 10244 w 53"/>
                <a:gd name="T39" fmla="*/ 30455 h 15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3" h="152">
                  <a:moveTo>
                    <a:pt x="6" y="18"/>
                  </a:moveTo>
                  <a:cubicBezTo>
                    <a:pt x="4" y="24"/>
                    <a:pt x="1" y="30"/>
                    <a:pt x="1" y="37"/>
                  </a:cubicBezTo>
                  <a:cubicBezTo>
                    <a:pt x="0" y="43"/>
                    <a:pt x="1" y="47"/>
                    <a:pt x="4" y="53"/>
                  </a:cubicBezTo>
                  <a:cubicBezTo>
                    <a:pt x="7" y="58"/>
                    <a:pt x="13" y="66"/>
                    <a:pt x="19" y="69"/>
                  </a:cubicBezTo>
                  <a:cubicBezTo>
                    <a:pt x="19" y="152"/>
                    <a:pt x="19" y="152"/>
                    <a:pt x="19" y="152"/>
                  </a:cubicBezTo>
                  <a:cubicBezTo>
                    <a:pt x="34" y="152"/>
                    <a:pt x="34" y="152"/>
                    <a:pt x="34" y="152"/>
                  </a:cubicBezTo>
                  <a:cubicBezTo>
                    <a:pt x="34" y="69"/>
                    <a:pt x="34" y="69"/>
                    <a:pt x="34" y="69"/>
                  </a:cubicBezTo>
                  <a:cubicBezTo>
                    <a:pt x="40" y="66"/>
                    <a:pt x="45" y="58"/>
                    <a:pt x="48" y="53"/>
                  </a:cubicBezTo>
                  <a:cubicBezTo>
                    <a:pt x="51" y="47"/>
                    <a:pt x="53" y="43"/>
                    <a:pt x="52" y="37"/>
                  </a:cubicBezTo>
                  <a:cubicBezTo>
                    <a:pt x="51" y="30"/>
                    <a:pt x="49" y="24"/>
                    <a:pt x="47" y="18"/>
                  </a:cubicBezTo>
                  <a:cubicBezTo>
                    <a:pt x="45" y="13"/>
                    <a:pt x="41" y="1"/>
                    <a:pt x="35" y="0"/>
                  </a:cubicBezTo>
                  <a:cubicBezTo>
                    <a:pt x="39" y="36"/>
                    <a:pt x="39" y="36"/>
                    <a:pt x="39" y="36"/>
                  </a:cubicBezTo>
                  <a:cubicBezTo>
                    <a:pt x="34" y="36"/>
                    <a:pt x="34" y="36"/>
                    <a:pt x="34" y="36"/>
                  </a:cubicBezTo>
                  <a:cubicBezTo>
                    <a:pt x="30" y="0"/>
                    <a:pt x="30" y="0"/>
                    <a:pt x="30" y="0"/>
                  </a:cubicBezTo>
                  <a:cubicBezTo>
                    <a:pt x="26" y="0"/>
                    <a:pt x="26" y="0"/>
                    <a:pt x="26" y="0"/>
                  </a:cubicBezTo>
                  <a:cubicBezTo>
                    <a:pt x="23" y="0"/>
                    <a:pt x="23" y="0"/>
                    <a:pt x="23" y="0"/>
                  </a:cubicBezTo>
                  <a:cubicBezTo>
                    <a:pt x="19" y="36"/>
                    <a:pt x="19" y="36"/>
                    <a:pt x="19" y="36"/>
                  </a:cubicBezTo>
                  <a:cubicBezTo>
                    <a:pt x="14" y="36"/>
                    <a:pt x="14" y="36"/>
                    <a:pt x="14" y="36"/>
                  </a:cubicBezTo>
                  <a:cubicBezTo>
                    <a:pt x="18" y="0"/>
                    <a:pt x="18" y="0"/>
                    <a:pt x="18" y="0"/>
                  </a:cubicBezTo>
                  <a:cubicBezTo>
                    <a:pt x="11" y="1"/>
                    <a:pt x="8" y="13"/>
                    <a:pt x="6"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50" name="Freeform 308"/>
            <p:cNvSpPr/>
            <p:nvPr/>
          </p:nvSpPr>
          <p:spPr bwMode="auto">
            <a:xfrm>
              <a:off x="5785335" y="3418687"/>
              <a:ext cx="95238" cy="263586"/>
            </a:xfrm>
            <a:custGeom>
              <a:avLst/>
              <a:gdLst>
                <a:gd name="T0" fmla="*/ 59531 w 56"/>
                <a:gd name="T1" fmla="*/ 263525 h 156"/>
                <a:gd name="T2" fmla="*/ 59531 w 56"/>
                <a:gd name="T3" fmla="*/ 126695 h 156"/>
                <a:gd name="T4" fmla="*/ 95250 w 56"/>
                <a:gd name="T5" fmla="*/ 70949 h 156"/>
                <a:gd name="T6" fmla="*/ 47625 w 56"/>
                <a:gd name="T7" fmla="*/ 0 h 156"/>
                <a:gd name="T8" fmla="*/ 0 w 56"/>
                <a:gd name="T9" fmla="*/ 70949 h 156"/>
                <a:gd name="T10" fmla="*/ 35719 w 56"/>
                <a:gd name="T11" fmla="*/ 126695 h 156"/>
                <a:gd name="T12" fmla="*/ 35719 w 56"/>
                <a:gd name="T13" fmla="*/ 263525 h 156"/>
                <a:gd name="T14" fmla="*/ 59531 w 56"/>
                <a:gd name="T15" fmla="*/ 263525 h 15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 h="156">
                  <a:moveTo>
                    <a:pt x="35" y="156"/>
                  </a:moveTo>
                  <a:cubicBezTo>
                    <a:pt x="35" y="75"/>
                    <a:pt x="35" y="75"/>
                    <a:pt x="35" y="75"/>
                  </a:cubicBezTo>
                  <a:cubicBezTo>
                    <a:pt x="47" y="71"/>
                    <a:pt x="56" y="58"/>
                    <a:pt x="56" y="42"/>
                  </a:cubicBezTo>
                  <a:cubicBezTo>
                    <a:pt x="56" y="23"/>
                    <a:pt x="44" y="0"/>
                    <a:pt x="28" y="0"/>
                  </a:cubicBezTo>
                  <a:cubicBezTo>
                    <a:pt x="13" y="0"/>
                    <a:pt x="0" y="23"/>
                    <a:pt x="0" y="42"/>
                  </a:cubicBezTo>
                  <a:cubicBezTo>
                    <a:pt x="0" y="58"/>
                    <a:pt x="9" y="71"/>
                    <a:pt x="21" y="75"/>
                  </a:cubicBezTo>
                  <a:cubicBezTo>
                    <a:pt x="21" y="156"/>
                    <a:pt x="21" y="156"/>
                    <a:pt x="21" y="156"/>
                  </a:cubicBezTo>
                  <a:lnTo>
                    <a:pt x="35" y="15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51" name="Freeform 309"/>
            <p:cNvSpPr/>
            <p:nvPr/>
          </p:nvSpPr>
          <p:spPr bwMode="auto">
            <a:xfrm>
              <a:off x="5736136" y="3715610"/>
              <a:ext cx="226983" cy="235004"/>
            </a:xfrm>
            <a:custGeom>
              <a:avLst/>
              <a:gdLst>
                <a:gd name="T0" fmla="*/ 115201 w 134"/>
                <a:gd name="T1" fmla="*/ 0 h 139"/>
                <a:gd name="T2" fmla="*/ 88095 w 134"/>
                <a:gd name="T3" fmla="*/ 50709 h 139"/>
                <a:gd name="T4" fmla="*/ 88095 w 134"/>
                <a:gd name="T5" fmla="*/ 87895 h 139"/>
                <a:gd name="T6" fmla="*/ 0 w 134"/>
                <a:gd name="T7" fmla="*/ 125081 h 139"/>
                <a:gd name="T8" fmla="*/ 0 w 134"/>
                <a:gd name="T9" fmla="*/ 150436 h 139"/>
                <a:gd name="T10" fmla="*/ 88095 w 134"/>
                <a:gd name="T11" fmla="*/ 131842 h 139"/>
                <a:gd name="T12" fmla="*/ 88095 w 134"/>
                <a:gd name="T13" fmla="*/ 182551 h 139"/>
                <a:gd name="T14" fmla="*/ 50824 w 134"/>
                <a:gd name="T15" fmla="*/ 209596 h 139"/>
                <a:gd name="T16" fmla="*/ 50824 w 134"/>
                <a:gd name="T17" fmla="*/ 234950 h 139"/>
                <a:gd name="T18" fmla="*/ 113507 w 134"/>
                <a:gd name="T19" fmla="*/ 212976 h 139"/>
                <a:gd name="T20" fmla="*/ 176189 w 134"/>
                <a:gd name="T21" fmla="*/ 234950 h 139"/>
                <a:gd name="T22" fmla="*/ 176189 w 134"/>
                <a:gd name="T23" fmla="*/ 209596 h 139"/>
                <a:gd name="T24" fmla="*/ 140613 w 134"/>
                <a:gd name="T25" fmla="*/ 182551 h 139"/>
                <a:gd name="T26" fmla="*/ 140613 w 134"/>
                <a:gd name="T27" fmla="*/ 131842 h 139"/>
                <a:gd name="T28" fmla="*/ 227013 w 134"/>
                <a:gd name="T29" fmla="*/ 150436 h 139"/>
                <a:gd name="T30" fmla="*/ 227013 w 134"/>
                <a:gd name="T31" fmla="*/ 125081 h 139"/>
                <a:gd name="T32" fmla="*/ 140613 w 134"/>
                <a:gd name="T33" fmla="*/ 87895 h 139"/>
                <a:gd name="T34" fmla="*/ 140613 w 134"/>
                <a:gd name="T35" fmla="*/ 50709 h 139"/>
                <a:gd name="T36" fmla="*/ 115201 w 134"/>
                <a:gd name="T37" fmla="*/ 0 h 1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4" h="139">
                  <a:moveTo>
                    <a:pt x="68" y="0"/>
                  </a:moveTo>
                  <a:cubicBezTo>
                    <a:pt x="59" y="0"/>
                    <a:pt x="52" y="22"/>
                    <a:pt x="52" y="30"/>
                  </a:cubicBezTo>
                  <a:cubicBezTo>
                    <a:pt x="52" y="52"/>
                    <a:pt x="52" y="52"/>
                    <a:pt x="52" y="52"/>
                  </a:cubicBezTo>
                  <a:cubicBezTo>
                    <a:pt x="0" y="74"/>
                    <a:pt x="0" y="74"/>
                    <a:pt x="0" y="74"/>
                  </a:cubicBezTo>
                  <a:cubicBezTo>
                    <a:pt x="0" y="89"/>
                    <a:pt x="0" y="89"/>
                    <a:pt x="0" y="89"/>
                  </a:cubicBezTo>
                  <a:cubicBezTo>
                    <a:pt x="52" y="78"/>
                    <a:pt x="52" y="78"/>
                    <a:pt x="52" y="78"/>
                  </a:cubicBezTo>
                  <a:cubicBezTo>
                    <a:pt x="52" y="108"/>
                    <a:pt x="52" y="108"/>
                    <a:pt x="52" y="108"/>
                  </a:cubicBezTo>
                  <a:cubicBezTo>
                    <a:pt x="30" y="124"/>
                    <a:pt x="30" y="124"/>
                    <a:pt x="30" y="124"/>
                  </a:cubicBezTo>
                  <a:cubicBezTo>
                    <a:pt x="30" y="139"/>
                    <a:pt x="30" y="139"/>
                    <a:pt x="30" y="139"/>
                  </a:cubicBezTo>
                  <a:cubicBezTo>
                    <a:pt x="67" y="126"/>
                    <a:pt x="67" y="126"/>
                    <a:pt x="67" y="126"/>
                  </a:cubicBezTo>
                  <a:cubicBezTo>
                    <a:pt x="104" y="139"/>
                    <a:pt x="104" y="139"/>
                    <a:pt x="104" y="139"/>
                  </a:cubicBezTo>
                  <a:cubicBezTo>
                    <a:pt x="104" y="124"/>
                    <a:pt x="104" y="124"/>
                    <a:pt x="104" y="124"/>
                  </a:cubicBezTo>
                  <a:cubicBezTo>
                    <a:pt x="83" y="108"/>
                    <a:pt x="83" y="108"/>
                    <a:pt x="83" y="108"/>
                  </a:cubicBezTo>
                  <a:cubicBezTo>
                    <a:pt x="83" y="78"/>
                    <a:pt x="83" y="78"/>
                    <a:pt x="83" y="78"/>
                  </a:cubicBezTo>
                  <a:cubicBezTo>
                    <a:pt x="134" y="89"/>
                    <a:pt x="134" y="89"/>
                    <a:pt x="134" y="89"/>
                  </a:cubicBezTo>
                  <a:cubicBezTo>
                    <a:pt x="134" y="74"/>
                    <a:pt x="134" y="74"/>
                    <a:pt x="134" y="74"/>
                  </a:cubicBezTo>
                  <a:cubicBezTo>
                    <a:pt x="83" y="52"/>
                    <a:pt x="83" y="52"/>
                    <a:pt x="83" y="52"/>
                  </a:cubicBezTo>
                  <a:cubicBezTo>
                    <a:pt x="83" y="30"/>
                    <a:pt x="83" y="30"/>
                    <a:pt x="83" y="30"/>
                  </a:cubicBezTo>
                  <a:cubicBezTo>
                    <a:pt x="83" y="22"/>
                    <a:pt x="76" y="0"/>
                    <a:pt x="6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52" name="Freeform 310"/>
            <p:cNvSpPr/>
            <p:nvPr/>
          </p:nvSpPr>
          <p:spPr bwMode="auto">
            <a:xfrm>
              <a:off x="6282157" y="3461552"/>
              <a:ext cx="211111" cy="187368"/>
            </a:xfrm>
            <a:custGeom>
              <a:avLst/>
              <a:gdLst>
                <a:gd name="T0" fmla="*/ 22135 w 124"/>
                <a:gd name="T1" fmla="*/ 18564 h 111"/>
                <a:gd name="T2" fmla="*/ 1703 w 124"/>
                <a:gd name="T3" fmla="*/ 57379 h 111"/>
                <a:gd name="T4" fmla="*/ 0 w 124"/>
                <a:gd name="T5" fmla="*/ 67505 h 111"/>
                <a:gd name="T6" fmla="*/ 0 w 124"/>
                <a:gd name="T7" fmla="*/ 69192 h 111"/>
                <a:gd name="T8" fmla="*/ 0 w 124"/>
                <a:gd name="T9" fmla="*/ 79318 h 111"/>
                <a:gd name="T10" fmla="*/ 1703 w 124"/>
                <a:gd name="T11" fmla="*/ 87756 h 111"/>
                <a:gd name="T12" fmla="*/ 8514 w 124"/>
                <a:gd name="T13" fmla="*/ 121508 h 111"/>
                <a:gd name="T14" fmla="*/ 32352 w 124"/>
                <a:gd name="T15" fmla="*/ 163698 h 111"/>
                <a:gd name="T16" fmla="*/ 32352 w 124"/>
                <a:gd name="T17" fmla="*/ 165386 h 111"/>
                <a:gd name="T18" fmla="*/ 45974 w 124"/>
                <a:gd name="T19" fmla="*/ 178887 h 111"/>
                <a:gd name="T20" fmla="*/ 51082 w 124"/>
                <a:gd name="T21" fmla="*/ 182262 h 111"/>
                <a:gd name="T22" fmla="*/ 73217 w 124"/>
                <a:gd name="T23" fmla="*/ 185637 h 111"/>
                <a:gd name="T24" fmla="*/ 74920 w 124"/>
                <a:gd name="T25" fmla="*/ 185637 h 111"/>
                <a:gd name="T26" fmla="*/ 85136 w 124"/>
                <a:gd name="T27" fmla="*/ 180575 h 111"/>
                <a:gd name="T28" fmla="*/ 91947 w 124"/>
                <a:gd name="T29" fmla="*/ 178887 h 111"/>
                <a:gd name="T30" fmla="*/ 105569 w 124"/>
                <a:gd name="T31" fmla="*/ 177199 h 111"/>
                <a:gd name="T32" fmla="*/ 105569 w 124"/>
                <a:gd name="T33" fmla="*/ 177199 h 111"/>
                <a:gd name="T34" fmla="*/ 119191 w 124"/>
                <a:gd name="T35" fmla="*/ 178887 h 111"/>
                <a:gd name="T36" fmla="*/ 126002 w 124"/>
                <a:gd name="T37" fmla="*/ 180575 h 111"/>
                <a:gd name="T38" fmla="*/ 137921 w 124"/>
                <a:gd name="T39" fmla="*/ 185637 h 111"/>
                <a:gd name="T40" fmla="*/ 137921 w 124"/>
                <a:gd name="T41" fmla="*/ 185637 h 111"/>
                <a:gd name="T42" fmla="*/ 160056 w 124"/>
                <a:gd name="T43" fmla="*/ 182262 h 111"/>
                <a:gd name="T44" fmla="*/ 165164 w 124"/>
                <a:gd name="T45" fmla="*/ 178887 h 111"/>
                <a:gd name="T46" fmla="*/ 178786 w 124"/>
                <a:gd name="T47" fmla="*/ 165386 h 111"/>
                <a:gd name="T48" fmla="*/ 178786 w 124"/>
                <a:gd name="T49" fmla="*/ 163698 h 111"/>
                <a:gd name="T50" fmla="*/ 202624 w 124"/>
                <a:gd name="T51" fmla="*/ 121508 h 111"/>
                <a:gd name="T52" fmla="*/ 211138 w 124"/>
                <a:gd name="T53" fmla="*/ 87756 h 111"/>
                <a:gd name="T54" fmla="*/ 211138 w 124"/>
                <a:gd name="T55" fmla="*/ 79318 h 111"/>
                <a:gd name="T56" fmla="*/ 211138 w 124"/>
                <a:gd name="T57" fmla="*/ 69192 h 111"/>
                <a:gd name="T58" fmla="*/ 211138 w 124"/>
                <a:gd name="T59" fmla="*/ 67505 h 111"/>
                <a:gd name="T60" fmla="*/ 209435 w 124"/>
                <a:gd name="T61" fmla="*/ 57379 h 111"/>
                <a:gd name="T62" fmla="*/ 189003 w 124"/>
                <a:gd name="T63" fmla="*/ 18564 h 111"/>
                <a:gd name="T64" fmla="*/ 185597 w 124"/>
                <a:gd name="T65" fmla="*/ 13501 h 111"/>
                <a:gd name="T66" fmla="*/ 154948 w 124"/>
                <a:gd name="T67" fmla="*/ 1688 h 111"/>
                <a:gd name="T68" fmla="*/ 122596 w 124"/>
                <a:gd name="T69" fmla="*/ 5063 h 111"/>
                <a:gd name="T70" fmla="*/ 105569 w 124"/>
                <a:gd name="T71" fmla="*/ 11813 h 111"/>
                <a:gd name="T72" fmla="*/ 88542 w 124"/>
                <a:gd name="T73" fmla="*/ 5063 h 111"/>
                <a:gd name="T74" fmla="*/ 56190 w 124"/>
                <a:gd name="T75" fmla="*/ 1688 h 111"/>
                <a:gd name="T76" fmla="*/ 25541 w 124"/>
                <a:gd name="T77" fmla="*/ 13501 h 111"/>
                <a:gd name="T78" fmla="*/ 22135 w 124"/>
                <a:gd name="T79" fmla="*/ 18564 h 11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4" h="111">
                  <a:moveTo>
                    <a:pt x="13" y="11"/>
                  </a:moveTo>
                  <a:cubicBezTo>
                    <a:pt x="6" y="17"/>
                    <a:pt x="3" y="25"/>
                    <a:pt x="1" y="34"/>
                  </a:cubicBezTo>
                  <a:cubicBezTo>
                    <a:pt x="1" y="36"/>
                    <a:pt x="1" y="38"/>
                    <a:pt x="0" y="40"/>
                  </a:cubicBezTo>
                  <a:cubicBezTo>
                    <a:pt x="0" y="40"/>
                    <a:pt x="0" y="41"/>
                    <a:pt x="0" y="41"/>
                  </a:cubicBezTo>
                  <a:cubicBezTo>
                    <a:pt x="0" y="43"/>
                    <a:pt x="0" y="45"/>
                    <a:pt x="0" y="47"/>
                  </a:cubicBezTo>
                  <a:cubicBezTo>
                    <a:pt x="0" y="49"/>
                    <a:pt x="0" y="50"/>
                    <a:pt x="1" y="52"/>
                  </a:cubicBezTo>
                  <a:cubicBezTo>
                    <a:pt x="1" y="59"/>
                    <a:pt x="3" y="66"/>
                    <a:pt x="5" y="72"/>
                  </a:cubicBezTo>
                  <a:cubicBezTo>
                    <a:pt x="9" y="81"/>
                    <a:pt x="13" y="89"/>
                    <a:pt x="19" y="97"/>
                  </a:cubicBezTo>
                  <a:cubicBezTo>
                    <a:pt x="19" y="97"/>
                    <a:pt x="19" y="97"/>
                    <a:pt x="19" y="98"/>
                  </a:cubicBezTo>
                  <a:cubicBezTo>
                    <a:pt x="22" y="101"/>
                    <a:pt x="24" y="104"/>
                    <a:pt x="27" y="106"/>
                  </a:cubicBezTo>
                  <a:cubicBezTo>
                    <a:pt x="28" y="107"/>
                    <a:pt x="29" y="108"/>
                    <a:pt x="30" y="108"/>
                  </a:cubicBezTo>
                  <a:cubicBezTo>
                    <a:pt x="34" y="111"/>
                    <a:pt x="38" y="111"/>
                    <a:pt x="43" y="110"/>
                  </a:cubicBezTo>
                  <a:cubicBezTo>
                    <a:pt x="43" y="110"/>
                    <a:pt x="43" y="110"/>
                    <a:pt x="44" y="110"/>
                  </a:cubicBezTo>
                  <a:cubicBezTo>
                    <a:pt x="46" y="109"/>
                    <a:pt x="48" y="108"/>
                    <a:pt x="50" y="107"/>
                  </a:cubicBezTo>
                  <a:cubicBezTo>
                    <a:pt x="51" y="107"/>
                    <a:pt x="53" y="106"/>
                    <a:pt x="54" y="106"/>
                  </a:cubicBezTo>
                  <a:cubicBezTo>
                    <a:pt x="57" y="105"/>
                    <a:pt x="62" y="105"/>
                    <a:pt x="62" y="105"/>
                  </a:cubicBezTo>
                  <a:cubicBezTo>
                    <a:pt x="62" y="105"/>
                    <a:pt x="62" y="105"/>
                    <a:pt x="62" y="105"/>
                  </a:cubicBezTo>
                  <a:cubicBezTo>
                    <a:pt x="65" y="105"/>
                    <a:pt x="67" y="105"/>
                    <a:pt x="70" y="106"/>
                  </a:cubicBezTo>
                  <a:cubicBezTo>
                    <a:pt x="71" y="106"/>
                    <a:pt x="73" y="107"/>
                    <a:pt x="74" y="107"/>
                  </a:cubicBezTo>
                  <a:cubicBezTo>
                    <a:pt x="76" y="108"/>
                    <a:pt x="78" y="109"/>
                    <a:pt x="81" y="110"/>
                  </a:cubicBezTo>
                  <a:cubicBezTo>
                    <a:pt x="81" y="110"/>
                    <a:pt x="81" y="110"/>
                    <a:pt x="81" y="110"/>
                  </a:cubicBezTo>
                  <a:cubicBezTo>
                    <a:pt x="86" y="111"/>
                    <a:pt x="90" y="111"/>
                    <a:pt x="94" y="108"/>
                  </a:cubicBezTo>
                  <a:cubicBezTo>
                    <a:pt x="95" y="108"/>
                    <a:pt x="96" y="107"/>
                    <a:pt x="97" y="106"/>
                  </a:cubicBezTo>
                  <a:cubicBezTo>
                    <a:pt x="100" y="104"/>
                    <a:pt x="102" y="101"/>
                    <a:pt x="105" y="98"/>
                  </a:cubicBezTo>
                  <a:cubicBezTo>
                    <a:pt x="105" y="97"/>
                    <a:pt x="105" y="97"/>
                    <a:pt x="105" y="97"/>
                  </a:cubicBezTo>
                  <a:cubicBezTo>
                    <a:pt x="111" y="89"/>
                    <a:pt x="116" y="81"/>
                    <a:pt x="119" y="72"/>
                  </a:cubicBezTo>
                  <a:cubicBezTo>
                    <a:pt x="121" y="66"/>
                    <a:pt x="123" y="59"/>
                    <a:pt x="124" y="52"/>
                  </a:cubicBezTo>
                  <a:cubicBezTo>
                    <a:pt x="124" y="50"/>
                    <a:pt x="124" y="49"/>
                    <a:pt x="124" y="47"/>
                  </a:cubicBezTo>
                  <a:cubicBezTo>
                    <a:pt x="124" y="45"/>
                    <a:pt x="124" y="43"/>
                    <a:pt x="124" y="41"/>
                  </a:cubicBezTo>
                  <a:cubicBezTo>
                    <a:pt x="124" y="41"/>
                    <a:pt x="124" y="40"/>
                    <a:pt x="124" y="40"/>
                  </a:cubicBezTo>
                  <a:cubicBezTo>
                    <a:pt x="124" y="38"/>
                    <a:pt x="123" y="36"/>
                    <a:pt x="123" y="34"/>
                  </a:cubicBezTo>
                  <a:cubicBezTo>
                    <a:pt x="121" y="25"/>
                    <a:pt x="118" y="17"/>
                    <a:pt x="111" y="11"/>
                  </a:cubicBezTo>
                  <a:cubicBezTo>
                    <a:pt x="111" y="10"/>
                    <a:pt x="110" y="9"/>
                    <a:pt x="109" y="8"/>
                  </a:cubicBezTo>
                  <a:cubicBezTo>
                    <a:pt x="104" y="4"/>
                    <a:pt x="98" y="2"/>
                    <a:pt x="91" y="1"/>
                  </a:cubicBezTo>
                  <a:cubicBezTo>
                    <a:pt x="85" y="0"/>
                    <a:pt x="78" y="1"/>
                    <a:pt x="72" y="3"/>
                  </a:cubicBezTo>
                  <a:cubicBezTo>
                    <a:pt x="69" y="5"/>
                    <a:pt x="62" y="7"/>
                    <a:pt x="62" y="7"/>
                  </a:cubicBezTo>
                  <a:cubicBezTo>
                    <a:pt x="62" y="7"/>
                    <a:pt x="55" y="5"/>
                    <a:pt x="52" y="3"/>
                  </a:cubicBezTo>
                  <a:cubicBezTo>
                    <a:pt x="46" y="1"/>
                    <a:pt x="40" y="0"/>
                    <a:pt x="33" y="1"/>
                  </a:cubicBezTo>
                  <a:cubicBezTo>
                    <a:pt x="26" y="2"/>
                    <a:pt x="20" y="4"/>
                    <a:pt x="15" y="8"/>
                  </a:cubicBezTo>
                  <a:cubicBezTo>
                    <a:pt x="15" y="9"/>
                    <a:pt x="14" y="10"/>
                    <a:pt x="13"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53" name="Freeform 311"/>
            <p:cNvSpPr/>
            <p:nvPr/>
          </p:nvSpPr>
          <p:spPr bwMode="auto">
            <a:xfrm>
              <a:off x="6339300" y="3402808"/>
              <a:ext cx="50793" cy="57163"/>
            </a:xfrm>
            <a:custGeom>
              <a:avLst/>
              <a:gdLst>
                <a:gd name="T0" fmla="*/ 15240 w 30"/>
                <a:gd name="T1" fmla="*/ 43295 h 33"/>
                <a:gd name="T2" fmla="*/ 35560 w 30"/>
                <a:gd name="T3" fmla="*/ 55418 h 33"/>
                <a:gd name="T4" fmla="*/ 47413 w 30"/>
                <a:gd name="T5" fmla="*/ 57150 h 33"/>
                <a:gd name="T6" fmla="*/ 49107 w 30"/>
                <a:gd name="T7" fmla="*/ 55418 h 33"/>
                <a:gd name="T8" fmla="*/ 38947 w 30"/>
                <a:gd name="T9" fmla="*/ 22514 h 33"/>
                <a:gd name="T10" fmla="*/ 3387 w 30"/>
                <a:gd name="T11" fmla="*/ 0 h 33"/>
                <a:gd name="T12" fmla="*/ 1693 w 30"/>
                <a:gd name="T13" fmla="*/ 0 h 33"/>
                <a:gd name="T14" fmla="*/ 0 w 30"/>
                <a:gd name="T15" fmla="*/ 0 h 33"/>
                <a:gd name="T16" fmla="*/ 0 w 30"/>
                <a:gd name="T17" fmla="*/ 13855 h 33"/>
                <a:gd name="T18" fmla="*/ 15240 w 30"/>
                <a:gd name="T19" fmla="*/ 43295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33">
                  <a:moveTo>
                    <a:pt x="9" y="25"/>
                  </a:moveTo>
                  <a:cubicBezTo>
                    <a:pt x="12" y="28"/>
                    <a:pt x="16" y="31"/>
                    <a:pt x="21" y="32"/>
                  </a:cubicBezTo>
                  <a:cubicBezTo>
                    <a:pt x="23" y="33"/>
                    <a:pt x="26" y="33"/>
                    <a:pt x="28" y="33"/>
                  </a:cubicBezTo>
                  <a:cubicBezTo>
                    <a:pt x="29" y="33"/>
                    <a:pt x="29" y="33"/>
                    <a:pt x="29" y="32"/>
                  </a:cubicBezTo>
                  <a:cubicBezTo>
                    <a:pt x="30" y="25"/>
                    <a:pt x="27" y="18"/>
                    <a:pt x="23" y="13"/>
                  </a:cubicBezTo>
                  <a:cubicBezTo>
                    <a:pt x="18" y="6"/>
                    <a:pt x="11" y="2"/>
                    <a:pt x="2" y="0"/>
                  </a:cubicBezTo>
                  <a:cubicBezTo>
                    <a:pt x="2" y="0"/>
                    <a:pt x="1" y="0"/>
                    <a:pt x="1" y="0"/>
                  </a:cubicBezTo>
                  <a:cubicBezTo>
                    <a:pt x="1" y="0"/>
                    <a:pt x="0" y="0"/>
                    <a:pt x="0" y="0"/>
                  </a:cubicBezTo>
                  <a:cubicBezTo>
                    <a:pt x="0" y="2"/>
                    <a:pt x="0" y="5"/>
                    <a:pt x="0" y="8"/>
                  </a:cubicBezTo>
                  <a:cubicBezTo>
                    <a:pt x="1" y="14"/>
                    <a:pt x="5" y="20"/>
                    <a:pt x="9" y="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grpSp>
      <p:sp>
        <p:nvSpPr>
          <p:cNvPr id="32054" name="文本框 312"/>
          <p:cNvSpPr txBox="1">
            <a:spLocks noChangeArrowheads="1"/>
          </p:cNvSpPr>
          <p:nvPr/>
        </p:nvSpPr>
        <p:spPr bwMode="auto">
          <a:xfrm>
            <a:off x="388712" y="1883207"/>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r>
              <a:rPr lang="zh-CN" altLang="en-US" sz="2400" b="1" dirty="0" smtClean="0">
                <a:solidFill>
                  <a:srgbClr val="354B5E"/>
                </a:solidFill>
                <a:latin typeface="Arial" panose="020B0604020202020204"/>
                <a:ea typeface="微软雅黑" panose="020B0503020204020204" pitchFamily="34" charset="-122"/>
                <a:cs typeface="+mn-ea"/>
                <a:sym typeface="+mn-lt"/>
              </a:rPr>
              <a:t>英美法系</a:t>
            </a:r>
            <a:endParaRPr lang="zh-CN" altLang="en-US" sz="2400" b="1" dirty="0">
              <a:solidFill>
                <a:srgbClr val="354B5E"/>
              </a:solidFill>
              <a:latin typeface="Arial" panose="020B0604020202020204"/>
              <a:ea typeface="微软雅黑" panose="020B0503020204020204" pitchFamily="34" charset="-122"/>
              <a:cs typeface="+mn-ea"/>
              <a:sym typeface="+mn-lt"/>
            </a:endParaRPr>
          </a:p>
        </p:txBody>
      </p:sp>
      <p:sp>
        <p:nvSpPr>
          <p:cNvPr id="32055" name="文本框 313"/>
          <p:cNvSpPr txBox="1">
            <a:spLocks noChangeArrowheads="1"/>
          </p:cNvSpPr>
          <p:nvPr/>
        </p:nvSpPr>
        <p:spPr bwMode="auto">
          <a:xfrm>
            <a:off x="10353813" y="1888553"/>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r>
              <a:rPr lang="zh-CN" altLang="en-US" sz="2400" b="1" dirty="0" smtClean="0">
                <a:solidFill>
                  <a:srgbClr val="D74B4B"/>
                </a:solidFill>
                <a:latin typeface="Arial" panose="020B0604020202020204"/>
                <a:ea typeface="微软雅黑" panose="020B0503020204020204" pitchFamily="34" charset="-122"/>
                <a:cs typeface="+mn-ea"/>
                <a:sym typeface="+mn-lt"/>
              </a:rPr>
              <a:t>大陆法系</a:t>
            </a:r>
            <a:endParaRPr lang="zh-CN" altLang="en-US" sz="2400" b="1" dirty="0">
              <a:solidFill>
                <a:srgbClr val="D74B4B"/>
              </a:solidFill>
              <a:latin typeface="Arial" panose="020B0604020202020204"/>
              <a:ea typeface="微软雅黑" panose="020B0503020204020204" pitchFamily="34" charset="-122"/>
              <a:cs typeface="+mn-ea"/>
              <a:sym typeface="+mn-lt"/>
            </a:endParaRPr>
          </a:p>
        </p:txBody>
      </p:sp>
      <p:sp>
        <p:nvSpPr>
          <p:cNvPr id="32056" name="矩形 314"/>
          <p:cNvSpPr>
            <a:spLocks noChangeArrowheads="1"/>
          </p:cNvSpPr>
          <p:nvPr/>
        </p:nvSpPr>
        <p:spPr bwMode="auto">
          <a:xfrm>
            <a:off x="388712" y="2668478"/>
            <a:ext cx="4494193"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Tx/>
              <a:buNone/>
            </a:pPr>
            <a:r>
              <a:rPr lang="zh-CN" altLang="en-US" sz="2400" dirty="0">
                <a:solidFill>
                  <a:srgbClr val="000000"/>
                </a:solidFill>
                <a:latin typeface="Arial" panose="020B0604020202020204"/>
                <a:ea typeface="微软雅黑" panose="020B0503020204020204" pitchFamily="34" charset="-122"/>
                <a:cs typeface="+mn-ea"/>
                <a:sym typeface="+mn-lt"/>
              </a:rPr>
              <a:t>在英美法系中，诉讼中查清事实的责任完全由当事人双方承担，鉴定是当事人双方查明案件真相的手段，不存在所谓的“司法鉴定”，参与案件的鉴定被称为“法庭科学技术”，鉴定人与证人一样，是由双方当事人聘请为其服务的。鉴定人在英美法系被称之为“专家证人”，其地位较之普通证人差不多。</a:t>
            </a:r>
          </a:p>
        </p:txBody>
      </p:sp>
      <p:sp>
        <p:nvSpPr>
          <p:cNvPr id="32057" name="矩形 315"/>
          <p:cNvSpPr>
            <a:spLocks noChangeArrowheads="1"/>
          </p:cNvSpPr>
          <p:nvPr/>
        </p:nvSpPr>
        <p:spPr bwMode="auto">
          <a:xfrm>
            <a:off x="10094428" y="2668478"/>
            <a:ext cx="1930494"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Tx/>
              <a:buNone/>
            </a:pPr>
            <a:r>
              <a:rPr lang="zh-CN" altLang="en-US" sz="2400" dirty="0">
                <a:solidFill>
                  <a:srgbClr val="000000"/>
                </a:solidFill>
                <a:latin typeface="Arial" panose="020B0604020202020204"/>
                <a:ea typeface="微软雅黑" panose="020B0503020204020204" pitchFamily="34" charset="-122"/>
                <a:cs typeface="+mn-ea"/>
                <a:sym typeface="+mn-lt"/>
              </a:rPr>
              <a:t>在大陆法系中，鉴定人的地位较证人要高，他们并不是当事人的辅助人员，而</a:t>
            </a:r>
            <a:r>
              <a:rPr lang="zh-CN" altLang="en-US" sz="2400" dirty="0" smtClean="0">
                <a:solidFill>
                  <a:srgbClr val="000000"/>
                </a:solidFill>
                <a:latin typeface="Arial" panose="020B0604020202020204"/>
                <a:ea typeface="微软雅黑" panose="020B0503020204020204" pitchFamily="34" charset="-122"/>
                <a:cs typeface="+mn-ea"/>
                <a:sym typeface="+mn-lt"/>
              </a:rPr>
              <a:t>是法</a:t>
            </a:r>
            <a:r>
              <a:rPr lang="zh-CN" altLang="en-US" sz="2400" dirty="0">
                <a:solidFill>
                  <a:srgbClr val="000000"/>
                </a:solidFill>
                <a:latin typeface="Arial" panose="020B0604020202020204"/>
                <a:ea typeface="微软雅黑" panose="020B0503020204020204" pitchFamily="34" charset="-122"/>
                <a:cs typeface="+mn-ea"/>
                <a:sym typeface="+mn-lt"/>
              </a:rPr>
              <a:t>官的辅助</a:t>
            </a:r>
            <a:r>
              <a:rPr lang="zh-CN" altLang="en-US" sz="2400" dirty="0" smtClean="0">
                <a:solidFill>
                  <a:srgbClr val="000000"/>
                </a:solidFill>
                <a:latin typeface="Arial" panose="020B0604020202020204"/>
                <a:ea typeface="微软雅黑" panose="020B0503020204020204" pitchFamily="34" charset="-122"/>
                <a:cs typeface="+mn-ea"/>
                <a:sym typeface="+mn-lt"/>
              </a:rPr>
              <a:t>人。</a:t>
            </a:r>
            <a:endParaRPr lang="zh-CN" altLang="en-US" sz="2400" dirty="0">
              <a:solidFill>
                <a:srgbClr val="000000"/>
              </a:solidFill>
              <a:latin typeface="Arial" panose="020B0604020202020204"/>
              <a:ea typeface="微软雅黑" panose="020B0503020204020204" pitchFamily="34" charset="-122"/>
              <a:cs typeface="+mn-ea"/>
              <a:sym typeface="+mn-lt"/>
            </a:endParaRPr>
          </a:p>
        </p:txBody>
      </p:sp>
      <p:sp>
        <p:nvSpPr>
          <p:cNvPr id="314"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司法鉴定的概念</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smtClean="0">
                <a:solidFill>
                  <a:srgbClr val="000000"/>
                </a:solidFill>
                <a:cs typeface="+mn-ea"/>
                <a:sym typeface="+mn-lt"/>
              </a:rPr>
              <a:t>司法鉴定的概念</a:t>
            </a:r>
            <a:endParaRPr lang="zh-CN" altLang="en-US" sz="3200" kern="0" dirty="0">
              <a:solidFill>
                <a:srgbClr val="000000"/>
              </a:solidFill>
              <a:cs typeface="+mn-ea"/>
              <a:sym typeface="+mn-lt"/>
            </a:endParaRPr>
          </a:p>
        </p:txBody>
      </p:sp>
      <p:sp>
        <p:nvSpPr>
          <p:cNvPr id="322" name="TextBox 18"/>
          <p:cNvSpPr txBox="1"/>
          <p:nvPr/>
        </p:nvSpPr>
        <p:spPr>
          <a:xfrm>
            <a:off x="1909777" y="2133650"/>
            <a:ext cx="8390895" cy="330859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司法</a:t>
            </a:r>
            <a:r>
              <a:rPr lang="zh-CN" altLang="en-US" dirty="0">
                <a:solidFill>
                  <a:srgbClr val="000000"/>
                </a:solidFill>
                <a:cs typeface="+mn-ea"/>
                <a:sym typeface="+mn-lt"/>
              </a:rPr>
              <a:t>鉴定在我国是一种有效的证据和证明手段，目的是解决诉讼过程中涉及的专门性问题，以便于法官查明案件事实</a:t>
            </a:r>
            <a:r>
              <a:rPr lang="zh-CN" altLang="en-US" dirty="0" smtClean="0">
                <a:solidFill>
                  <a:srgbClr val="000000"/>
                </a:solidFill>
                <a:cs typeface="+mn-ea"/>
                <a:sym typeface="+mn-lt"/>
              </a:rPr>
              <a:t>。</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司法</a:t>
            </a:r>
            <a:r>
              <a:rPr lang="zh-CN" altLang="en-US" dirty="0">
                <a:solidFill>
                  <a:srgbClr val="000000"/>
                </a:solidFill>
                <a:cs typeface="+mn-ea"/>
                <a:sym typeface="+mn-lt"/>
              </a:rPr>
              <a:t>鉴定人员经过专业的鉴定工作后作出鉴定意见，该鉴定意见将成为案件的关键性依据，但鉴定意见的性质仍是证据，需要经过质证，最终由审判人员决定是否采信</a:t>
            </a:r>
            <a:r>
              <a:rPr lang="zh-CN" altLang="en-US" dirty="0" smtClean="0">
                <a:solidFill>
                  <a:srgbClr val="000000"/>
                </a:solidFill>
                <a:cs typeface="+mn-ea"/>
                <a:sym typeface="+mn-lt"/>
              </a:rPr>
              <a:t>。</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可见</a:t>
            </a:r>
            <a:r>
              <a:rPr lang="zh-CN" altLang="en-US" dirty="0">
                <a:solidFill>
                  <a:srgbClr val="000000"/>
                </a:solidFill>
                <a:cs typeface="+mn-ea"/>
                <a:sym typeface="+mn-lt"/>
              </a:rPr>
              <a:t>，司法鉴定人在我国</a:t>
            </a:r>
            <a:r>
              <a:rPr lang="zh-CN" altLang="en-US" b="1" dirty="0">
                <a:solidFill>
                  <a:srgbClr val="000000"/>
                </a:solidFill>
                <a:cs typeface="+mn-ea"/>
                <a:sym typeface="+mn-lt"/>
              </a:rPr>
              <a:t>兼具着法院辅助人和专家证人的职能</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p:cNvSpPr>
          <p:nvPr>
            <p:ph type="title" idx="4294967295"/>
          </p:nvPr>
        </p:nvSpPr>
        <p:spPr>
          <a:xfrm>
            <a:off x="838151" y="477466"/>
            <a:ext cx="10514231" cy="1079750"/>
          </a:xfrm>
        </p:spPr>
        <p:txBody>
          <a:bodyPr/>
          <a:lstStyle/>
          <a:p>
            <a:pPr defTabSz="913765" eaLnBrk="0" hangingPunct="0"/>
            <a:r>
              <a:rPr lang="zh-CN" altLang="en-US" sz="3200" dirty="0" smtClean="0">
                <a:solidFill>
                  <a:srgbClr val="000000"/>
                </a:solidFill>
                <a:latin typeface="+mn-lt"/>
                <a:ea typeface="+mn-ea"/>
                <a:cs typeface="+mn-ea"/>
                <a:sym typeface="+mn-lt"/>
              </a:rPr>
              <a:t>司法鉴定的特征</a:t>
            </a:r>
            <a:endParaRPr lang="zh-CN" altLang="en-US" sz="3200" dirty="0">
              <a:solidFill>
                <a:srgbClr val="000000"/>
              </a:solidFill>
              <a:latin typeface="+mn-lt"/>
              <a:ea typeface="+mn-ea"/>
              <a:cs typeface="+mn-ea"/>
              <a:sym typeface="+mn-lt"/>
            </a:endParaRPr>
          </a:p>
        </p:txBody>
      </p:sp>
      <p:sp>
        <p:nvSpPr>
          <p:cNvPr id="24583" name="椭圆 7"/>
          <p:cNvSpPr>
            <a:spLocks noChangeAspect="1" noChangeArrowheads="1"/>
          </p:cNvSpPr>
          <p:nvPr/>
        </p:nvSpPr>
        <p:spPr bwMode="auto">
          <a:xfrm>
            <a:off x="7512661" y="2045174"/>
            <a:ext cx="720631" cy="720892"/>
          </a:xfrm>
          <a:prstGeom prst="ellipse">
            <a:avLst/>
          </a:prstGeom>
          <a:solidFill>
            <a:srgbClr val="354B5E"/>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pPr>
            <a:r>
              <a:rPr lang="en-US" altLang="zh-CN" sz="2800">
                <a:solidFill>
                  <a:srgbClr val="FFFFFF"/>
                </a:solidFill>
                <a:latin typeface="Arial" panose="020B0604020202020204"/>
                <a:ea typeface="微软雅黑" panose="020B0503020204020204" pitchFamily="34" charset="-122"/>
                <a:cs typeface="+mn-ea"/>
                <a:sym typeface="+mn-lt"/>
              </a:rPr>
              <a:t>2</a:t>
            </a:r>
            <a:endParaRPr lang="zh-CN" altLang="en-US" sz="2800">
              <a:solidFill>
                <a:srgbClr val="FFFFFF"/>
              </a:solidFill>
              <a:latin typeface="Arial" panose="020B0604020202020204"/>
              <a:ea typeface="微软雅黑" panose="020B0503020204020204" pitchFamily="34" charset="-122"/>
              <a:cs typeface="+mn-ea"/>
              <a:sym typeface="+mn-lt"/>
            </a:endParaRPr>
          </a:p>
        </p:txBody>
      </p:sp>
      <p:sp>
        <p:nvSpPr>
          <p:cNvPr id="24584" name="椭圆 8"/>
          <p:cNvSpPr>
            <a:spLocks noChangeAspect="1" noChangeArrowheads="1"/>
          </p:cNvSpPr>
          <p:nvPr/>
        </p:nvSpPr>
        <p:spPr bwMode="auto">
          <a:xfrm>
            <a:off x="7512661" y="4806476"/>
            <a:ext cx="720631" cy="719304"/>
          </a:xfrm>
          <a:prstGeom prst="ellipse">
            <a:avLst/>
          </a:prstGeom>
          <a:solidFill>
            <a:srgbClr val="354B5E"/>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pPr>
            <a:r>
              <a:rPr lang="en-US" altLang="zh-CN" sz="2800" dirty="0" smtClean="0">
                <a:solidFill>
                  <a:srgbClr val="FFFFFF"/>
                </a:solidFill>
                <a:latin typeface="Arial" panose="020B0604020202020204"/>
                <a:ea typeface="微软雅黑" panose="020B0503020204020204" pitchFamily="34" charset="-122"/>
                <a:cs typeface="+mn-ea"/>
                <a:sym typeface="+mn-lt"/>
              </a:rPr>
              <a:t>4</a:t>
            </a:r>
            <a:endParaRPr lang="zh-CN" altLang="en-US" sz="2800" dirty="0">
              <a:solidFill>
                <a:srgbClr val="FFFFFF"/>
              </a:solidFill>
              <a:latin typeface="Arial" panose="020B0604020202020204"/>
              <a:ea typeface="微软雅黑" panose="020B0503020204020204" pitchFamily="34" charset="-122"/>
              <a:cs typeface="+mn-ea"/>
              <a:sym typeface="+mn-lt"/>
            </a:endParaRPr>
          </a:p>
        </p:txBody>
      </p:sp>
      <p:sp>
        <p:nvSpPr>
          <p:cNvPr id="24585" name="椭圆 9"/>
          <p:cNvSpPr>
            <a:spLocks noChangeAspect="1" noChangeArrowheads="1"/>
          </p:cNvSpPr>
          <p:nvPr/>
        </p:nvSpPr>
        <p:spPr bwMode="auto">
          <a:xfrm>
            <a:off x="3904742" y="2045174"/>
            <a:ext cx="719044" cy="720892"/>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pPr>
            <a:r>
              <a:rPr lang="en-US" altLang="zh-CN" sz="2800">
                <a:solidFill>
                  <a:srgbClr val="FFFFFF"/>
                </a:solidFill>
                <a:latin typeface="Arial" panose="020B0604020202020204"/>
                <a:ea typeface="微软雅黑" panose="020B0503020204020204" pitchFamily="34" charset="-122"/>
                <a:cs typeface="+mn-ea"/>
                <a:sym typeface="+mn-lt"/>
              </a:rPr>
              <a:t>1</a:t>
            </a:r>
            <a:endParaRPr lang="zh-CN" altLang="en-US" sz="2800">
              <a:solidFill>
                <a:srgbClr val="FFFFFF"/>
              </a:solidFill>
              <a:latin typeface="Arial" panose="020B0604020202020204"/>
              <a:ea typeface="微软雅黑" panose="020B0503020204020204" pitchFamily="34" charset="-122"/>
              <a:cs typeface="+mn-ea"/>
              <a:sym typeface="+mn-lt"/>
            </a:endParaRPr>
          </a:p>
        </p:txBody>
      </p:sp>
      <p:sp>
        <p:nvSpPr>
          <p:cNvPr id="24586" name="椭圆 10"/>
          <p:cNvSpPr>
            <a:spLocks noChangeAspect="1" noChangeArrowheads="1"/>
          </p:cNvSpPr>
          <p:nvPr/>
        </p:nvSpPr>
        <p:spPr bwMode="auto">
          <a:xfrm>
            <a:off x="3904742" y="4806476"/>
            <a:ext cx="719044" cy="719304"/>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pPr>
            <a:r>
              <a:rPr lang="en-US" altLang="zh-CN" sz="2800" dirty="0" smtClean="0">
                <a:solidFill>
                  <a:srgbClr val="FFFFFF"/>
                </a:solidFill>
                <a:latin typeface="Arial" panose="020B0604020202020204"/>
                <a:ea typeface="微软雅黑" panose="020B0503020204020204" pitchFamily="34" charset="-122"/>
                <a:cs typeface="+mn-ea"/>
                <a:sym typeface="+mn-lt"/>
              </a:rPr>
              <a:t>3</a:t>
            </a:r>
            <a:endParaRPr lang="zh-CN" altLang="en-US" sz="2800" dirty="0">
              <a:solidFill>
                <a:srgbClr val="FFFFFF"/>
              </a:solidFill>
              <a:latin typeface="Arial" panose="020B0604020202020204"/>
              <a:ea typeface="微软雅黑" panose="020B0503020204020204" pitchFamily="34" charset="-122"/>
              <a:cs typeface="+mn-ea"/>
              <a:sym typeface="+mn-lt"/>
            </a:endParaRPr>
          </a:p>
        </p:txBody>
      </p:sp>
      <p:grpSp>
        <p:nvGrpSpPr>
          <p:cNvPr id="24587" name="组合 22"/>
          <p:cNvGrpSpPr/>
          <p:nvPr/>
        </p:nvGrpSpPr>
        <p:grpSpPr bwMode="auto">
          <a:xfrm>
            <a:off x="4623786" y="2405620"/>
            <a:ext cx="2888874" cy="908260"/>
            <a:chOff x="0" y="0"/>
            <a:chExt cx="2888779" cy="908714"/>
          </a:xfrm>
        </p:grpSpPr>
        <p:cxnSp>
          <p:nvCxnSpPr>
            <p:cNvPr id="24606" name="直接连接符 12"/>
            <p:cNvCxnSpPr>
              <a:cxnSpLocks noChangeShapeType="1"/>
            </p:cNvCxnSpPr>
            <p:nvPr/>
          </p:nvCxnSpPr>
          <p:spPr bwMode="auto">
            <a:xfrm>
              <a:off x="571407" y="908714"/>
              <a:ext cx="1799932" cy="0"/>
            </a:xfrm>
            <a:prstGeom prst="line">
              <a:avLst/>
            </a:prstGeom>
            <a:noFill/>
            <a:ln w="12700">
              <a:solidFill>
                <a:srgbClr val="BFBFBF"/>
              </a:solidFill>
              <a:round/>
            </a:ln>
            <a:extLst>
              <a:ext uri="{909E8E84-426E-40DD-AFC4-6F175D3DCCD1}">
                <a14:hiddenFill xmlns:a14="http://schemas.microsoft.com/office/drawing/2010/main">
                  <a:noFill/>
                </a14:hiddenFill>
              </a:ext>
            </a:extLst>
          </p:spPr>
        </p:cxnSp>
        <p:cxnSp>
          <p:nvCxnSpPr>
            <p:cNvPr id="24607" name="肘形连接符 13"/>
            <p:cNvCxnSpPr>
              <a:cxnSpLocks noChangeShapeType="1"/>
              <a:stCxn id="24585" idx="6"/>
            </p:cNvCxnSpPr>
            <p:nvPr/>
          </p:nvCxnSpPr>
          <p:spPr bwMode="auto">
            <a:xfrm>
              <a:off x="0" y="0"/>
              <a:ext cx="571407" cy="908714"/>
            </a:xfrm>
            <a:prstGeom prst="bentConnector2">
              <a:avLst/>
            </a:prstGeom>
            <a:noFill/>
            <a:ln w="12700">
              <a:solidFill>
                <a:srgbClr val="BFBFBF"/>
              </a:solidFill>
              <a:miter lim="800000"/>
              <a:headEnd type="oval" w="med" len="med"/>
            </a:ln>
            <a:extLst>
              <a:ext uri="{909E8E84-426E-40DD-AFC4-6F175D3DCCD1}">
                <a14:hiddenFill xmlns:a14="http://schemas.microsoft.com/office/drawing/2010/main">
                  <a:noFill/>
                </a14:hiddenFill>
              </a:ext>
            </a:extLst>
          </p:spPr>
        </p:cxnSp>
        <p:cxnSp>
          <p:nvCxnSpPr>
            <p:cNvPr id="24608" name="肘形连接符 14"/>
            <p:cNvCxnSpPr>
              <a:cxnSpLocks noChangeShapeType="1"/>
              <a:stCxn id="24583" idx="2"/>
            </p:cNvCxnSpPr>
            <p:nvPr/>
          </p:nvCxnSpPr>
          <p:spPr bwMode="auto">
            <a:xfrm rot="10800000" flipV="1">
              <a:off x="2371338" y="0"/>
              <a:ext cx="517441" cy="908714"/>
            </a:xfrm>
            <a:prstGeom prst="bentConnector2">
              <a:avLst/>
            </a:prstGeom>
            <a:noFill/>
            <a:ln w="12700">
              <a:solidFill>
                <a:srgbClr val="BFBFBF"/>
              </a:solidFill>
              <a:miter lim="800000"/>
              <a:headEnd type="oval" w="med" len="med"/>
            </a:ln>
            <a:extLst>
              <a:ext uri="{909E8E84-426E-40DD-AFC4-6F175D3DCCD1}">
                <a14:hiddenFill xmlns:a14="http://schemas.microsoft.com/office/drawing/2010/main">
                  <a:noFill/>
                </a14:hiddenFill>
              </a:ext>
            </a:extLst>
          </p:spPr>
        </p:cxnSp>
      </p:grpSp>
      <p:grpSp>
        <p:nvGrpSpPr>
          <p:cNvPr id="24588" name="组合 23"/>
          <p:cNvGrpSpPr/>
          <p:nvPr/>
        </p:nvGrpSpPr>
        <p:grpSpPr bwMode="auto">
          <a:xfrm>
            <a:off x="4623786" y="4323764"/>
            <a:ext cx="2888874" cy="843157"/>
            <a:chOff x="0" y="0"/>
            <a:chExt cx="2888779" cy="842380"/>
          </a:xfrm>
        </p:grpSpPr>
        <p:cxnSp>
          <p:nvCxnSpPr>
            <p:cNvPr id="24603" name="直接连接符 16"/>
            <p:cNvCxnSpPr>
              <a:cxnSpLocks noChangeShapeType="1"/>
            </p:cNvCxnSpPr>
            <p:nvPr/>
          </p:nvCxnSpPr>
          <p:spPr bwMode="auto">
            <a:xfrm>
              <a:off x="571407" y="0"/>
              <a:ext cx="1799932" cy="0"/>
            </a:xfrm>
            <a:prstGeom prst="line">
              <a:avLst/>
            </a:prstGeom>
            <a:noFill/>
            <a:ln w="12700">
              <a:solidFill>
                <a:srgbClr val="BFBFBF"/>
              </a:solidFill>
              <a:round/>
            </a:ln>
            <a:extLst>
              <a:ext uri="{909E8E84-426E-40DD-AFC4-6F175D3DCCD1}">
                <a14:hiddenFill xmlns:a14="http://schemas.microsoft.com/office/drawing/2010/main">
                  <a:noFill/>
                </a14:hiddenFill>
              </a:ext>
            </a:extLst>
          </p:spPr>
        </p:cxnSp>
        <p:cxnSp>
          <p:nvCxnSpPr>
            <p:cNvPr id="24604" name="肘形连接符 17"/>
            <p:cNvCxnSpPr>
              <a:cxnSpLocks noChangeShapeType="1"/>
              <a:stCxn id="24586" idx="6"/>
            </p:cNvCxnSpPr>
            <p:nvPr/>
          </p:nvCxnSpPr>
          <p:spPr bwMode="auto">
            <a:xfrm flipV="1">
              <a:off x="0" y="0"/>
              <a:ext cx="571407" cy="842380"/>
            </a:xfrm>
            <a:prstGeom prst="bentConnector2">
              <a:avLst/>
            </a:prstGeom>
            <a:noFill/>
            <a:ln w="12700">
              <a:solidFill>
                <a:srgbClr val="BFBFBF"/>
              </a:solidFill>
              <a:miter lim="800000"/>
              <a:headEnd type="oval" w="med" len="med"/>
            </a:ln>
            <a:extLst>
              <a:ext uri="{909E8E84-426E-40DD-AFC4-6F175D3DCCD1}">
                <a14:hiddenFill xmlns:a14="http://schemas.microsoft.com/office/drawing/2010/main">
                  <a:noFill/>
                </a14:hiddenFill>
              </a:ext>
            </a:extLst>
          </p:spPr>
        </p:cxnSp>
        <p:cxnSp>
          <p:nvCxnSpPr>
            <p:cNvPr id="24605" name="肘形连接符 18"/>
            <p:cNvCxnSpPr>
              <a:cxnSpLocks noChangeShapeType="1"/>
              <a:stCxn id="24584" idx="2"/>
            </p:cNvCxnSpPr>
            <p:nvPr/>
          </p:nvCxnSpPr>
          <p:spPr bwMode="auto">
            <a:xfrm rot="10800000">
              <a:off x="2371338" y="0"/>
              <a:ext cx="517441" cy="842380"/>
            </a:xfrm>
            <a:prstGeom prst="bentConnector2">
              <a:avLst/>
            </a:prstGeom>
            <a:noFill/>
            <a:ln w="12700">
              <a:solidFill>
                <a:srgbClr val="BFBFBF"/>
              </a:solidFill>
              <a:miter lim="800000"/>
              <a:headEnd type="oval" w="med" len="med"/>
            </a:ln>
            <a:extLst>
              <a:ext uri="{909E8E84-426E-40DD-AFC4-6F175D3DCCD1}">
                <a14:hiddenFill xmlns:a14="http://schemas.microsoft.com/office/drawing/2010/main">
                  <a:noFill/>
                </a14:hiddenFill>
              </a:ext>
            </a:extLst>
          </p:spPr>
        </p:cxnSp>
      </p:grpSp>
      <p:sp>
        <p:nvSpPr>
          <p:cNvPr id="24589" name="文本框 45"/>
          <p:cNvSpPr txBox="1">
            <a:spLocks noChangeArrowheads="1"/>
          </p:cNvSpPr>
          <p:nvPr/>
        </p:nvSpPr>
        <p:spPr bwMode="auto">
          <a:xfrm>
            <a:off x="2829168" y="1997538"/>
            <a:ext cx="877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a:lnSpc>
                <a:spcPct val="100000"/>
              </a:lnSpc>
              <a:spcBef>
                <a:spcPct val="0"/>
              </a:spcBef>
              <a:buFontTx/>
              <a:buNone/>
            </a:pPr>
            <a:r>
              <a:rPr lang="zh-CN" altLang="en-US" sz="1800" dirty="0" smtClean="0">
                <a:solidFill>
                  <a:srgbClr val="D74B4B"/>
                </a:solidFill>
                <a:latin typeface="Arial" panose="020B0604020202020204"/>
                <a:ea typeface="微软雅黑" panose="020B0503020204020204" pitchFamily="34" charset="-122"/>
                <a:cs typeface="+mn-ea"/>
                <a:sym typeface="+mn-lt"/>
              </a:rPr>
              <a:t>法定性</a:t>
            </a:r>
            <a:endParaRPr lang="zh-CN" altLang="en-US" sz="1800" dirty="0">
              <a:solidFill>
                <a:srgbClr val="D74B4B"/>
              </a:solidFill>
              <a:latin typeface="Arial" panose="020B0604020202020204"/>
              <a:ea typeface="微软雅黑" panose="020B0503020204020204" pitchFamily="34" charset="-122"/>
              <a:cs typeface="+mn-ea"/>
              <a:sym typeface="+mn-lt"/>
            </a:endParaRPr>
          </a:p>
        </p:txBody>
      </p:sp>
      <p:sp>
        <p:nvSpPr>
          <p:cNvPr id="24590" name="矩形 48"/>
          <p:cNvSpPr>
            <a:spLocks noChangeArrowheads="1"/>
          </p:cNvSpPr>
          <p:nvPr/>
        </p:nvSpPr>
        <p:spPr bwMode="auto">
          <a:xfrm>
            <a:off x="550590" y="2365923"/>
            <a:ext cx="315574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Tx/>
              <a:buNone/>
            </a:pPr>
            <a:r>
              <a:rPr lang="zh-CN" altLang="en-US" sz="1400" dirty="0">
                <a:solidFill>
                  <a:srgbClr val="8F8F8F"/>
                </a:solidFill>
                <a:latin typeface="Arial" panose="020B0604020202020204"/>
                <a:ea typeface="微软雅黑" panose="020B0503020204020204" pitchFamily="34" charset="-122"/>
                <a:cs typeface="+mn-ea"/>
                <a:sym typeface="+mn-lt"/>
              </a:rPr>
              <a:t>司法鉴定机构须存在于法院可选择的司法鉴定机构目录中，司法鉴定人员必须是获得法律规定的职业资格和执业许可证的自然人。</a:t>
            </a:r>
          </a:p>
        </p:txBody>
      </p:sp>
      <p:sp>
        <p:nvSpPr>
          <p:cNvPr id="24593" name="文本框 51"/>
          <p:cNvSpPr txBox="1">
            <a:spLocks noChangeArrowheads="1"/>
          </p:cNvSpPr>
          <p:nvPr/>
        </p:nvSpPr>
        <p:spPr bwMode="auto">
          <a:xfrm>
            <a:off x="2829168" y="4827117"/>
            <a:ext cx="877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a:lnSpc>
                <a:spcPct val="100000"/>
              </a:lnSpc>
              <a:spcBef>
                <a:spcPct val="0"/>
              </a:spcBef>
              <a:buFontTx/>
              <a:buNone/>
            </a:pPr>
            <a:r>
              <a:rPr lang="zh-CN" altLang="en-US" sz="1800" dirty="0" smtClean="0">
                <a:solidFill>
                  <a:srgbClr val="D74B4B"/>
                </a:solidFill>
                <a:latin typeface="Arial" panose="020B0604020202020204"/>
                <a:ea typeface="微软雅黑" panose="020B0503020204020204" pitchFamily="34" charset="-122"/>
                <a:cs typeface="+mn-ea"/>
                <a:sym typeface="+mn-lt"/>
              </a:rPr>
              <a:t>中立性</a:t>
            </a:r>
            <a:endParaRPr lang="zh-CN" altLang="en-US" sz="1800" dirty="0">
              <a:solidFill>
                <a:srgbClr val="D74B4B"/>
              </a:solidFill>
              <a:latin typeface="Arial" panose="020B0604020202020204"/>
              <a:ea typeface="微软雅黑" panose="020B0503020204020204" pitchFamily="34" charset="-122"/>
              <a:cs typeface="+mn-ea"/>
              <a:sym typeface="+mn-lt"/>
            </a:endParaRPr>
          </a:p>
        </p:txBody>
      </p:sp>
      <p:sp>
        <p:nvSpPr>
          <p:cNvPr id="24594" name="矩形 52"/>
          <p:cNvSpPr>
            <a:spLocks noChangeArrowheads="1"/>
          </p:cNvSpPr>
          <p:nvPr/>
        </p:nvSpPr>
        <p:spPr bwMode="auto">
          <a:xfrm>
            <a:off x="550590" y="5197092"/>
            <a:ext cx="315574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Tx/>
              <a:buNone/>
            </a:pPr>
            <a:r>
              <a:rPr lang="zh-CN" altLang="en-US" sz="1400" dirty="0">
                <a:solidFill>
                  <a:srgbClr val="8F8F8F"/>
                </a:solidFill>
                <a:latin typeface="Arial" panose="020B0604020202020204"/>
                <a:ea typeface="微软雅黑" panose="020B0503020204020204" pitchFamily="34" charset="-122"/>
                <a:cs typeface="+mn-ea"/>
                <a:sym typeface="+mn-lt"/>
              </a:rPr>
              <a:t>司法鉴定机构和司法鉴定人在诉讼活动中地位中立，鉴定机构和鉴定人员依法独立执业不受审判机关或当事人的干扰。</a:t>
            </a:r>
          </a:p>
        </p:txBody>
      </p:sp>
      <p:sp>
        <p:nvSpPr>
          <p:cNvPr id="24595" name="文本框 53"/>
          <p:cNvSpPr txBox="1">
            <a:spLocks noChangeArrowheads="1"/>
          </p:cNvSpPr>
          <p:nvPr/>
        </p:nvSpPr>
        <p:spPr bwMode="auto">
          <a:xfrm>
            <a:off x="8488845" y="1997538"/>
            <a:ext cx="877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Tx/>
              <a:buNone/>
            </a:pPr>
            <a:r>
              <a:rPr lang="zh-CN" altLang="en-US" sz="1800" dirty="0" smtClean="0">
                <a:solidFill>
                  <a:srgbClr val="354B5E"/>
                </a:solidFill>
                <a:latin typeface="Arial" panose="020B0604020202020204"/>
                <a:ea typeface="微软雅黑" panose="020B0503020204020204" pitchFamily="34" charset="-122"/>
                <a:cs typeface="+mn-ea"/>
                <a:sym typeface="+mn-lt"/>
              </a:rPr>
              <a:t>合法性</a:t>
            </a:r>
            <a:endParaRPr lang="zh-CN" altLang="en-US" sz="1800" dirty="0">
              <a:solidFill>
                <a:srgbClr val="354B5E"/>
              </a:solidFill>
              <a:latin typeface="Arial" panose="020B0604020202020204"/>
              <a:ea typeface="微软雅黑" panose="020B0503020204020204" pitchFamily="34" charset="-122"/>
              <a:cs typeface="+mn-ea"/>
              <a:sym typeface="+mn-lt"/>
            </a:endParaRPr>
          </a:p>
        </p:txBody>
      </p:sp>
      <p:sp>
        <p:nvSpPr>
          <p:cNvPr id="24596" name="矩形 54"/>
          <p:cNvSpPr>
            <a:spLocks noChangeArrowheads="1"/>
          </p:cNvSpPr>
          <p:nvPr/>
        </p:nvSpPr>
        <p:spPr bwMode="auto">
          <a:xfrm>
            <a:off x="8488844" y="2365923"/>
            <a:ext cx="336700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Tx/>
              <a:buNone/>
            </a:pPr>
            <a:r>
              <a:rPr lang="zh-CN" altLang="en-US" sz="1400" dirty="0">
                <a:solidFill>
                  <a:srgbClr val="8F8F8F"/>
                </a:solidFill>
                <a:latin typeface="Arial" panose="020B0604020202020204"/>
                <a:ea typeface="微软雅黑" panose="020B0503020204020204" pitchFamily="34" charset="-122"/>
                <a:cs typeface="+mn-ea"/>
                <a:sym typeface="+mn-lt"/>
              </a:rPr>
              <a:t>司法鉴定活</a:t>
            </a:r>
            <a:r>
              <a:rPr lang="zh-CN" altLang="en-US" sz="1400" dirty="0" smtClean="0">
                <a:solidFill>
                  <a:srgbClr val="8F8F8F"/>
                </a:solidFill>
                <a:latin typeface="Arial" panose="020B0604020202020204"/>
                <a:ea typeface="微软雅黑" panose="020B0503020204020204" pitchFamily="34" charset="-122"/>
                <a:cs typeface="+mn-ea"/>
                <a:sym typeface="+mn-lt"/>
              </a:rPr>
              <a:t>动必</a:t>
            </a:r>
            <a:r>
              <a:rPr lang="zh-CN" altLang="en-US" sz="1400" dirty="0">
                <a:solidFill>
                  <a:srgbClr val="8F8F8F"/>
                </a:solidFill>
                <a:latin typeface="Arial" panose="020B0604020202020204"/>
                <a:ea typeface="微软雅黑" panose="020B0503020204020204" pitchFamily="34" charset="-122"/>
                <a:cs typeface="+mn-ea"/>
                <a:sym typeface="+mn-lt"/>
              </a:rPr>
              <a:t>须保证鉴定主体合法、鉴定材料合法、鉴定程序合法、鉴定步骤、方法、标准合法、鉴定结果合法。</a:t>
            </a:r>
          </a:p>
        </p:txBody>
      </p:sp>
      <p:sp>
        <p:nvSpPr>
          <p:cNvPr id="24599" name="文本框 57"/>
          <p:cNvSpPr txBox="1">
            <a:spLocks noChangeArrowheads="1"/>
          </p:cNvSpPr>
          <p:nvPr/>
        </p:nvSpPr>
        <p:spPr bwMode="auto">
          <a:xfrm>
            <a:off x="8488845" y="4827117"/>
            <a:ext cx="2723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Tx/>
              <a:buNone/>
            </a:pPr>
            <a:r>
              <a:rPr lang="zh-CN" altLang="en-US" sz="1800" dirty="0" smtClean="0">
                <a:solidFill>
                  <a:srgbClr val="354B5E"/>
                </a:solidFill>
                <a:latin typeface="Arial" panose="020B0604020202020204"/>
                <a:ea typeface="微软雅黑" panose="020B0503020204020204" pitchFamily="34" charset="-122"/>
                <a:cs typeface="+mn-ea"/>
                <a:sym typeface="+mn-lt"/>
              </a:rPr>
              <a:t>客观性、真实性和公信力</a:t>
            </a:r>
            <a:endParaRPr lang="zh-CN" altLang="en-US" sz="1800" dirty="0">
              <a:solidFill>
                <a:srgbClr val="354B5E"/>
              </a:solidFill>
              <a:latin typeface="Arial" panose="020B0604020202020204"/>
              <a:ea typeface="微软雅黑" panose="020B0503020204020204" pitchFamily="34" charset="-122"/>
              <a:cs typeface="+mn-ea"/>
              <a:sym typeface="+mn-lt"/>
            </a:endParaRPr>
          </a:p>
        </p:txBody>
      </p:sp>
      <p:sp>
        <p:nvSpPr>
          <p:cNvPr id="24600" name="矩形 58"/>
          <p:cNvSpPr>
            <a:spLocks noChangeArrowheads="1"/>
          </p:cNvSpPr>
          <p:nvPr/>
        </p:nvSpPr>
        <p:spPr bwMode="auto">
          <a:xfrm>
            <a:off x="8488844" y="5197092"/>
            <a:ext cx="3366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Tx/>
              <a:buNone/>
            </a:pPr>
            <a:r>
              <a:rPr lang="zh-CN" altLang="en-US" sz="1400" dirty="0">
                <a:solidFill>
                  <a:srgbClr val="8F8F8F"/>
                </a:solidFill>
                <a:latin typeface="Arial" panose="020B0604020202020204"/>
                <a:ea typeface="微软雅黑" panose="020B0503020204020204" pitchFamily="34" charset="-122"/>
                <a:cs typeface="+mn-ea"/>
                <a:sym typeface="+mn-lt"/>
              </a:rPr>
              <a:t>鉴定意见的可靠性和证明力明显高于普通的庭审证据。</a:t>
            </a:r>
          </a:p>
        </p:txBody>
      </p:sp>
      <p:sp>
        <p:nvSpPr>
          <p:cNvPr id="24601" name="矩形 42"/>
          <p:cNvSpPr>
            <a:spLocks noChangeAspect="1" noChangeArrowheads="1"/>
          </p:cNvSpPr>
          <p:nvPr/>
        </p:nvSpPr>
        <p:spPr bwMode="auto">
          <a:xfrm rot="-2700000">
            <a:off x="5384099" y="3064585"/>
            <a:ext cx="1441262" cy="1438608"/>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pPr>
            <a:endParaRPr lang="zh-CN" altLang="en-US" sz="1800" dirty="0">
              <a:solidFill>
                <a:srgbClr val="FFFFFF"/>
              </a:solidFill>
              <a:latin typeface="Arial" panose="020B0604020202020204"/>
              <a:ea typeface="微软雅黑" panose="020B0503020204020204" pitchFamily="34" charset="-122"/>
              <a:cs typeface="+mn-ea"/>
              <a:sym typeface="+mn-lt"/>
            </a:endParaRPr>
          </a:p>
        </p:txBody>
      </p:sp>
      <p:sp>
        <p:nvSpPr>
          <p:cNvPr id="34" name="文本框 55"/>
          <p:cNvSpPr txBox="1">
            <a:spLocks noChangeArrowheads="1"/>
          </p:cNvSpPr>
          <p:nvPr/>
        </p:nvSpPr>
        <p:spPr bwMode="auto">
          <a:xfrm>
            <a:off x="5695097" y="3587990"/>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Tx/>
              <a:buNone/>
            </a:pPr>
            <a:r>
              <a:rPr lang="zh-CN" altLang="en-US" sz="2400" b="1" dirty="0" smtClean="0">
                <a:solidFill>
                  <a:srgbClr val="354B5E"/>
                </a:solidFill>
                <a:latin typeface="Arial" panose="020B0604020202020204"/>
                <a:ea typeface="微软雅黑" panose="020B0503020204020204" pitchFamily="34" charset="-122"/>
                <a:cs typeface="+mn-ea"/>
                <a:sym typeface="+mn-lt"/>
              </a:rPr>
              <a:t>特征</a:t>
            </a:r>
            <a:endParaRPr lang="zh-CN" altLang="en-US" sz="2400" b="1" dirty="0">
              <a:solidFill>
                <a:srgbClr val="354B5E"/>
              </a:solidFill>
              <a:latin typeface="Arial" panose="020B0604020202020204"/>
              <a:ea typeface="微软雅黑" panose="020B0503020204020204" pitchFamily="34" charset="-122"/>
              <a:cs typeface="+mn-ea"/>
              <a:sym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smtClean="0">
                <a:solidFill>
                  <a:srgbClr val="000000"/>
                </a:solidFill>
                <a:cs typeface="+mn-ea"/>
                <a:sym typeface="+mn-lt"/>
              </a:rPr>
              <a:t>司法鉴定产生的原因</a:t>
            </a:r>
            <a:endParaRPr lang="zh-CN" altLang="en-US" sz="3200" kern="0" dirty="0">
              <a:solidFill>
                <a:srgbClr val="000000"/>
              </a:solidFill>
              <a:cs typeface="+mn-ea"/>
              <a:sym typeface="+mn-lt"/>
            </a:endParaRPr>
          </a:p>
        </p:txBody>
      </p:sp>
      <p:sp>
        <p:nvSpPr>
          <p:cNvPr id="322" name="TextBox 18"/>
          <p:cNvSpPr txBox="1"/>
          <p:nvPr/>
        </p:nvSpPr>
        <p:spPr>
          <a:xfrm>
            <a:off x="1909777" y="2133650"/>
            <a:ext cx="8390895" cy="363945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现代社会的高速发展和科学技术的不断革新，使得司法实践中案件事实涉及的信息量远远超出了一般的生活经验范围以及普通人的认识程度。此时，法</a:t>
            </a:r>
            <a:r>
              <a:rPr lang="zh-CN" altLang="en-US" dirty="0" smtClean="0">
                <a:solidFill>
                  <a:srgbClr val="000000"/>
                </a:solidFill>
                <a:cs typeface="+mn-ea"/>
                <a:sym typeface="+mn-lt"/>
              </a:rPr>
              <a:t>官由</a:t>
            </a:r>
            <a:r>
              <a:rPr lang="zh-CN" altLang="en-US" dirty="0">
                <a:solidFill>
                  <a:srgbClr val="000000"/>
                </a:solidFill>
                <a:cs typeface="+mn-ea"/>
                <a:sym typeface="+mn-lt"/>
              </a:rPr>
              <a:t>于缺乏相关专业背景，不得不借</a:t>
            </a:r>
            <a:r>
              <a:rPr lang="zh-CN" altLang="en-US" dirty="0" smtClean="0">
                <a:solidFill>
                  <a:srgbClr val="000000"/>
                </a:solidFill>
                <a:cs typeface="+mn-ea"/>
                <a:sym typeface="+mn-lt"/>
              </a:rPr>
              <a:t>助有</a:t>
            </a:r>
            <a:r>
              <a:rPr lang="zh-CN" altLang="en-US" dirty="0">
                <a:solidFill>
                  <a:srgbClr val="000000"/>
                </a:solidFill>
                <a:cs typeface="+mn-ea"/>
                <a:sym typeface="+mn-lt"/>
              </a:rPr>
              <a:t>关专业人员的介入与帮助。</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现代专业科学技术的鉴定意见和结论恰好解决了这一矛盾，科技专业手段的介入可以更好地将案件中的专门知识和信息向裁判者传达，其效力也往往影响到案件的最终结局。</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2495228" y="2250009"/>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2495228" y="4180856"/>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custDataLst>
              <p:tags r:id="rId4"/>
            </p:custDataLst>
          </p:nvPr>
        </p:nvSpPr>
        <p:spPr>
          <a:xfrm>
            <a:off x="2495271" y="2485015"/>
            <a:ext cx="2419034" cy="1462425"/>
          </a:xfrm>
          <a:prstGeom prst="rect">
            <a:avLst/>
          </a:prstGeom>
          <a:noFill/>
        </p:spPr>
        <p:txBody>
          <a:bodyPr lIns="0" tIns="0" rIns="0" bIns="0" anchor="ctr"/>
          <a:lstStyle/>
          <a:p>
            <a:pPr algn="ctr">
              <a:defRPr/>
            </a:pPr>
            <a:r>
              <a:rPr lang="en-US" altLang="zh-CN" sz="12000" spc="-667" dirty="0" smtClean="0">
                <a:solidFill>
                  <a:srgbClr val="475F77"/>
                </a:solidFill>
                <a:cs typeface="+mn-ea"/>
                <a:sym typeface="+mn-lt"/>
              </a:rPr>
              <a:t>02</a:t>
            </a:r>
            <a:endParaRPr lang="zh-CN" altLang="en-US" sz="12000" spc="-667" dirty="0">
              <a:solidFill>
                <a:srgbClr val="475F77"/>
              </a:solidFill>
              <a:cs typeface="+mn-ea"/>
              <a:sym typeface="+mn-lt"/>
            </a:endParaRPr>
          </a:p>
        </p:txBody>
      </p:sp>
      <p:sp>
        <p:nvSpPr>
          <p:cNvPr id="2053" name="文本框 8"/>
          <p:cNvSpPr txBox="1">
            <a:spLocks noChangeArrowheads="1"/>
          </p:cNvSpPr>
          <p:nvPr>
            <p:custDataLst>
              <p:tags r:id="rId5"/>
            </p:custDataLst>
          </p:nvPr>
        </p:nvSpPr>
        <p:spPr bwMode="auto">
          <a:xfrm>
            <a:off x="4727099" y="2251493"/>
            <a:ext cx="4752483" cy="193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9705">
              <a:lnSpc>
                <a:spcPct val="110000"/>
              </a:lnSpc>
              <a:defRPr/>
            </a:pPr>
            <a:r>
              <a:rPr lang="zh-CN" altLang="en-US" sz="3800" b="1" dirty="0">
                <a:solidFill>
                  <a:srgbClr val="4D5F6A"/>
                </a:solidFill>
                <a:latin typeface="Arial" panose="020B0604020202020204"/>
                <a:ea typeface="微软雅黑" panose="020B0503020204020204" pitchFamily="34" charset="-122"/>
                <a:cs typeface="+mn-ea"/>
                <a:sym typeface="+mn-lt"/>
              </a:rPr>
              <a:t>建设工程诉讼司法鉴定</a:t>
            </a:r>
            <a:r>
              <a:rPr lang="zh-CN" altLang="en-US" sz="3800" b="1" dirty="0" smtClean="0">
                <a:solidFill>
                  <a:srgbClr val="4D5F6A"/>
                </a:solidFill>
                <a:latin typeface="Arial" panose="020B0604020202020204"/>
                <a:ea typeface="微软雅黑" panose="020B0503020204020204" pitchFamily="34" charset="-122"/>
                <a:cs typeface="+mn-ea"/>
                <a:sym typeface="+mn-lt"/>
              </a:rPr>
              <a:t>的种类</a:t>
            </a:r>
            <a:endParaRPr lang="en-US" altLang="zh-CN" sz="3800" b="1" dirty="0">
              <a:solidFill>
                <a:srgbClr val="4D5F6A"/>
              </a:solidFill>
              <a:latin typeface="Arial" panose="020B0604020202020204"/>
              <a:ea typeface="微软雅黑" panose="020B0503020204020204" pitchFamily="34" charset="-122"/>
              <a:cs typeface="+mn-ea"/>
              <a:sym typeface="+mn-lt"/>
            </a:endParaRPr>
          </a:p>
        </p:txBody>
      </p:sp>
      <p:sp>
        <p:nvSpPr>
          <p:cNvPr id="10"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建设工程诉讼司法鉴定概述</a:t>
            </a:r>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smtClean="0">
                <a:solidFill>
                  <a:srgbClr val="000000"/>
                </a:solidFill>
                <a:cs typeface="+mn-ea"/>
                <a:sym typeface="+mn-lt"/>
              </a:rPr>
              <a:t>工期鉴定</a:t>
            </a:r>
            <a:endParaRPr lang="zh-CN" altLang="en-US" sz="3200" kern="0" dirty="0">
              <a:solidFill>
                <a:srgbClr val="000000"/>
              </a:solidFill>
              <a:cs typeface="+mn-ea"/>
              <a:sym typeface="+mn-lt"/>
            </a:endParaRPr>
          </a:p>
        </p:txBody>
      </p:sp>
      <p:sp>
        <p:nvSpPr>
          <p:cNvPr id="322" name="TextBox 18"/>
          <p:cNvSpPr txBox="1"/>
          <p:nvPr/>
        </p:nvSpPr>
        <p:spPr>
          <a:xfrm>
            <a:off x="1595523" y="1773610"/>
            <a:ext cx="9019404" cy="412420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工期</a:t>
            </a:r>
            <a:r>
              <a:rPr lang="zh-CN" altLang="en-US" dirty="0" smtClean="0">
                <a:solidFill>
                  <a:srgbClr val="000000"/>
                </a:solidFill>
                <a:cs typeface="+mn-ea"/>
                <a:sym typeface="+mn-lt"/>
              </a:rPr>
              <a:t>鉴定是建设工程司法鉴定中难度最大的。其通常</a:t>
            </a:r>
            <a:r>
              <a:rPr lang="zh-CN" altLang="en-US" dirty="0">
                <a:solidFill>
                  <a:srgbClr val="000000"/>
                </a:solidFill>
                <a:cs typeface="+mn-ea"/>
                <a:sym typeface="+mn-lt"/>
              </a:rPr>
              <a:t>是对工期延误的责任进行划分，进一步为施工企业主张的工期顺延、停窝工、机械租赁等损失和发包人主张的逾期违约及赔偿损失等责任提供证据上的支持，涉及到案件事实部分、证据的质证、相关法律规定和工期计算方面的专业知识</a:t>
            </a:r>
            <a:r>
              <a:rPr lang="zh-CN" altLang="en-US" dirty="0" smtClean="0">
                <a:solidFill>
                  <a:srgbClr val="000000"/>
                </a:solidFill>
                <a:cs typeface="+mn-ea"/>
                <a:sym typeface="+mn-lt"/>
              </a:rPr>
              <a:t>。</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在</a:t>
            </a:r>
            <a:r>
              <a:rPr lang="zh-CN" altLang="en-US" dirty="0">
                <a:solidFill>
                  <a:srgbClr val="000000"/>
                </a:solidFill>
                <a:cs typeface="+mn-ea"/>
                <a:sym typeface="+mn-lt"/>
              </a:rPr>
              <a:t>一个工程的施工过程中，造成工期延误的原因很多，有发包人的过错、承包人的过错、还有不可抗力等原因。在诉讼仲裁阶段已很难区分并量</a:t>
            </a:r>
            <a:r>
              <a:rPr lang="zh-CN" altLang="en-US" dirty="0" smtClean="0">
                <a:solidFill>
                  <a:srgbClr val="000000"/>
                </a:solidFill>
                <a:cs typeface="+mn-ea"/>
                <a:sym typeface="+mn-lt"/>
              </a:rPr>
              <a:t>化是</a:t>
            </a:r>
            <a:r>
              <a:rPr lang="zh-CN" altLang="en-US" dirty="0">
                <a:solidFill>
                  <a:srgbClr val="000000"/>
                </a:solidFill>
                <a:cs typeface="+mn-ea"/>
                <a:sym typeface="+mn-lt"/>
              </a:rPr>
              <a:t>由于哪一方的原因造成的</a:t>
            </a:r>
            <a:r>
              <a:rPr lang="zh-CN" altLang="en-US" dirty="0" smtClean="0">
                <a:solidFill>
                  <a:srgbClr val="000000"/>
                </a:solidFill>
                <a:cs typeface="+mn-ea"/>
                <a:sym typeface="+mn-lt"/>
              </a:rPr>
              <a:t>。</a:t>
            </a:r>
            <a:endParaRPr lang="en-US" altLang="zh-CN" dirty="0" smtClean="0">
              <a:solidFill>
                <a:srgbClr val="000000"/>
              </a:solidFill>
              <a:cs typeface="+mn-ea"/>
              <a:sym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smtClean="0">
                <a:solidFill>
                  <a:srgbClr val="000000"/>
                </a:solidFill>
                <a:cs typeface="+mn-ea"/>
                <a:sym typeface="+mn-lt"/>
              </a:rPr>
              <a:t>工期鉴定</a:t>
            </a:r>
            <a:endParaRPr lang="zh-CN" altLang="en-US" sz="3200" kern="0" dirty="0">
              <a:solidFill>
                <a:srgbClr val="000000"/>
              </a:solidFill>
              <a:cs typeface="+mn-ea"/>
              <a:sym typeface="+mn-lt"/>
            </a:endParaRPr>
          </a:p>
        </p:txBody>
      </p:sp>
      <p:sp>
        <p:nvSpPr>
          <p:cNvPr id="322" name="TextBox 18"/>
          <p:cNvSpPr txBox="1"/>
          <p:nvPr/>
        </p:nvSpPr>
        <p:spPr>
          <a:xfrm>
            <a:off x="1595523" y="1989634"/>
            <a:ext cx="9019404" cy="363945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另外</a:t>
            </a:r>
            <a:r>
              <a:rPr lang="zh-CN" altLang="en-US" dirty="0">
                <a:solidFill>
                  <a:srgbClr val="000000"/>
                </a:solidFill>
                <a:cs typeface="+mn-ea"/>
                <a:sym typeface="+mn-lt"/>
              </a:rPr>
              <a:t>发包人及不可抗力导致的工期延误并不一</a:t>
            </a:r>
            <a:r>
              <a:rPr lang="zh-CN" altLang="en-US" dirty="0" smtClean="0">
                <a:solidFill>
                  <a:srgbClr val="000000"/>
                </a:solidFill>
                <a:cs typeface="+mn-ea"/>
                <a:sym typeface="+mn-lt"/>
              </a:rPr>
              <a:t>定</a:t>
            </a:r>
            <a:r>
              <a:rPr lang="zh-CN" altLang="en-US" dirty="0">
                <a:solidFill>
                  <a:srgbClr val="000000"/>
                </a:solidFill>
                <a:cs typeface="+mn-ea"/>
                <a:sym typeface="+mn-lt"/>
              </a:rPr>
              <a:t>导致</a:t>
            </a:r>
            <a:r>
              <a:rPr lang="zh-CN" altLang="en-US" dirty="0" smtClean="0">
                <a:solidFill>
                  <a:srgbClr val="000000"/>
                </a:solidFill>
                <a:cs typeface="+mn-ea"/>
                <a:sym typeface="+mn-lt"/>
              </a:rPr>
              <a:t>工期顺</a:t>
            </a:r>
            <a:r>
              <a:rPr lang="zh-CN" altLang="en-US" dirty="0">
                <a:solidFill>
                  <a:srgbClr val="000000"/>
                </a:solidFill>
                <a:cs typeface="+mn-ea"/>
                <a:sym typeface="+mn-lt"/>
              </a:rPr>
              <a:t>延，还要进一步区分延误的工序是否在关键线路</a:t>
            </a:r>
            <a:r>
              <a:rPr lang="zh-CN" altLang="en-US" dirty="0" smtClean="0">
                <a:solidFill>
                  <a:srgbClr val="000000"/>
                </a:solidFill>
                <a:cs typeface="+mn-ea"/>
                <a:sym typeface="+mn-lt"/>
              </a:rPr>
              <a:t>上以及</a:t>
            </a:r>
            <a:r>
              <a:rPr lang="zh-CN" altLang="en-US" dirty="0">
                <a:solidFill>
                  <a:srgbClr val="000000"/>
                </a:solidFill>
                <a:cs typeface="+mn-ea"/>
                <a:sym typeface="+mn-lt"/>
              </a:rPr>
              <a:t>对后一施工工序和整体工期造成的影响。在目前建筑施工行业普遍不规范的情况下，承包人上报并经监理单位确认的施工进度计划采用横道图方式的居多，这给关键线路的确认带来了极大的难度</a:t>
            </a:r>
            <a:r>
              <a:rPr lang="zh-CN" altLang="en-US" dirty="0" smtClean="0">
                <a:solidFill>
                  <a:srgbClr val="000000"/>
                </a:solidFill>
                <a:cs typeface="+mn-ea"/>
                <a:sym typeface="+mn-lt"/>
              </a:rPr>
              <a:t>。</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以上</a:t>
            </a:r>
            <a:r>
              <a:rPr lang="zh-CN" altLang="en-US" dirty="0">
                <a:solidFill>
                  <a:srgbClr val="000000"/>
                </a:solidFill>
                <a:cs typeface="+mn-ea"/>
                <a:sym typeface="+mn-lt"/>
              </a:rPr>
              <a:t>的种种原因导致工期延误鉴定的准确率较低且鉴定周期较长，因此在案件审判实务中对工期延误鉴定的案例也相对较少。</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smtClean="0">
                <a:solidFill>
                  <a:srgbClr val="000000"/>
                </a:solidFill>
                <a:cs typeface="+mn-ea"/>
                <a:sym typeface="+mn-lt"/>
              </a:rPr>
              <a:t>质量鉴定</a:t>
            </a:r>
            <a:endParaRPr lang="zh-CN" altLang="en-US" sz="3200" kern="0" dirty="0">
              <a:solidFill>
                <a:srgbClr val="000000"/>
              </a:solidFill>
              <a:cs typeface="+mn-ea"/>
              <a:sym typeface="+mn-lt"/>
            </a:endParaRPr>
          </a:p>
        </p:txBody>
      </p:sp>
      <p:sp>
        <p:nvSpPr>
          <p:cNvPr id="322" name="TextBox 18"/>
          <p:cNvSpPr txBox="1"/>
          <p:nvPr/>
        </p:nvSpPr>
        <p:spPr>
          <a:xfrm>
            <a:off x="2163195" y="2277666"/>
            <a:ext cx="7884059" cy="315471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工程质量鉴定主要是指对工程实体施工工艺、原材料、构配件及设备质量的检验，看其是否满足合同约定或行业规范的强制性规</a:t>
            </a:r>
            <a:r>
              <a:rPr lang="zh-CN" altLang="en-US" dirty="0" smtClean="0">
                <a:solidFill>
                  <a:srgbClr val="000000"/>
                </a:solidFill>
                <a:cs typeface="+mn-ea"/>
                <a:sym typeface="+mn-lt"/>
              </a:rPr>
              <a:t>定。</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一般</a:t>
            </a:r>
            <a:r>
              <a:rPr lang="zh-CN" altLang="en-US" dirty="0">
                <a:solidFill>
                  <a:srgbClr val="000000"/>
                </a:solidFill>
                <a:cs typeface="+mn-ea"/>
                <a:sym typeface="+mn-lt"/>
              </a:rPr>
              <a:t>仅仅依靠鉴定人的专门知识就能单独完成，通常不涉及对证据材料的质证认定、法律适用等问题，因</a:t>
            </a:r>
            <a:r>
              <a:rPr lang="zh-CN" altLang="en-US" dirty="0" smtClean="0">
                <a:solidFill>
                  <a:srgbClr val="000000"/>
                </a:solidFill>
                <a:cs typeface="+mn-ea"/>
                <a:sym typeface="+mn-lt"/>
              </a:rPr>
              <a:t>此较</a:t>
            </a:r>
            <a:r>
              <a:rPr lang="zh-CN" altLang="en-US" dirty="0">
                <a:solidFill>
                  <a:srgbClr val="000000"/>
                </a:solidFill>
                <a:cs typeface="+mn-ea"/>
                <a:sym typeface="+mn-lt"/>
              </a:rPr>
              <a:t>为简单，准确性也较高。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smtClean="0">
                <a:solidFill>
                  <a:srgbClr val="000000"/>
                </a:solidFill>
                <a:cs typeface="+mn-ea"/>
                <a:sym typeface="+mn-lt"/>
              </a:rPr>
              <a:t>造价鉴定</a:t>
            </a:r>
            <a:endParaRPr lang="zh-CN" altLang="en-US" sz="3200" kern="0" dirty="0">
              <a:solidFill>
                <a:srgbClr val="000000"/>
              </a:solidFill>
              <a:cs typeface="+mn-ea"/>
              <a:sym typeface="+mn-lt"/>
            </a:endParaRPr>
          </a:p>
        </p:txBody>
      </p:sp>
      <p:sp>
        <p:nvSpPr>
          <p:cNvPr id="322" name="TextBox 18"/>
          <p:cNvSpPr txBox="1"/>
          <p:nvPr/>
        </p:nvSpPr>
        <p:spPr>
          <a:xfrm>
            <a:off x="1976881" y="2493690"/>
            <a:ext cx="8256687" cy="2669962"/>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造价鉴定是在</a:t>
            </a:r>
            <a:r>
              <a:rPr lang="zh-CN" altLang="en-US" dirty="0">
                <a:solidFill>
                  <a:srgbClr val="000000"/>
                </a:solidFill>
                <a:cs typeface="+mn-ea"/>
                <a:sym typeface="+mn-lt"/>
              </a:rPr>
              <a:t>工程诉讼仲裁纠纷中采用最多的专门</a:t>
            </a:r>
            <a:r>
              <a:rPr lang="zh-CN" altLang="en-US" dirty="0" smtClean="0">
                <a:solidFill>
                  <a:srgbClr val="000000"/>
                </a:solidFill>
                <a:cs typeface="+mn-ea"/>
                <a:sym typeface="+mn-lt"/>
              </a:rPr>
              <a:t>鉴定。</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因</a:t>
            </a:r>
            <a:r>
              <a:rPr lang="zh-CN" altLang="en-US" dirty="0">
                <a:solidFill>
                  <a:srgbClr val="000000"/>
                </a:solidFill>
                <a:cs typeface="+mn-ea"/>
                <a:sym typeface="+mn-lt"/>
              </a:rPr>
              <a:t>其涉及到了相关法律法规适用、鉴定依据的明确、鉴定所需证据材料的质证认定，且专业技术性规范多而杂，在造价鉴定实务中出现了很多不规范甚至错误的做法，从而使鉴定意见的准确性、时效性大打折扣。</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文本框 9"/>
          <p:cNvSpPr txBox="1">
            <a:spLocks noChangeArrowheads="1"/>
          </p:cNvSpPr>
          <p:nvPr/>
        </p:nvSpPr>
        <p:spPr bwMode="auto">
          <a:xfrm>
            <a:off x="7628055" y="2367554"/>
            <a:ext cx="4227439"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defTabSz="914400" fontAlgn="base">
              <a:spcBef>
                <a:spcPct val="0"/>
              </a:spcBef>
              <a:spcAft>
                <a:spcPct val="0"/>
              </a:spcAft>
              <a:buFont typeface="Arial" panose="020B0604020202020204" pitchFamily="34" charset="0"/>
              <a:buNone/>
            </a:pPr>
            <a:r>
              <a:rPr lang="en-US" altLang="zh-CN" sz="6600" dirty="0">
                <a:solidFill>
                  <a:srgbClr val="FFFFFF"/>
                </a:solidFill>
                <a:latin typeface="Arial" panose="020B0604020202020204"/>
                <a:ea typeface="微软雅黑" panose="020B0503020204020204" pitchFamily="34" charset="-122"/>
                <a:cs typeface="+mn-ea"/>
                <a:sym typeface="+mn-lt"/>
              </a:rPr>
              <a:t>CHAPTER</a:t>
            </a:r>
          </a:p>
          <a:p>
            <a:pPr algn="r" defTabSz="914400" fontAlgn="base">
              <a:spcBef>
                <a:spcPct val="0"/>
              </a:spcBef>
              <a:spcAft>
                <a:spcPct val="0"/>
              </a:spcAft>
              <a:buFont typeface="Arial" panose="020B0604020202020204" pitchFamily="34" charset="0"/>
              <a:buNone/>
            </a:pPr>
            <a:r>
              <a:rPr lang="en-US" altLang="zh-CN" sz="6600" dirty="0" smtClean="0">
                <a:solidFill>
                  <a:srgbClr val="FFFFFF"/>
                </a:solidFill>
                <a:latin typeface="Arial" panose="020B0604020202020204"/>
                <a:ea typeface="微软雅黑" panose="020B0503020204020204" pitchFamily="34" charset="-122"/>
                <a:cs typeface="+mn-ea"/>
                <a:sym typeface="+mn-lt"/>
              </a:rPr>
              <a:t>TWO</a:t>
            </a:r>
            <a:endParaRPr lang="zh-CN" altLang="en-US" sz="6600" dirty="0">
              <a:solidFill>
                <a:srgbClr val="FFFFFF"/>
              </a:solidFill>
              <a:latin typeface="Arial" panose="020B0604020202020204"/>
              <a:ea typeface="微软雅黑" panose="020B0503020204020204" pitchFamily="34" charset="-122"/>
              <a:cs typeface="+mn-ea"/>
              <a:sym typeface="+mn-lt"/>
            </a:endParaRPr>
          </a:p>
        </p:txBody>
      </p:sp>
      <p:sp>
        <p:nvSpPr>
          <p:cNvPr id="15363" name="文本框 11"/>
          <p:cNvSpPr txBox="1">
            <a:spLocks noChangeArrowheads="1"/>
          </p:cNvSpPr>
          <p:nvPr/>
        </p:nvSpPr>
        <p:spPr bwMode="auto">
          <a:xfrm>
            <a:off x="839721" y="4130044"/>
            <a:ext cx="697297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defTabSz="914400" fontAlgn="base">
              <a:lnSpc>
                <a:spcPct val="125000"/>
              </a:lnSpc>
              <a:spcBef>
                <a:spcPct val="0"/>
              </a:spcBef>
              <a:spcAft>
                <a:spcPts val="800"/>
              </a:spcAft>
              <a:buFont typeface="Arial" panose="020B0604020202020204" pitchFamily="34" charset="0"/>
              <a:buNone/>
            </a:pPr>
            <a:r>
              <a:rPr lang="zh-CN" altLang="en-US" sz="4000" dirty="0" smtClean="0">
                <a:solidFill>
                  <a:srgbClr val="FFFFFF"/>
                </a:solidFill>
                <a:latin typeface="Arial" panose="020B0604020202020204"/>
                <a:ea typeface="微软雅黑" panose="020B0503020204020204" pitchFamily="34" charset="-122"/>
                <a:cs typeface="+mn-ea"/>
                <a:sym typeface="+mn-lt"/>
              </a:rPr>
              <a:t>造价鉴定中存在的不当行为及其后果</a:t>
            </a:r>
            <a:endParaRPr lang="zh-CN" altLang="en-US" sz="4000" dirty="0">
              <a:solidFill>
                <a:srgbClr val="FFFFFF"/>
              </a:solidFill>
              <a:latin typeface="Arial" panose="020B0604020202020204"/>
              <a:ea typeface="微软雅黑" panose="020B0503020204020204" pitchFamily="34" charset="-122"/>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H_Entry_1"/>
          <p:cNvSpPr txBox="1"/>
          <p:nvPr>
            <p:custDataLst>
              <p:tags r:id="rId2"/>
            </p:custDataLst>
          </p:nvPr>
        </p:nvSpPr>
        <p:spPr>
          <a:xfrm>
            <a:off x="6947097" y="1989634"/>
            <a:ext cx="4908746" cy="1217828"/>
          </a:xfrm>
          <a:prstGeom prst="rect">
            <a:avLst/>
          </a:prstGeom>
          <a:noFill/>
        </p:spPr>
        <p:txBody>
          <a:bodyPr wrap="square" lIns="179996" tIns="45719" rIns="91438" bIns="45719" anchor="ctr" anchorCtr="0">
            <a:normAutofit/>
          </a:bodyPr>
          <a:lstStyle/>
          <a:p>
            <a:pPr defTabSz="1218565">
              <a:defRPr/>
            </a:pPr>
            <a:r>
              <a:rPr lang="zh-CN" altLang="en-US" sz="2400" kern="0" spc="100" dirty="0" smtClean="0">
                <a:solidFill>
                  <a:srgbClr val="44546A"/>
                </a:solidFill>
                <a:cs typeface="+mn-ea"/>
                <a:sym typeface="+mn-lt"/>
              </a:rPr>
              <a:t>造价鉴定中存在的不当行为</a:t>
            </a:r>
            <a:endParaRPr lang="zh-CN" altLang="en-US" sz="2400" kern="0" spc="100" dirty="0">
              <a:solidFill>
                <a:srgbClr val="44546A"/>
              </a:solidFill>
              <a:cs typeface="+mn-ea"/>
              <a:sym typeface="+mn-lt"/>
            </a:endParaRPr>
          </a:p>
        </p:txBody>
      </p:sp>
      <p:sp>
        <p:nvSpPr>
          <p:cNvPr id="27" name="MH_Entry_2"/>
          <p:cNvSpPr txBox="1"/>
          <p:nvPr>
            <p:custDataLst>
              <p:tags r:id="rId3"/>
            </p:custDataLst>
          </p:nvPr>
        </p:nvSpPr>
        <p:spPr>
          <a:xfrm>
            <a:off x="6950157" y="3069754"/>
            <a:ext cx="4905686" cy="1476229"/>
          </a:xfrm>
          <a:prstGeom prst="rect">
            <a:avLst/>
          </a:prstGeom>
          <a:noFill/>
        </p:spPr>
        <p:txBody>
          <a:bodyPr wrap="square" lIns="179996" tIns="45719" rIns="91438" bIns="45719" anchor="ctr" anchorCtr="0">
            <a:normAutofit/>
          </a:bodyPr>
          <a:lstStyle/>
          <a:p>
            <a:pPr defTabSz="1218565">
              <a:defRPr/>
            </a:pPr>
            <a:r>
              <a:rPr lang="zh-CN" altLang="en-US" sz="2400" kern="0" spc="100" dirty="0">
                <a:solidFill>
                  <a:srgbClr val="44546A"/>
                </a:solidFill>
                <a:cs typeface="+mn-ea"/>
                <a:sym typeface="+mn-lt"/>
              </a:rPr>
              <a:t>造价鉴定不当行为的法律后果</a:t>
            </a:r>
          </a:p>
        </p:txBody>
      </p:sp>
      <p:cxnSp>
        <p:nvCxnSpPr>
          <p:cNvPr id="3074" name="MH_Others_1"/>
          <p:cNvCxnSpPr>
            <a:cxnSpLocks noChangeShapeType="1"/>
          </p:cNvCxnSpPr>
          <p:nvPr>
            <p:custDataLst>
              <p:tags r:id="rId4"/>
            </p:custDataLst>
          </p:nvPr>
        </p:nvCxnSpPr>
        <p:spPr bwMode="auto">
          <a:xfrm>
            <a:off x="6591160" y="1557216"/>
            <a:ext cx="0" cy="4760264"/>
          </a:xfrm>
          <a:prstGeom prst="line">
            <a:avLst/>
          </a:prstGeom>
          <a:noFill/>
          <a:ln w="25400" algn="ctr">
            <a:solidFill>
              <a:schemeClr val="accent1">
                <a:lumMod val="40000"/>
                <a:lumOff val="60000"/>
              </a:schemeClr>
            </a:solidFill>
            <a:miter lim="800000"/>
          </a:ln>
          <a:extLst>
            <a:ext uri="{909E8E84-426E-40DD-AFC4-6F175D3DCCD1}">
              <a14:hiddenFill xmlns:a14="http://schemas.microsoft.com/office/drawing/2010/main">
                <a:noFill/>
              </a14:hiddenFill>
            </a:ext>
          </a:extLst>
        </p:spPr>
      </p:cxnSp>
      <p:sp>
        <p:nvSpPr>
          <p:cNvPr id="22" name="MH_Number_1"/>
          <p:cNvSpPr/>
          <p:nvPr>
            <p:custDataLst>
              <p:tags r:id="rId5"/>
            </p:custDataLst>
          </p:nvPr>
        </p:nvSpPr>
        <p:spPr>
          <a:xfrm>
            <a:off x="6394250" y="2317543"/>
            <a:ext cx="397196" cy="460373"/>
          </a:xfrm>
          <a:custGeom>
            <a:avLst/>
            <a:gdLst>
              <a:gd name="connsiteX0" fmla="*/ 282768 w 561608"/>
              <a:gd name="connsiteY0" fmla="*/ 0 h 649318"/>
              <a:gd name="connsiteX1" fmla="*/ 561608 w 561608"/>
              <a:gd name="connsiteY1" fmla="*/ 159711 h 649318"/>
              <a:gd name="connsiteX2" fmla="*/ 561608 w 561608"/>
              <a:gd name="connsiteY2" fmla="*/ 485680 h 649318"/>
              <a:gd name="connsiteX3" fmla="*/ 282768 w 561608"/>
              <a:gd name="connsiteY3" fmla="*/ 649318 h 649318"/>
              <a:gd name="connsiteX4" fmla="*/ 0 w 561608"/>
              <a:gd name="connsiteY4" fmla="*/ 485680 h 649318"/>
              <a:gd name="connsiteX5" fmla="*/ 0 w 561608"/>
              <a:gd name="connsiteY5" fmla="*/ 159711 h 64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08" h="649318">
                <a:moveTo>
                  <a:pt x="282768" y="0"/>
                </a:moveTo>
                <a:lnTo>
                  <a:pt x="561608" y="159711"/>
                </a:lnTo>
                <a:lnTo>
                  <a:pt x="561608" y="485680"/>
                </a:lnTo>
                <a:lnTo>
                  <a:pt x="282768" y="649318"/>
                </a:lnTo>
                <a:lnTo>
                  <a:pt x="0" y="485680"/>
                </a:lnTo>
                <a:lnTo>
                  <a:pt x="0" y="159711"/>
                </a:lnTo>
                <a:close/>
              </a:path>
            </a:pathLst>
          </a:custGeom>
          <a:solidFill>
            <a:schemeClr val="accent1"/>
          </a:solidFill>
          <a:ln w="12700" cap="flat" cmpd="sng" algn="ctr">
            <a:noFill/>
            <a:prstDash val="solid"/>
            <a:miter lim="800000"/>
          </a:ln>
          <a:effectLst/>
        </p:spPr>
        <p:txBody>
          <a:bodyPr lIns="91438" tIns="45719" rIns="91438" bIns="45719" anchor="ctr">
            <a:noAutofit/>
          </a:bodyPr>
          <a:lstStyle/>
          <a:p>
            <a:pPr algn="ctr" defTabSz="1218565">
              <a:defRPr/>
            </a:pPr>
            <a:r>
              <a:rPr lang="en-US" altLang="zh-CN" sz="2400" kern="0" dirty="0">
                <a:solidFill>
                  <a:srgbClr val="FFFFFF"/>
                </a:solidFill>
                <a:cs typeface="+mn-ea"/>
                <a:sym typeface="+mn-lt"/>
              </a:rPr>
              <a:t>1</a:t>
            </a:r>
            <a:endParaRPr lang="zh-CN" altLang="en-US" sz="2400" kern="0" dirty="0">
              <a:solidFill>
                <a:srgbClr val="FFFFFF"/>
              </a:solidFill>
              <a:cs typeface="+mn-ea"/>
              <a:sym typeface="+mn-lt"/>
            </a:endParaRPr>
          </a:p>
        </p:txBody>
      </p:sp>
      <p:sp>
        <p:nvSpPr>
          <p:cNvPr id="28" name="MH_Number_2"/>
          <p:cNvSpPr/>
          <p:nvPr>
            <p:custDataLst>
              <p:tags r:id="rId6"/>
            </p:custDataLst>
          </p:nvPr>
        </p:nvSpPr>
        <p:spPr>
          <a:xfrm>
            <a:off x="6394250" y="3541680"/>
            <a:ext cx="397196" cy="460373"/>
          </a:xfrm>
          <a:custGeom>
            <a:avLst/>
            <a:gdLst>
              <a:gd name="connsiteX0" fmla="*/ 282768 w 561608"/>
              <a:gd name="connsiteY0" fmla="*/ 0 h 649318"/>
              <a:gd name="connsiteX1" fmla="*/ 561608 w 561608"/>
              <a:gd name="connsiteY1" fmla="*/ 159711 h 649318"/>
              <a:gd name="connsiteX2" fmla="*/ 561608 w 561608"/>
              <a:gd name="connsiteY2" fmla="*/ 485680 h 649318"/>
              <a:gd name="connsiteX3" fmla="*/ 282768 w 561608"/>
              <a:gd name="connsiteY3" fmla="*/ 649318 h 649318"/>
              <a:gd name="connsiteX4" fmla="*/ 0 w 561608"/>
              <a:gd name="connsiteY4" fmla="*/ 485680 h 649318"/>
              <a:gd name="connsiteX5" fmla="*/ 0 w 561608"/>
              <a:gd name="connsiteY5" fmla="*/ 159711 h 64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08" h="649318">
                <a:moveTo>
                  <a:pt x="282768" y="0"/>
                </a:moveTo>
                <a:lnTo>
                  <a:pt x="561608" y="159711"/>
                </a:lnTo>
                <a:lnTo>
                  <a:pt x="561608" y="485680"/>
                </a:lnTo>
                <a:lnTo>
                  <a:pt x="282768" y="649318"/>
                </a:lnTo>
                <a:lnTo>
                  <a:pt x="0" y="485680"/>
                </a:lnTo>
                <a:lnTo>
                  <a:pt x="0" y="159711"/>
                </a:lnTo>
                <a:close/>
              </a:path>
            </a:pathLst>
          </a:custGeom>
          <a:solidFill>
            <a:schemeClr val="accent1"/>
          </a:solidFill>
          <a:ln w="12700" cap="flat" cmpd="sng" algn="ctr">
            <a:noFill/>
            <a:prstDash val="solid"/>
            <a:miter lim="800000"/>
          </a:ln>
          <a:effectLst/>
        </p:spPr>
        <p:txBody>
          <a:bodyPr lIns="91438" tIns="45719" rIns="91438" bIns="45719" anchor="ctr">
            <a:noAutofit/>
          </a:bodyPr>
          <a:lstStyle/>
          <a:p>
            <a:pPr algn="ctr" defTabSz="1218565">
              <a:defRPr/>
            </a:pPr>
            <a:r>
              <a:rPr lang="en-US" altLang="zh-CN" sz="2400" kern="0" dirty="0">
                <a:solidFill>
                  <a:srgbClr val="FFFFFF"/>
                </a:solidFill>
                <a:cs typeface="+mn-ea"/>
                <a:sym typeface="+mn-lt"/>
              </a:rPr>
              <a:t>2</a:t>
            </a:r>
            <a:endParaRPr lang="zh-CN" altLang="en-US" sz="2400" kern="0" dirty="0">
              <a:solidFill>
                <a:srgbClr val="FFFFFF"/>
              </a:solidFill>
              <a:cs typeface="+mn-ea"/>
              <a:sym typeface="+mn-lt"/>
            </a:endParaRPr>
          </a:p>
        </p:txBody>
      </p:sp>
      <p:sp>
        <p:nvSpPr>
          <p:cNvPr id="9"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造价鉴定中存在的不当行为及其后果</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2495228" y="2250009"/>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2495228" y="4180856"/>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custDataLst>
              <p:tags r:id="rId4"/>
            </p:custDataLst>
          </p:nvPr>
        </p:nvSpPr>
        <p:spPr>
          <a:xfrm>
            <a:off x="2495271" y="2485015"/>
            <a:ext cx="2419034" cy="1462425"/>
          </a:xfrm>
          <a:prstGeom prst="rect">
            <a:avLst/>
          </a:prstGeom>
          <a:noFill/>
        </p:spPr>
        <p:txBody>
          <a:bodyPr lIns="0" tIns="0" rIns="0" bIns="0" anchor="ctr"/>
          <a:lstStyle/>
          <a:p>
            <a:pPr algn="ctr">
              <a:defRPr/>
            </a:pPr>
            <a:r>
              <a:rPr lang="en-US" altLang="zh-CN" sz="12000" spc="-667" dirty="0">
                <a:solidFill>
                  <a:srgbClr val="475F77"/>
                </a:solidFill>
                <a:cs typeface="+mn-ea"/>
                <a:sym typeface="+mn-lt"/>
              </a:rPr>
              <a:t>01</a:t>
            </a:r>
            <a:endParaRPr lang="zh-CN" altLang="en-US" sz="12000" spc="-667" dirty="0">
              <a:solidFill>
                <a:srgbClr val="475F77"/>
              </a:solidFill>
              <a:cs typeface="+mn-ea"/>
              <a:sym typeface="+mn-lt"/>
            </a:endParaRPr>
          </a:p>
        </p:txBody>
      </p:sp>
      <p:sp>
        <p:nvSpPr>
          <p:cNvPr id="2053" name="文本框 8"/>
          <p:cNvSpPr txBox="1">
            <a:spLocks noChangeArrowheads="1"/>
          </p:cNvSpPr>
          <p:nvPr>
            <p:custDataLst>
              <p:tags r:id="rId5"/>
            </p:custDataLst>
          </p:nvPr>
        </p:nvSpPr>
        <p:spPr bwMode="auto">
          <a:xfrm>
            <a:off x="4727099" y="2251493"/>
            <a:ext cx="5357410" cy="193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9705">
              <a:lnSpc>
                <a:spcPct val="110000"/>
              </a:lnSpc>
              <a:defRPr/>
            </a:pPr>
            <a:r>
              <a:rPr lang="zh-CN" altLang="en-US" sz="3800" b="1" dirty="0" smtClean="0">
                <a:solidFill>
                  <a:srgbClr val="4D5F6A"/>
                </a:solidFill>
                <a:latin typeface="Arial" panose="020B0604020202020204"/>
                <a:ea typeface="微软雅黑" panose="020B0503020204020204" pitchFamily="34" charset="-122"/>
                <a:cs typeface="+mn-ea"/>
                <a:sym typeface="+mn-lt"/>
              </a:rPr>
              <a:t>造价鉴定中存在的不当行为</a:t>
            </a:r>
            <a:endParaRPr lang="en-US" altLang="zh-CN" sz="3800" b="1" dirty="0">
              <a:solidFill>
                <a:srgbClr val="4D5F6A"/>
              </a:solidFill>
              <a:latin typeface="Arial" panose="020B0604020202020204"/>
              <a:ea typeface="微软雅黑" panose="020B0503020204020204" pitchFamily="34" charset="-122"/>
              <a:cs typeface="+mn-ea"/>
              <a:sym typeface="+mn-lt"/>
            </a:endParaRPr>
          </a:p>
        </p:txBody>
      </p:sp>
      <p:sp>
        <p:nvSpPr>
          <p:cNvPr id="10"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造价鉴定中存在的不当行为及其后果</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198662" y="1553074"/>
            <a:ext cx="9145016" cy="315471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一、工</a:t>
            </a:r>
            <a:r>
              <a:rPr lang="zh-CN" altLang="en-US" b="1" dirty="0">
                <a:solidFill>
                  <a:schemeClr val="accent1"/>
                </a:solidFill>
                <a:cs typeface="+mn-ea"/>
                <a:sym typeface="+mn-lt"/>
              </a:rPr>
              <a:t>程鉴定单位和人员自行确定鉴定范围。</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依据</a:t>
            </a:r>
            <a:r>
              <a:rPr lang="en-US" altLang="zh-CN" dirty="0">
                <a:solidFill>
                  <a:srgbClr val="000000"/>
                </a:solidFill>
                <a:cs typeface="+mn-ea"/>
                <a:sym typeface="+mn-lt"/>
              </a:rPr>
              <a:t>《</a:t>
            </a:r>
            <a:r>
              <a:rPr lang="zh-CN" altLang="en-US" dirty="0">
                <a:solidFill>
                  <a:srgbClr val="000000"/>
                </a:solidFill>
                <a:cs typeface="+mn-ea"/>
                <a:sym typeface="+mn-lt"/>
              </a:rPr>
              <a:t>最高人民法院关于审理建设工程施工合同纠纷案件适用法律问题的解释</a:t>
            </a:r>
            <a:r>
              <a:rPr lang="en-US" altLang="zh-CN" dirty="0">
                <a:solidFill>
                  <a:srgbClr val="000000"/>
                </a:solidFill>
                <a:cs typeface="+mn-ea"/>
                <a:sym typeface="+mn-lt"/>
              </a:rPr>
              <a:t>》</a:t>
            </a:r>
            <a:r>
              <a:rPr lang="zh-CN" altLang="en-US" dirty="0">
                <a:solidFill>
                  <a:srgbClr val="000000"/>
                </a:solidFill>
                <a:cs typeface="+mn-ea"/>
                <a:sym typeface="+mn-lt"/>
              </a:rPr>
              <a:t>第二十三条的规定，当事人对部分案件事实有争议的，仅对有争议的事实进行鉴定。对于何为有争议的事</a:t>
            </a:r>
            <a:r>
              <a:rPr lang="zh-CN" altLang="en-US" dirty="0" smtClean="0">
                <a:solidFill>
                  <a:srgbClr val="000000"/>
                </a:solidFill>
                <a:cs typeface="+mn-ea"/>
                <a:sym typeface="+mn-lt"/>
              </a:rPr>
              <a:t>实，显</a:t>
            </a:r>
            <a:r>
              <a:rPr lang="zh-CN" altLang="en-US" dirty="0">
                <a:solidFill>
                  <a:srgbClr val="000000"/>
                </a:solidFill>
                <a:cs typeface="+mn-ea"/>
                <a:sym typeface="+mn-lt"/>
              </a:rPr>
              <a:t>然属于司法审判权的内容</a:t>
            </a:r>
            <a:r>
              <a:rPr lang="zh-CN" altLang="en-US" dirty="0" smtClean="0">
                <a:solidFill>
                  <a:srgbClr val="000000"/>
                </a:solidFill>
                <a:cs typeface="+mn-ea"/>
                <a:sym typeface="+mn-lt"/>
              </a:rPr>
              <a:t>，只</a:t>
            </a:r>
            <a:r>
              <a:rPr lang="zh-CN" altLang="en-US" dirty="0">
                <a:solidFill>
                  <a:srgbClr val="000000"/>
                </a:solidFill>
                <a:cs typeface="+mn-ea"/>
                <a:sym typeface="+mn-lt"/>
              </a:rPr>
              <a:t>能由法院来行</a:t>
            </a:r>
            <a:r>
              <a:rPr lang="zh-CN" altLang="en-US" dirty="0" smtClean="0">
                <a:solidFill>
                  <a:srgbClr val="000000"/>
                </a:solidFill>
                <a:cs typeface="+mn-ea"/>
                <a:sym typeface="+mn-lt"/>
              </a:rPr>
              <a:t>使；但</a:t>
            </a:r>
            <a:r>
              <a:rPr lang="zh-CN" altLang="en-US" dirty="0">
                <a:solidFill>
                  <a:srgbClr val="000000"/>
                </a:solidFill>
                <a:cs typeface="+mn-ea"/>
                <a:sym typeface="+mn-lt"/>
              </a:rPr>
              <a:t>实践中部分工程鉴定单位和人员自行确定工程鉴定范围，以鉴代审</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054646" y="1557266"/>
            <a:ext cx="8856984" cy="363945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二、工</a:t>
            </a:r>
            <a:r>
              <a:rPr lang="zh-CN" altLang="en-US" b="1" dirty="0">
                <a:solidFill>
                  <a:schemeClr val="accent1"/>
                </a:solidFill>
                <a:cs typeface="+mn-ea"/>
                <a:sym typeface="+mn-lt"/>
              </a:rPr>
              <a:t>程鉴定单位和人员自行确定鉴定依据。</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例如</a:t>
            </a:r>
            <a:r>
              <a:rPr lang="zh-CN" altLang="en-US" dirty="0">
                <a:solidFill>
                  <a:srgbClr val="000000"/>
                </a:solidFill>
                <a:cs typeface="+mn-ea"/>
                <a:sym typeface="+mn-lt"/>
              </a:rPr>
              <a:t>，在涉及“黑白合同”情形时，是按照“白合同”约定的依据进行鉴定，还是按照“黑合同”约定的依据进行鉴定？ </a:t>
            </a:r>
            <a:r>
              <a:rPr lang="en-US" altLang="zh-CN" dirty="0">
                <a:solidFill>
                  <a:srgbClr val="000000"/>
                </a:solidFill>
                <a:cs typeface="+mn-ea"/>
                <a:sym typeface="+mn-lt"/>
              </a:rPr>
              <a:t>《</a:t>
            </a:r>
            <a:r>
              <a:rPr lang="zh-CN" altLang="en-US" dirty="0">
                <a:solidFill>
                  <a:srgbClr val="000000"/>
                </a:solidFill>
                <a:cs typeface="+mn-ea"/>
                <a:sym typeface="+mn-lt"/>
              </a:rPr>
              <a:t>最高人民法院关于审理建设工程施工合同纠纷案件适用法律问题的解释</a:t>
            </a:r>
            <a:r>
              <a:rPr lang="en-US" altLang="zh-CN" dirty="0">
                <a:solidFill>
                  <a:srgbClr val="000000"/>
                </a:solidFill>
                <a:cs typeface="+mn-ea"/>
                <a:sym typeface="+mn-lt"/>
              </a:rPr>
              <a:t>》</a:t>
            </a:r>
            <a:r>
              <a:rPr lang="zh-CN" altLang="en-US" dirty="0">
                <a:solidFill>
                  <a:srgbClr val="000000"/>
                </a:solidFill>
                <a:cs typeface="+mn-ea"/>
                <a:sym typeface="+mn-lt"/>
              </a:rPr>
              <a:t>第二十一条有相关规定，但是对该司法解释的理解与适用，显然也属于司法审判权的内容，依法只能由法院来行</a:t>
            </a:r>
            <a:r>
              <a:rPr lang="zh-CN" altLang="en-US" dirty="0" smtClean="0">
                <a:solidFill>
                  <a:srgbClr val="000000"/>
                </a:solidFill>
                <a:cs typeface="+mn-ea"/>
                <a:sym typeface="+mn-lt"/>
              </a:rPr>
              <a:t>使；但</a:t>
            </a:r>
            <a:r>
              <a:rPr lang="zh-CN" altLang="en-US" dirty="0">
                <a:solidFill>
                  <a:srgbClr val="000000"/>
                </a:solidFill>
                <a:cs typeface="+mn-ea"/>
                <a:sym typeface="+mn-lt"/>
              </a:rPr>
              <a:t>实践</a:t>
            </a:r>
            <a:r>
              <a:rPr lang="zh-CN" altLang="en-US" dirty="0" smtClean="0">
                <a:solidFill>
                  <a:srgbClr val="000000"/>
                </a:solidFill>
                <a:cs typeface="+mn-ea"/>
                <a:sym typeface="+mn-lt"/>
              </a:rPr>
              <a:t>中也有部</a:t>
            </a:r>
            <a:r>
              <a:rPr lang="zh-CN" altLang="en-US" dirty="0">
                <a:solidFill>
                  <a:srgbClr val="000000"/>
                </a:solidFill>
                <a:cs typeface="+mn-ea"/>
                <a:sym typeface="+mn-lt"/>
              </a:rPr>
              <a:t>分工程鉴定单位和人员自行确定鉴定依</a:t>
            </a:r>
            <a:r>
              <a:rPr lang="zh-CN" altLang="en-US" dirty="0" smtClean="0">
                <a:solidFill>
                  <a:srgbClr val="000000"/>
                </a:solidFill>
                <a:cs typeface="+mn-ea"/>
                <a:sym typeface="+mn-lt"/>
              </a:rPr>
              <a:t>据。</a:t>
            </a:r>
            <a:endParaRPr lang="zh-CN" altLang="en-US" dirty="0">
              <a:solidFill>
                <a:srgbClr val="000000"/>
              </a:solidFill>
              <a:cs typeface="+mn-ea"/>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42678" y="1557216"/>
            <a:ext cx="8496944" cy="315471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三、工</a:t>
            </a:r>
            <a:r>
              <a:rPr lang="zh-CN" altLang="en-US" b="1" dirty="0">
                <a:solidFill>
                  <a:schemeClr val="accent1"/>
                </a:solidFill>
                <a:cs typeface="+mn-ea"/>
                <a:sym typeface="+mn-lt"/>
              </a:rPr>
              <a:t>程鉴定单位和人员自行确定鉴定材料。</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鉴定</a:t>
            </a:r>
            <a:r>
              <a:rPr lang="zh-CN" altLang="en-US" dirty="0">
                <a:solidFill>
                  <a:srgbClr val="000000"/>
                </a:solidFill>
                <a:cs typeface="+mn-ea"/>
                <a:sym typeface="+mn-lt"/>
              </a:rPr>
              <a:t>资料是否具有真实性、合法性以及与工程司法鉴定的关联性，依法应通过质证由法院予以认定后再交给鉴定单位和人员进行鉴定，但实践中存在着案件当事人直接将相关材料交给鉴定机构，再由鉴定机构直接认定鉴定材料是否有效，是否可以纳入鉴定材料范围的情形，明显超越鉴定单位职权。</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smtClean="0">
                <a:solidFill>
                  <a:srgbClr val="000000"/>
                </a:solidFill>
                <a:cs typeface="+mn-ea"/>
                <a:sym typeface="+mn-lt"/>
              </a:rPr>
              <a:t>建议：区分法律问题与专业问题</a:t>
            </a:r>
            <a:endParaRPr lang="zh-CN" altLang="en-US" sz="3200" kern="0" dirty="0">
              <a:solidFill>
                <a:srgbClr val="000000"/>
              </a:solidFill>
              <a:cs typeface="+mn-ea"/>
              <a:sym typeface="+mn-lt"/>
            </a:endParaRPr>
          </a:p>
        </p:txBody>
      </p:sp>
      <p:sp>
        <p:nvSpPr>
          <p:cNvPr id="322" name="TextBox 18"/>
          <p:cNvSpPr txBox="1"/>
          <p:nvPr/>
        </p:nvSpPr>
        <p:spPr>
          <a:xfrm>
            <a:off x="1237213" y="2277666"/>
            <a:ext cx="4896544" cy="315471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a:t>
            </a:r>
            <a:r>
              <a:rPr lang="en-US" altLang="zh-CN" dirty="0">
                <a:solidFill>
                  <a:srgbClr val="000000"/>
                </a:solidFill>
                <a:cs typeface="+mn-ea"/>
                <a:sym typeface="+mn-lt"/>
              </a:rPr>
              <a:t>1</a:t>
            </a:r>
            <a:r>
              <a:rPr lang="zh-CN" altLang="en-US" dirty="0">
                <a:solidFill>
                  <a:srgbClr val="000000"/>
                </a:solidFill>
                <a:cs typeface="+mn-ea"/>
                <a:sym typeface="+mn-lt"/>
              </a:rPr>
              <a:t>）提交鉴定申请时，应明确鉴定方法、鉴定依据，直接提交法官进行认定，避免鉴定人</a:t>
            </a:r>
            <a:r>
              <a:rPr lang="zh-CN" altLang="en-US" dirty="0" smtClean="0">
                <a:solidFill>
                  <a:srgbClr val="000000"/>
                </a:solidFill>
                <a:cs typeface="+mn-ea"/>
                <a:sym typeface="+mn-lt"/>
              </a:rPr>
              <a:t>越权</a:t>
            </a:r>
            <a:r>
              <a:rPr lang="zh-CN" altLang="en-US" dirty="0">
                <a:solidFill>
                  <a:srgbClr val="000000"/>
                </a:solidFill>
                <a:cs typeface="+mn-ea"/>
                <a:sym typeface="+mn-lt"/>
              </a:rPr>
              <a:t>；</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a:t>
            </a:r>
            <a:r>
              <a:rPr lang="en-US" altLang="zh-CN" dirty="0">
                <a:solidFill>
                  <a:srgbClr val="000000"/>
                </a:solidFill>
                <a:cs typeface="+mn-ea"/>
                <a:sym typeface="+mn-lt"/>
              </a:rPr>
              <a:t>2</a:t>
            </a:r>
            <a:r>
              <a:rPr lang="zh-CN" altLang="en-US" dirty="0">
                <a:solidFill>
                  <a:srgbClr val="000000"/>
                </a:solidFill>
                <a:cs typeface="+mn-ea"/>
                <a:sym typeface="+mn-lt"/>
              </a:rPr>
              <a:t>）合议庭评议时，法官对同意鉴定申请的理由要做出明确表示，</a:t>
            </a:r>
            <a:r>
              <a:rPr lang="zh-CN" altLang="en-US" dirty="0" smtClean="0">
                <a:solidFill>
                  <a:srgbClr val="000000"/>
                </a:solidFill>
                <a:cs typeface="+mn-ea"/>
                <a:sym typeface="+mn-lt"/>
              </a:rPr>
              <a:t>对法</a:t>
            </a:r>
            <a:r>
              <a:rPr lang="zh-CN" altLang="en-US" dirty="0">
                <a:solidFill>
                  <a:srgbClr val="000000"/>
                </a:solidFill>
                <a:cs typeface="+mn-ea"/>
                <a:sym typeface="+mn-lt"/>
              </a:rPr>
              <a:t>律事</a:t>
            </a:r>
            <a:r>
              <a:rPr lang="zh-CN" altLang="en-US" dirty="0" smtClean="0">
                <a:solidFill>
                  <a:srgbClr val="000000"/>
                </a:solidFill>
                <a:cs typeface="+mn-ea"/>
                <a:sym typeface="+mn-lt"/>
              </a:rPr>
              <a:t>实和专</a:t>
            </a:r>
            <a:r>
              <a:rPr lang="zh-CN" altLang="en-US" dirty="0">
                <a:solidFill>
                  <a:srgbClr val="000000"/>
                </a:solidFill>
                <a:cs typeface="+mn-ea"/>
                <a:sym typeface="+mn-lt"/>
              </a:rPr>
              <a:t>业性问题做出明显的区分</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1350" y="2056934"/>
            <a:ext cx="4968552" cy="4968552"/>
          </a:xfrm>
          <a:prstGeom prst="rect">
            <a:avLst/>
          </a:prstGeom>
          <a:effectLst>
            <a:softEdge rad="127000"/>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smtClean="0">
                <a:solidFill>
                  <a:srgbClr val="000000"/>
                </a:solidFill>
                <a:cs typeface="+mn-ea"/>
                <a:sym typeface="+mn-lt"/>
              </a:rPr>
              <a:t>建议：区分法律问题与专业问题</a:t>
            </a:r>
            <a:endParaRPr lang="zh-CN" altLang="en-US" sz="3200" kern="0" dirty="0">
              <a:solidFill>
                <a:srgbClr val="000000"/>
              </a:solidFill>
              <a:cs typeface="+mn-ea"/>
              <a:sym typeface="+mn-lt"/>
            </a:endParaRPr>
          </a:p>
        </p:txBody>
      </p:sp>
      <p:sp>
        <p:nvSpPr>
          <p:cNvPr id="322" name="TextBox 18"/>
          <p:cNvSpPr txBox="1"/>
          <p:nvPr/>
        </p:nvSpPr>
        <p:spPr>
          <a:xfrm>
            <a:off x="1830467" y="1773610"/>
            <a:ext cx="8549515" cy="412420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a:t>
            </a:r>
            <a:r>
              <a:rPr lang="en-US" altLang="zh-CN" dirty="0">
                <a:solidFill>
                  <a:srgbClr val="000000"/>
                </a:solidFill>
                <a:cs typeface="+mn-ea"/>
                <a:sym typeface="+mn-lt"/>
              </a:rPr>
              <a:t>3</a:t>
            </a:r>
            <a:r>
              <a:rPr lang="zh-CN" altLang="en-US" dirty="0">
                <a:solidFill>
                  <a:srgbClr val="000000"/>
                </a:solidFill>
                <a:cs typeface="+mn-ea"/>
                <a:sym typeface="+mn-lt"/>
              </a:rPr>
              <a:t>）鉴定机构对所有的鉴定材料都应</a:t>
            </a:r>
            <a:r>
              <a:rPr lang="zh-CN" altLang="en-US" dirty="0" smtClean="0">
                <a:solidFill>
                  <a:srgbClr val="000000"/>
                </a:solidFill>
                <a:cs typeface="+mn-ea"/>
                <a:sym typeface="+mn-lt"/>
              </a:rPr>
              <a:t>当核</a:t>
            </a:r>
            <a:r>
              <a:rPr lang="zh-CN" altLang="en-US" dirty="0">
                <a:solidFill>
                  <a:srgbClr val="000000"/>
                </a:solidFill>
                <a:cs typeface="+mn-ea"/>
                <a:sym typeface="+mn-lt"/>
              </a:rPr>
              <a:t>对原件并制作书面笔录（代理人应签字），不接受当事人直接送来的鉴定材料，告知当事人通过法院转交，对于无法确定真伪的鉴定材料要求法院决定是否作为检材；</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a:t>
            </a:r>
            <a:r>
              <a:rPr lang="en-US" altLang="zh-CN" dirty="0">
                <a:solidFill>
                  <a:srgbClr val="000000"/>
                </a:solidFill>
                <a:cs typeface="+mn-ea"/>
                <a:sym typeface="+mn-lt"/>
              </a:rPr>
              <a:t>4</a:t>
            </a:r>
            <a:r>
              <a:rPr lang="zh-CN" altLang="en-US" dirty="0">
                <a:solidFill>
                  <a:srgbClr val="000000"/>
                </a:solidFill>
                <a:cs typeface="+mn-ea"/>
                <a:sym typeface="+mn-lt"/>
              </a:rPr>
              <a:t>）对于当事人之间在合同中有特殊条款约定的，应当向法院提出，经法院明确后再决定鉴定方法，对于有争议的事项，可以考虑按照不同假设情形出具几个鉴定结论供当事人或法院选择，不可直接决定取舍。</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557216"/>
            <a:ext cx="9577064" cy="363945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a:solidFill>
                  <a:schemeClr val="accent1"/>
                </a:solidFill>
                <a:cs typeface="+mn-ea"/>
                <a:sym typeface="+mn-lt"/>
              </a:rPr>
              <a:t>四</a:t>
            </a:r>
            <a:r>
              <a:rPr lang="zh-CN" altLang="en-US" b="1" dirty="0" smtClean="0">
                <a:solidFill>
                  <a:schemeClr val="accent1"/>
                </a:solidFill>
                <a:cs typeface="+mn-ea"/>
                <a:sym typeface="+mn-lt"/>
              </a:rPr>
              <a:t>、</a:t>
            </a:r>
            <a:r>
              <a:rPr lang="zh-CN" altLang="en-US" b="1" dirty="0">
                <a:solidFill>
                  <a:schemeClr val="accent1"/>
                </a:solidFill>
                <a:cs typeface="+mn-ea"/>
                <a:sym typeface="+mn-lt"/>
              </a:rPr>
              <a:t>收费没有依据，没有统一收费标准，经常天价收</a:t>
            </a:r>
            <a:r>
              <a:rPr lang="zh-CN" altLang="en-US" b="1" dirty="0" smtClean="0">
                <a:solidFill>
                  <a:schemeClr val="accent1"/>
                </a:solidFill>
                <a:cs typeface="+mn-ea"/>
                <a:sym typeface="+mn-lt"/>
              </a:rPr>
              <a:t>费</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t>目前，司法鉴定收费没有统一国标，司法鉴定存在着随意收费、天价收费等乱象。即便是已经出台地方标准的地方，也还存在不少问题，比如，收费方式不一，有的地方对涉财鉴定标准按财产数额分段收费，有的地方则一律计件收费，各地收费标准和收费项目也有很大差别。这样就会出现同一个鉴定事项在</a:t>
            </a:r>
            <a:r>
              <a:rPr lang="en-US" altLang="zh-CN" dirty="0"/>
              <a:t>A</a:t>
            </a:r>
            <a:r>
              <a:rPr lang="zh-CN" altLang="en-US" dirty="0"/>
              <a:t>地仅收一两千元鉴定费、在</a:t>
            </a:r>
            <a:r>
              <a:rPr lang="en-US" altLang="zh-CN" dirty="0"/>
              <a:t>B</a:t>
            </a:r>
            <a:r>
              <a:rPr lang="zh-CN" altLang="en-US" dirty="0"/>
              <a:t>地要收几万元、在</a:t>
            </a:r>
            <a:r>
              <a:rPr lang="en-US" altLang="zh-CN" dirty="0"/>
              <a:t>C</a:t>
            </a:r>
            <a:r>
              <a:rPr lang="zh-CN" altLang="en-US" dirty="0"/>
              <a:t>地要收十几万元的现象。 </a:t>
            </a:r>
            <a:endParaRPr lang="zh-CN" altLang="en-US" b="1" dirty="0" smtClean="0">
              <a:solidFill>
                <a:schemeClr val="accent1"/>
              </a:solidFill>
              <a:cs typeface="+mn-ea"/>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557216"/>
            <a:ext cx="9577064" cy="363945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a:solidFill>
                  <a:schemeClr val="accent1"/>
                </a:solidFill>
                <a:cs typeface="+mn-ea"/>
                <a:sym typeface="+mn-lt"/>
              </a:rPr>
              <a:t>五</a:t>
            </a:r>
            <a:r>
              <a:rPr lang="zh-CN" altLang="en-US" b="1" dirty="0" smtClean="0">
                <a:solidFill>
                  <a:schemeClr val="accent1"/>
                </a:solidFill>
                <a:cs typeface="+mn-ea"/>
                <a:sym typeface="+mn-lt"/>
              </a:rPr>
              <a:t>、</a:t>
            </a:r>
            <a:r>
              <a:rPr lang="zh-CN" altLang="en-US" b="1" dirty="0">
                <a:solidFill>
                  <a:schemeClr val="accent1"/>
                </a:solidFill>
                <a:cs typeface="+mn-ea"/>
                <a:sym typeface="+mn-lt"/>
              </a:rPr>
              <a:t>随意接见当事人或接受案件材</a:t>
            </a:r>
            <a:r>
              <a:rPr lang="zh-CN" altLang="en-US" b="1" dirty="0" smtClean="0">
                <a:solidFill>
                  <a:schemeClr val="accent1"/>
                </a:solidFill>
                <a:cs typeface="+mn-ea"/>
                <a:sym typeface="+mn-lt"/>
              </a:rPr>
              <a:t>料</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t>司法实践中，存在许多未经庭审质证就移送鉴定的情况，移交鉴定的资料一般包括合同、补充协议、图纸、变更通知、施工通知以及工程量确认书等，这些材料因为法院没有经过庭审，对于证据的合法性、真实性、关联性以及证明力的大小等这些需要法官判断的问题变成了由鉴定人员进行取舍判断，实际上是形成了司法审判权的变相让渡，当事人对鉴定意见争议颇多，从而导致大量补充鉴定、重复鉴定现象的出现，鉴定意见的质量和效率亟待提高。</a:t>
            </a:r>
            <a:endParaRPr lang="zh-CN" altLang="en-US" b="1" dirty="0">
              <a:solidFill>
                <a:schemeClr val="accent1"/>
              </a:solidFill>
              <a:cs typeface="+mn-ea"/>
              <a:sym typeface="+mn-lt"/>
            </a:endParaRPr>
          </a:p>
        </p:txBody>
      </p:sp>
    </p:spTree>
    <p:extLst>
      <p:ext uri="{BB962C8B-B14F-4D97-AF65-F5344CB8AC3E}">
        <p14:creationId xmlns:p14="http://schemas.microsoft.com/office/powerpoint/2010/main" val="1711624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557216"/>
            <a:ext cx="9577064" cy="557845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a:solidFill>
                  <a:schemeClr val="accent1"/>
                </a:solidFill>
                <a:cs typeface="+mn-ea"/>
                <a:sym typeface="+mn-lt"/>
              </a:rPr>
              <a:t>六</a:t>
            </a:r>
            <a:r>
              <a:rPr lang="zh-CN" altLang="en-US" b="1" dirty="0" smtClean="0">
                <a:solidFill>
                  <a:schemeClr val="accent1"/>
                </a:solidFill>
                <a:cs typeface="+mn-ea"/>
                <a:sym typeface="+mn-lt"/>
              </a:rPr>
              <a:t>、</a:t>
            </a:r>
            <a:r>
              <a:rPr lang="zh-CN" altLang="en-US" b="1" dirty="0">
                <a:solidFill>
                  <a:schemeClr val="accent1"/>
                </a:solidFill>
                <a:cs typeface="+mn-ea"/>
                <a:sym typeface="+mn-lt"/>
              </a:rPr>
              <a:t>不通过法院，擅自进行现场勘查、取</a:t>
            </a:r>
            <a:r>
              <a:rPr lang="zh-CN" altLang="en-US" b="1" dirty="0" smtClean="0">
                <a:solidFill>
                  <a:schemeClr val="accent1"/>
                </a:solidFill>
                <a:cs typeface="+mn-ea"/>
                <a:sym typeface="+mn-lt"/>
              </a:rPr>
              <a:t>证</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t>建筑工程在施工过程中往往会出现这样那样的变更，为了更好地了解建筑工程的实体情况，做为一名称职的建筑工程造价工程师，有义务进行实地勘查，去现场了解情况，看工程实体与图纸是否存在差异。因此，建筑工程造价鉴定机构在搜集好所有必要的资料后，主鉴定人应组织相关鉴定人员认真阅读委托人所提供的各种资料，认真分析涉案工程是否需要进一步进行现场勘查，若需要进行现场勘查</a:t>
            </a:r>
            <a:r>
              <a:rPr lang="en-US" altLang="zh-CN" dirty="0"/>
              <a:t>(</a:t>
            </a:r>
            <a:r>
              <a:rPr lang="zh-CN" altLang="en-US" dirty="0"/>
              <a:t>确实不需要现场勘查，可进行下一步工作</a:t>
            </a:r>
            <a:r>
              <a:rPr lang="en-US" altLang="zh-CN" dirty="0"/>
              <a:t>)</a:t>
            </a:r>
            <a:r>
              <a:rPr lang="zh-CN" altLang="en-US" dirty="0"/>
              <a:t>，应确定所需勘查的内容，具体应注意以下几点： </a:t>
            </a:r>
            <a:br>
              <a:rPr lang="zh-CN" altLang="en-US" dirty="0"/>
            </a:br>
            <a:r>
              <a:rPr lang="zh-CN" altLang="en-US" dirty="0"/>
              <a:t>　　</a:t>
            </a:r>
            <a:r>
              <a:rPr lang="en-US" altLang="zh-CN" dirty="0"/>
              <a:t>(1)</a:t>
            </a:r>
            <a:r>
              <a:rPr lang="zh-CN" altLang="en-US" dirty="0"/>
              <a:t>因工程项目的个别性、差异性及复杂性，鉴定人员一般情况下要到现场实施勘查； </a:t>
            </a:r>
            <a:br>
              <a:rPr lang="zh-CN" altLang="en-US" dirty="0"/>
            </a:br>
            <a:endParaRPr lang="zh-CN" altLang="en-US" b="1" dirty="0">
              <a:solidFill>
                <a:schemeClr val="accent1"/>
              </a:solidFill>
              <a:cs typeface="+mn-ea"/>
              <a:sym typeface="+mn-lt"/>
            </a:endParaRPr>
          </a:p>
        </p:txBody>
      </p:sp>
    </p:spTree>
    <p:extLst>
      <p:ext uri="{BB962C8B-B14F-4D97-AF65-F5344CB8AC3E}">
        <p14:creationId xmlns:p14="http://schemas.microsoft.com/office/powerpoint/2010/main" val="2058942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557216"/>
            <a:ext cx="9577064" cy="460895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六、</a:t>
            </a:r>
            <a:r>
              <a:rPr lang="zh-CN" altLang="en-US" b="1" dirty="0">
                <a:solidFill>
                  <a:schemeClr val="accent1"/>
                </a:solidFill>
                <a:cs typeface="+mn-ea"/>
                <a:sym typeface="+mn-lt"/>
              </a:rPr>
              <a:t>不通过法院，擅自进行现场勘查、取</a:t>
            </a:r>
            <a:r>
              <a:rPr lang="zh-CN" altLang="en-US" b="1" dirty="0" smtClean="0">
                <a:solidFill>
                  <a:schemeClr val="accent1"/>
                </a:solidFill>
                <a:cs typeface="+mn-ea"/>
                <a:sym typeface="+mn-lt"/>
              </a:rPr>
              <a:t>证</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t>　</a:t>
            </a:r>
            <a:r>
              <a:rPr lang="en-US" altLang="zh-CN" dirty="0"/>
              <a:t>(2)</a:t>
            </a:r>
            <a:r>
              <a:rPr lang="zh-CN" altLang="en-US" dirty="0"/>
              <a:t>现场勘查时间应由鉴定机构提出并负责协调安排，法院办案法官组织双方当事人、其他诉讼参与人以及鉴定人员共同参加； </a:t>
            </a:r>
            <a:br>
              <a:rPr lang="zh-CN" altLang="en-US" dirty="0"/>
            </a:br>
            <a:r>
              <a:rPr lang="zh-CN" altLang="en-US" dirty="0"/>
              <a:t>　</a:t>
            </a:r>
            <a:r>
              <a:rPr lang="en-US" altLang="zh-CN" dirty="0" smtClean="0"/>
              <a:t>(</a:t>
            </a:r>
            <a:r>
              <a:rPr lang="en-US" altLang="zh-CN" dirty="0"/>
              <a:t>3)</a:t>
            </a:r>
            <a:r>
              <a:rPr lang="zh-CN" altLang="en-US" dirty="0"/>
              <a:t>要求参加现场勘查的各临场人员要有授权或委托； </a:t>
            </a:r>
            <a:br>
              <a:rPr lang="zh-CN" altLang="en-US" dirty="0"/>
            </a:br>
            <a:r>
              <a:rPr lang="zh-CN" altLang="en-US" dirty="0"/>
              <a:t>　</a:t>
            </a:r>
            <a:r>
              <a:rPr lang="en-US" altLang="zh-CN" dirty="0" smtClean="0"/>
              <a:t>(</a:t>
            </a:r>
            <a:r>
              <a:rPr lang="en-US" altLang="zh-CN" dirty="0"/>
              <a:t>4)</a:t>
            </a:r>
            <a:r>
              <a:rPr lang="zh-CN" altLang="en-US" dirty="0"/>
              <a:t>当事人经通知未到场及中途退出，需办案法官确认； </a:t>
            </a:r>
            <a:br>
              <a:rPr lang="zh-CN" altLang="en-US" dirty="0"/>
            </a:br>
            <a:r>
              <a:rPr lang="zh-CN" altLang="en-US" dirty="0"/>
              <a:t>　</a:t>
            </a:r>
            <a:r>
              <a:rPr lang="en-US" altLang="zh-CN" dirty="0" smtClean="0"/>
              <a:t>(</a:t>
            </a:r>
            <a:r>
              <a:rPr lang="en-US" altLang="zh-CN" dirty="0"/>
              <a:t>5)</a:t>
            </a:r>
            <a:r>
              <a:rPr lang="zh-CN" altLang="en-US" dirty="0"/>
              <a:t>对所鉴定的工程应进行详细全面勘查，听取当事人的情况介绍及所表明的主张； </a:t>
            </a:r>
            <a:br>
              <a:rPr lang="zh-CN" altLang="en-US" dirty="0"/>
            </a:br>
            <a:r>
              <a:rPr lang="zh-CN" altLang="en-US" dirty="0"/>
              <a:t>　</a:t>
            </a:r>
            <a:r>
              <a:rPr lang="en-US" altLang="zh-CN" dirty="0" smtClean="0"/>
              <a:t>(</a:t>
            </a:r>
            <a:r>
              <a:rPr lang="en-US" altLang="zh-CN" dirty="0"/>
              <a:t>6)</a:t>
            </a:r>
            <a:r>
              <a:rPr lang="zh-CN" altLang="en-US" dirty="0"/>
              <a:t>对当事人有争议的项目要逐一核实，做好现场勘查记录及询问记录； </a:t>
            </a:r>
            <a:br>
              <a:rPr lang="zh-CN" altLang="en-US" dirty="0"/>
            </a:br>
            <a:r>
              <a:rPr lang="zh-CN" altLang="en-US" dirty="0"/>
              <a:t>　　</a:t>
            </a:r>
            <a:endParaRPr lang="en-US" altLang="zh-CN" b="1" dirty="0" smtClean="0">
              <a:solidFill>
                <a:schemeClr val="accent1"/>
              </a:solidFill>
              <a:cs typeface="+mn-ea"/>
              <a:sym typeface="+mn-lt"/>
            </a:endParaRPr>
          </a:p>
        </p:txBody>
      </p:sp>
    </p:spTree>
    <p:extLst>
      <p:ext uri="{BB962C8B-B14F-4D97-AF65-F5344CB8AC3E}">
        <p14:creationId xmlns:p14="http://schemas.microsoft.com/office/powerpoint/2010/main" val="11067728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557216"/>
            <a:ext cx="9577064" cy="363945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六、</a:t>
            </a:r>
            <a:r>
              <a:rPr lang="zh-CN" altLang="en-US" b="1" dirty="0">
                <a:solidFill>
                  <a:schemeClr val="accent1"/>
                </a:solidFill>
                <a:cs typeface="+mn-ea"/>
                <a:sym typeface="+mn-lt"/>
              </a:rPr>
              <a:t>不通过法院，擅自进行现场勘查、取</a:t>
            </a:r>
            <a:r>
              <a:rPr lang="zh-CN" altLang="en-US" b="1" dirty="0" smtClean="0">
                <a:solidFill>
                  <a:schemeClr val="accent1"/>
                </a:solidFill>
                <a:cs typeface="+mn-ea"/>
                <a:sym typeface="+mn-lt"/>
              </a:rPr>
              <a:t>证</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t> </a:t>
            </a:r>
            <a:r>
              <a:rPr lang="en-US" altLang="zh-CN" dirty="0" smtClean="0"/>
              <a:t>(</a:t>
            </a:r>
            <a:r>
              <a:rPr lang="en-US" altLang="zh-CN" dirty="0"/>
              <a:t>7)</a:t>
            </a:r>
            <a:r>
              <a:rPr lang="zh-CN" altLang="en-US" dirty="0"/>
              <a:t>鉴定过程中，如发现施工图纸不清，双方当事人对是否按图纸施工等有争议时，应进行必要的现场勘查，并做好记录： </a:t>
            </a:r>
            <a:br>
              <a:rPr lang="zh-CN" altLang="en-US" dirty="0"/>
            </a:br>
            <a:r>
              <a:rPr lang="en-US" altLang="zh-CN" dirty="0" smtClean="0"/>
              <a:t>(</a:t>
            </a:r>
            <a:r>
              <a:rPr lang="en-US" altLang="zh-CN" dirty="0"/>
              <a:t>8)</a:t>
            </a:r>
            <a:r>
              <a:rPr lang="zh-CN" altLang="en-US" dirty="0"/>
              <a:t>现场勘查过程中，如鉴定人员发现施工图纸与施工现场有不符的项目，鉴定人员应进行实际测量，并做好相应记录： </a:t>
            </a:r>
            <a:br>
              <a:rPr lang="zh-CN" altLang="en-US" dirty="0"/>
            </a:br>
            <a:r>
              <a:rPr lang="en-US" altLang="zh-CN" dirty="0" smtClean="0"/>
              <a:t>(</a:t>
            </a:r>
            <a:r>
              <a:rPr lang="en-US" altLang="zh-CN" dirty="0"/>
              <a:t>9)</a:t>
            </a:r>
            <a:r>
              <a:rPr lang="zh-CN" altLang="en-US" dirty="0"/>
              <a:t>建筑工程鉴定人员应将鉴定资料中不明白或相互表述有矛盾的地方</a:t>
            </a:r>
            <a:r>
              <a:rPr lang="zh-CN" altLang="en-US" dirty="0" smtClean="0"/>
              <a:t>事先做好</a:t>
            </a:r>
            <a:r>
              <a:rPr lang="zh-CN" altLang="en-US" dirty="0"/>
              <a:t>记录，以便在</a:t>
            </a:r>
            <a:r>
              <a:rPr lang="zh-CN" altLang="en-US" dirty="0" smtClean="0"/>
              <a:t>现</a:t>
            </a:r>
            <a:r>
              <a:rPr lang="zh-CN" altLang="en-US" dirty="0"/>
              <a:t>场</a:t>
            </a:r>
            <a:r>
              <a:rPr lang="zh-CN" altLang="en-US" dirty="0" smtClean="0"/>
              <a:t>勘查</a:t>
            </a:r>
            <a:r>
              <a:rPr lang="zh-CN" altLang="en-US" dirty="0"/>
              <a:t>时询问双方当事人。</a:t>
            </a:r>
            <a:endParaRPr lang="en-US" altLang="zh-CN" b="1" dirty="0" smtClean="0">
              <a:solidFill>
                <a:schemeClr val="accent1"/>
              </a:solidFill>
              <a:cs typeface="+mn-ea"/>
              <a:sym typeface="+mn-lt"/>
            </a:endParaRPr>
          </a:p>
        </p:txBody>
      </p:sp>
    </p:spTree>
    <p:extLst>
      <p:ext uri="{BB962C8B-B14F-4D97-AF65-F5344CB8AC3E}">
        <p14:creationId xmlns:p14="http://schemas.microsoft.com/office/powerpoint/2010/main" val="12020119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413570"/>
            <a:ext cx="10045648" cy="524759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a:solidFill>
                  <a:schemeClr val="accent1"/>
                </a:solidFill>
                <a:cs typeface="+mn-ea"/>
                <a:sym typeface="+mn-lt"/>
              </a:rPr>
              <a:t>七</a:t>
            </a:r>
            <a:r>
              <a:rPr lang="zh-CN" altLang="en-US" b="1" dirty="0" smtClean="0">
                <a:solidFill>
                  <a:schemeClr val="accent1"/>
                </a:solidFill>
                <a:cs typeface="+mn-ea"/>
                <a:sym typeface="+mn-lt"/>
              </a:rPr>
              <a:t>、</a:t>
            </a:r>
            <a:r>
              <a:rPr lang="zh-CN" altLang="en-US" b="1" dirty="0">
                <a:solidFill>
                  <a:schemeClr val="accent1"/>
                </a:solidFill>
                <a:cs typeface="+mn-ea"/>
                <a:sym typeface="+mn-lt"/>
              </a:rPr>
              <a:t>鉴定意见中，依据不充分甚至没有依据</a:t>
            </a:r>
            <a:r>
              <a:rPr lang="zh-CN" altLang="en-US" b="1" dirty="0" smtClean="0">
                <a:solidFill>
                  <a:schemeClr val="accent1"/>
                </a:solidFill>
                <a:cs typeface="+mn-ea"/>
                <a:sym typeface="+mn-lt"/>
              </a:rPr>
              <a:t>，存在主观臆断的情形</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sym typeface="+mn-lt"/>
              </a:rPr>
              <a:t>工程造价鉴定具有很强的专业性，鉴定意见的论证过程是否充分直接决定了法官和当事人对鉴定意见的理解、质证和采纳。但实践中存在着诸多由于鉴定意见表述过于简单、缺乏说明论证，使法官无从着手，给审判带来诸多不便的现象，这种鉴定意见不仅起不到证据的作用，还会引起重新鉴定，浪费人力、物力、财力。</a:t>
            </a:r>
            <a:endParaRPr lang="en-US" altLang="zh-CN" dirty="0">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sym typeface="+mn-lt"/>
              </a:rPr>
              <a:t>鉴定意见论证不充分在实践中主要表现如下</a:t>
            </a:r>
            <a:r>
              <a:rPr lang="zh-CN" altLang="en-US" dirty="0">
                <a:sym typeface="Wingdings" panose="05000000000000000000" pitchFamily="2" charset="2"/>
              </a:rPr>
              <a:t>：（</a:t>
            </a:r>
            <a:r>
              <a:rPr lang="en-US" altLang="zh-CN" dirty="0">
                <a:sym typeface="Wingdings" panose="05000000000000000000" pitchFamily="2" charset="2"/>
              </a:rPr>
              <a:t>1</a:t>
            </a:r>
            <a:r>
              <a:rPr lang="zh-CN" altLang="en-US" dirty="0">
                <a:sym typeface="Wingdings" panose="05000000000000000000" pitchFamily="2" charset="2"/>
              </a:rPr>
              <a:t>）模棱两可。有的鉴定意见只有结论，没有鉴定过程描述或详细分析说明；还有的论证部分和最终结论不一致，论证过程相互矛盾或模棱两可；（</a:t>
            </a:r>
            <a:r>
              <a:rPr lang="en-US" altLang="zh-CN" dirty="0">
                <a:sym typeface="Wingdings" panose="05000000000000000000" pitchFamily="2" charset="2"/>
              </a:rPr>
              <a:t>2</a:t>
            </a:r>
            <a:r>
              <a:rPr lang="zh-CN" altLang="en-US" dirty="0">
                <a:sym typeface="Wingdings" panose="05000000000000000000" pitchFamily="2" charset="2"/>
              </a:rPr>
              <a:t>）数据不清。数据对于工程司法鉴定的准确性和简洁明了有着不可替代的作用，但实践中还有鉴定人出具的鉴定意见中各项数据不精确，数据和计算结果不相一致的情形。</a:t>
            </a:r>
            <a:endParaRPr lang="zh-CN" altLang="en-US" dirty="0">
              <a:sym typeface="+mn-lt"/>
            </a:endParaRPr>
          </a:p>
        </p:txBody>
      </p:sp>
    </p:spTree>
    <p:extLst>
      <p:ext uri="{BB962C8B-B14F-4D97-AF65-F5344CB8AC3E}">
        <p14:creationId xmlns:p14="http://schemas.microsoft.com/office/powerpoint/2010/main" val="3292671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557216"/>
            <a:ext cx="9577064" cy="170046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a:solidFill>
                  <a:schemeClr val="accent1"/>
                </a:solidFill>
                <a:cs typeface="+mn-ea"/>
                <a:sym typeface="+mn-lt"/>
              </a:rPr>
              <a:t>八</a:t>
            </a:r>
            <a:r>
              <a:rPr lang="zh-CN" altLang="en-US" b="1" dirty="0" smtClean="0">
                <a:solidFill>
                  <a:schemeClr val="accent1"/>
                </a:solidFill>
                <a:cs typeface="+mn-ea"/>
                <a:sym typeface="+mn-lt"/>
              </a:rPr>
              <a:t>、不提供造价</a:t>
            </a:r>
            <a:r>
              <a:rPr lang="zh-CN" altLang="en-US" b="1" dirty="0" smtClean="0">
                <a:solidFill>
                  <a:schemeClr val="accent1"/>
                </a:solidFill>
                <a:cs typeface="+mn-ea"/>
                <a:sym typeface="+mn-lt"/>
              </a:rPr>
              <a:t>鉴定</a:t>
            </a:r>
            <a:r>
              <a:rPr lang="zh-CN" altLang="en-US" b="1" dirty="0" smtClean="0">
                <a:solidFill>
                  <a:schemeClr val="accent1"/>
                </a:solidFill>
                <a:cs typeface="+mn-ea"/>
                <a:sym typeface="+mn-lt"/>
              </a:rPr>
              <a:t>底稿，当事人不能充分核对甚至无法核对</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smtClean="0"/>
              <a:t>工作底稿应包括工程量计算核实记录表、现场勘验记录、鉴定编制人的编制工作底稿、各种有关记录等。</a:t>
            </a:r>
            <a:endParaRPr lang="en-US" altLang="zh-CN" smtClean="0"/>
          </a:p>
        </p:txBody>
      </p:sp>
    </p:spTree>
    <p:extLst>
      <p:ext uri="{BB962C8B-B14F-4D97-AF65-F5344CB8AC3E}">
        <p14:creationId xmlns:p14="http://schemas.microsoft.com/office/powerpoint/2010/main" val="32926713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557216"/>
            <a:ext cx="9577064" cy="363945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a:solidFill>
                  <a:schemeClr val="accent1"/>
                </a:solidFill>
                <a:cs typeface="+mn-ea"/>
                <a:sym typeface="+mn-lt"/>
              </a:rPr>
              <a:t>九</a:t>
            </a:r>
            <a:r>
              <a:rPr lang="zh-CN" altLang="en-US" b="1" dirty="0" smtClean="0">
                <a:solidFill>
                  <a:schemeClr val="accent1"/>
                </a:solidFill>
                <a:cs typeface="+mn-ea"/>
                <a:sym typeface="+mn-lt"/>
              </a:rPr>
              <a:t>、利用法官对鉴定意见的依赖心理，不尊重当事人权利</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t>实</a:t>
            </a:r>
            <a:r>
              <a:rPr lang="zh-CN" altLang="en-US" dirty="0"/>
              <a:t>务中，有的法官过度地依赖鉴定意见，认为鉴定意见的证明力绝对地大于其他证据，在鉴定意见与案内其他证据有矛盾时</a:t>
            </a:r>
            <a:r>
              <a:rPr lang="en-US" altLang="zh-CN" dirty="0"/>
              <a:t>, </a:t>
            </a:r>
            <a:r>
              <a:rPr lang="zh-CN" altLang="en-US" dirty="0"/>
              <a:t>一概地采信鉴定意见；有的法官被鉴定意见的“科学性”、“证据之王”外观所迷惑，将其视为“科学判决”，不加鉴别地 将其作为定案依据，这使得鉴定人完全替代了法官，成为案件事实的实际上的认定者</a:t>
            </a:r>
            <a:r>
              <a:rPr lang="zh-CN" altLang="en-US" dirty="0" smtClean="0"/>
              <a:t>。而部分鉴定机构也利用了这一点，不尊重当事人权利。</a:t>
            </a:r>
            <a:endParaRPr lang="zh-CN" altLang="en-US" b="1" dirty="0" smtClean="0">
              <a:solidFill>
                <a:schemeClr val="accent1"/>
              </a:solidFill>
              <a:cs typeface="+mn-ea"/>
              <a:sym typeface="+mn-lt"/>
            </a:endParaRPr>
          </a:p>
        </p:txBody>
      </p:sp>
    </p:spTree>
    <p:extLst>
      <p:ext uri="{BB962C8B-B14F-4D97-AF65-F5344CB8AC3E}">
        <p14:creationId xmlns:p14="http://schemas.microsoft.com/office/powerpoint/2010/main" val="1555245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557216"/>
            <a:ext cx="9577064" cy="170046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十、鉴定意见不但不能定分止争，反而使矛盾升级</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t>部</a:t>
            </a:r>
            <a:r>
              <a:rPr lang="zh-CN" altLang="en-US" dirty="0" smtClean="0"/>
              <a:t>分鉴定意见直</a:t>
            </a:r>
            <a:r>
              <a:rPr lang="zh-CN" altLang="en-US" dirty="0"/>
              <a:t>接导致了诉讼的久拖不决，严重消耗着司法资源，当事人的诉讼成本也因此大大增</a:t>
            </a:r>
            <a:r>
              <a:rPr lang="zh-CN" altLang="en-US" dirty="0" smtClean="0"/>
              <a:t>加，矛盾愈演愈烈。</a:t>
            </a:r>
            <a:endParaRPr lang="en-US" altLang="zh-CN" b="1" dirty="0" smtClean="0">
              <a:solidFill>
                <a:schemeClr val="accent1"/>
              </a:solidFill>
              <a:cs typeface="+mn-ea"/>
              <a:sym typeface="+mn-lt"/>
            </a:endParaRPr>
          </a:p>
        </p:txBody>
      </p:sp>
    </p:spTree>
    <p:extLst>
      <p:ext uri="{BB962C8B-B14F-4D97-AF65-F5344CB8AC3E}">
        <p14:creationId xmlns:p14="http://schemas.microsoft.com/office/powerpoint/2010/main" val="1555245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557216"/>
            <a:ext cx="9577064" cy="315471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十一、不与法官或仲裁员及当事人沟</a:t>
            </a:r>
            <a:r>
              <a:rPr lang="zh-CN" altLang="en-US" b="1" dirty="0">
                <a:solidFill>
                  <a:schemeClr val="accent1"/>
                </a:solidFill>
                <a:cs typeface="+mn-ea"/>
                <a:sym typeface="+mn-lt"/>
              </a:rPr>
              <a:t>通鉴定思路，</a:t>
            </a:r>
            <a:r>
              <a:rPr lang="zh-CN" altLang="en-US" b="1" dirty="0" smtClean="0">
                <a:solidFill>
                  <a:schemeClr val="accent1"/>
                </a:solidFill>
                <a:cs typeface="+mn-ea"/>
                <a:sym typeface="+mn-lt"/>
              </a:rPr>
              <a:t>径行按照自己的理解进行</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t>尽管司法鉴定工作似乎仅仅是鉴定单位独立、中立、专业性的工作，无需其他当事人的干涉或参与，但为了确保鉴定报告不偏离双方的合同约定，确保鉴定报告的准确性，当事人或其代理人必须保持与鉴定单位和裁判机构的适当沟通，否则，鉴定机构出具的鉴定结果可能完全偏离合同的约定，最终损害当事人的利益。</a:t>
            </a:r>
            <a:endParaRPr lang="zh-CN" altLang="en-US" b="1" dirty="0" smtClean="0">
              <a:solidFill>
                <a:schemeClr val="accent1"/>
              </a:solidFill>
              <a:cs typeface="+mn-ea"/>
              <a:sym typeface="+mn-lt"/>
            </a:endParaRPr>
          </a:p>
        </p:txBody>
      </p:sp>
    </p:spTree>
    <p:extLst>
      <p:ext uri="{BB962C8B-B14F-4D97-AF65-F5344CB8AC3E}">
        <p14:creationId xmlns:p14="http://schemas.microsoft.com/office/powerpoint/2010/main" val="1555245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557216"/>
            <a:ext cx="9577064" cy="218521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十二、以行业惯例、中价协的规定等为由，随意否定当事人的约定或法律法规的规定</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sym typeface="+mn-lt"/>
              </a:rPr>
              <a:t>例如：</a:t>
            </a:r>
            <a:r>
              <a:rPr lang="zh-CN" altLang="en-US" dirty="0"/>
              <a:t>在工程造价鉴定中，鉴定机构不得随意否定当事人之间关于结算的约</a:t>
            </a:r>
            <a:r>
              <a:rPr lang="zh-CN" altLang="en-US" dirty="0" smtClean="0"/>
              <a:t>定。</a:t>
            </a:r>
            <a:endParaRPr lang="zh-CN" altLang="en-US" b="1" dirty="0" smtClean="0">
              <a:solidFill>
                <a:schemeClr val="accent1"/>
              </a:solidFill>
              <a:cs typeface="+mn-ea"/>
              <a:sym typeface="+mn-lt"/>
            </a:endParaRPr>
          </a:p>
        </p:txBody>
      </p:sp>
    </p:spTree>
    <p:extLst>
      <p:ext uri="{BB962C8B-B14F-4D97-AF65-F5344CB8AC3E}">
        <p14:creationId xmlns:p14="http://schemas.microsoft.com/office/powerpoint/2010/main" val="1555245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341562"/>
            <a:ext cx="9577064" cy="170046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十三、承接鉴定积极，接受鉴定以后消极</a:t>
            </a:r>
            <a:endParaRPr lang="en-US" altLang="zh-CN" b="1" dirty="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sym typeface="+mn-lt"/>
              </a:rPr>
              <a:t>部分鉴定机构承接鉴定后需要法官等不断敦促、催促，并且不及时向法官通报鉴定进展、遇到的问题、下一步计划及时间安排等。</a:t>
            </a:r>
            <a:endParaRPr lang="en-US" altLang="zh-CN" dirty="0">
              <a:sym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341562"/>
            <a:ext cx="9577064" cy="412420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十四、审判和鉴定不适当的分离导致法官对鉴定程序失控；法官不及时或者根本不向当事人明示或披露鉴定机构和鉴定人的基本信息，导致当事人不能及时行使或者无法行使申请回避的权利</a:t>
            </a:r>
            <a:endParaRPr lang="en-US" altLang="zh-CN" b="1" dirty="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t>最</a:t>
            </a:r>
            <a:r>
              <a:rPr lang="zh-CN" altLang="en-US" dirty="0"/>
              <a:t>高人民法院</a:t>
            </a:r>
            <a:r>
              <a:rPr lang="en-US" altLang="zh-CN" dirty="0"/>
              <a:t>《</a:t>
            </a:r>
            <a:r>
              <a:rPr lang="zh-CN" altLang="en-US" dirty="0"/>
              <a:t>人民法院司法鉴定工作暂行规定</a:t>
            </a:r>
            <a:r>
              <a:rPr lang="en-US" altLang="zh-CN" dirty="0"/>
              <a:t>》</a:t>
            </a:r>
            <a:r>
              <a:rPr lang="zh-CN" altLang="en-US" dirty="0"/>
              <a:t>及</a:t>
            </a:r>
            <a:r>
              <a:rPr lang="en-US" altLang="zh-CN" dirty="0"/>
              <a:t>《</a:t>
            </a:r>
            <a:r>
              <a:rPr lang="zh-CN" altLang="en-US" dirty="0"/>
              <a:t>人民法院对外委托司法鉴定管理规定</a:t>
            </a:r>
            <a:r>
              <a:rPr lang="en-US" altLang="zh-CN" dirty="0"/>
              <a:t>》</a:t>
            </a:r>
            <a:r>
              <a:rPr lang="zh-CN" altLang="en-US" dirty="0"/>
              <a:t>建立了审判和鉴定分离制度</a:t>
            </a:r>
            <a:r>
              <a:rPr lang="zh-CN" altLang="en-US" dirty="0" smtClean="0"/>
              <a:t>，是</a:t>
            </a:r>
            <a:r>
              <a:rPr lang="zh-CN" altLang="en-US" dirty="0"/>
              <a:t>想通过控制主审法官对鉴定机构的选择权，保证鉴定独立的进行，不受审判庭干涉，减少审判法官枉法裁判的机会。但是造价司法鉴定和审判程序不适当的分离，会导致司法鉴定游离于庭审控制进而导致新的问题</a:t>
            </a:r>
            <a:r>
              <a:rPr lang="zh-CN" altLang="en-US" dirty="0" smtClean="0"/>
              <a:t>。</a:t>
            </a:r>
          </a:p>
        </p:txBody>
      </p:sp>
    </p:spTree>
    <p:extLst>
      <p:ext uri="{BB962C8B-B14F-4D97-AF65-F5344CB8AC3E}">
        <p14:creationId xmlns:p14="http://schemas.microsoft.com/office/powerpoint/2010/main" val="15973419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341562"/>
            <a:ext cx="9577064" cy="427809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十四、审判和鉴定不适当的分离导致法官对鉴定程序失控；法官不及时或者根本不向当事人明示或披露鉴定机构和鉴定人的基本信息，导致当事人不能及时行使或者无法行使申请回避的权利</a:t>
            </a:r>
            <a:endParaRPr lang="en-US" altLang="zh-CN" b="1" dirty="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t>但在有些案件的鉴定过程中，主审法官往往搞不清楚鉴定机构和鉴定人是否有鉴定资质，鉴定人是否在该鉴定机构注册，鉴定证据资料在提交鉴定前不能充分质证等情况。更有甚者，直到鉴定意见出来后开庭质证时，主审法官都没有见过鉴定人员，这种情况往往剥夺了当事人申请鉴定人员回避的权利。</a:t>
            </a:r>
          </a:p>
          <a:p>
            <a:pPr marL="342900" indent="-342900">
              <a:lnSpc>
                <a:spcPct val="150000"/>
              </a:lnSpc>
              <a:spcBef>
                <a:spcPts val="600"/>
              </a:spcBef>
              <a:spcAft>
                <a:spcPts val="600"/>
              </a:spcAft>
              <a:buFont typeface="Wingdings" panose="05000000000000000000" pitchFamily="2" charset="2"/>
              <a:buChar char="l"/>
            </a:pPr>
            <a:endParaRPr lang="zh-CN" altLang="en-US" b="1" dirty="0" smtClean="0">
              <a:solidFill>
                <a:schemeClr val="accent1"/>
              </a:solidFill>
              <a:cs typeface="+mn-ea"/>
              <a:sym typeface="+mn-lt"/>
            </a:endParaRPr>
          </a:p>
        </p:txBody>
      </p:sp>
    </p:spTree>
    <p:extLst>
      <p:ext uri="{BB962C8B-B14F-4D97-AF65-F5344CB8AC3E}">
        <p14:creationId xmlns:p14="http://schemas.microsoft.com/office/powerpoint/2010/main" val="36197979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341562"/>
            <a:ext cx="9577064" cy="557845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十四、审判和鉴定不适当的分离导致法官对鉴定程序失控；法官不及时或者根本不向当事人明示或披露鉴定机构和鉴定人的基本信息，导致当事人不能及时行使或者无法行使申请回避的权利</a:t>
            </a:r>
            <a:endParaRPr lang="en-US" altLang="zh-CN" b="1" dirty="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t>我</a:t>
            </a:r>
            <a:r>
              <a:rPr lang="zh-CN" altLang="en-US" dirty="0"/>
              <a:t>国民事诉讼法规定，对审判人员的回避规定同样适用于鉴定人。在开庭前法官要问当事人是否申请审判人员回避，但是一般不会问是否申请鉴定机构和鉴定人员回避，因为鉴定归法院技术处负责。法院的做法实际上剥夺了当事人对鉴定机构和鉴定人的知情权和及时申请回避的程序权利。目前我国法律尚缺乏要求审判机关如实披露审判人员、鉴定机构和鉴定人员基本信息的强制性规定</a:t>
            </a:r>
            <a:r>
              <a:rPr lang="zh-CN" altLang="en-US" dirty="0" smtClean="0"/>
              <a:t>，</a:t>
            </a:r>
            <a:r>
              <a:rPr lang="zh-CN" altLang="en-US" dirty="0"/>
              <a:t>我们</a:t>
            </a:r>
            <a:r>
              <a:rPr lang="zh-CN" altLang="en-US" dirty="0" smtClean="0"/>
              <a:t>认</a:t>
            </a:r>
            <a:r>
              <a:rPr lang="zh-CN" altLang="en-US" dirty="0"/>
              <a:t>为，要求审判机关如实披露审判人员、鉴定机构和鉴定人员基本信息是必要的，因为没有信息披露，当事人就没有行使申请回避权利的基础</a:t>
            </a:r>
            <a:r>
              <a:rPr lang="zh-CN" altLang="en-US" dirty="0" smtClean="0"/>
              <a:t>。</a:t>
            </a:r>
            <a:endParaRPr lang="zh-CN" altLang="en-US" dirty="0"/>
          </a:p>
        </p:txBody>
      </p:sp>
    </p:spTree>
    <p:extLst>
      <p:ext uri="{BB962C8B-B14F-4D97-AF65-F5344CB8AC3E}">
        <p14:creationId xmlns:p14="http://schemas.microsoft.com/office/powerpoint/2010/main" val="10841034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341562"/>
            <a:ext cx="9577064" cy="4762842"/>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十四、审判和鉴定不适当的分离导致法官对鉴定程序失控；法官不及时或者根本不向当事人明示或披露鉴定机构和鉴定人的基本信息，导致当事人不能及时行使或者无法行使申请回避的权利</a:t>
            </a:r>
            <a:endParaRPr lang="en-US" altLang="zh-CN" b="1" dirty="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t>除</a:t>
            </a:r>
            <a:r>
              <a:rPr lang="zh-CN" altLang="en-US" dirty="0"/>
              <a:t>此以外，</a:t>
            </a:r>
            <a:r>
              <a:rPr lang="zh-CN" altLang="en-US" dirty="0" smtClean="0"/>
              <a:t>还剥</a:t>
            </a:r>
            <a:r>
              <a:rPr lang="zh-CN" altLang="en-US" dirty="0"/>
              <a:t>夺了当事人对用于鉴定的证据资料的质证权、对鉴定程序异议权等。本来审判人员就可能有依靠司法鉴定转移矛盾的主观想法，审判和鉴定不适当的分离导致审判人员可以对司法鉴定没有任何责任。实务中，审鉴分离虽然减少了主审法官徇私枉法的机会，但是却增加了不负责任裁判的机会。</a:t>
            </a:r>
          </a:p>
          <a:p>
            <a:pPr marL="342900" indent="-342900">
              <a:lnSpc>
                <a:spcPct val="150000"/>
              </a:lnSpc>
              <a:spcBef>
                <a:spcPts val="600"/>
              </a:spcBef>
              <a:spcAft>
                <a:spcPts val="600"/>
              </a:spcAft>
              <a:buFont typeface="Wingdings" panose="05000000000000000000" pitchFamily="2" charset="2"/>
              <a:buChar char="l"/>
            </a:pPr>
            <a:endParaRPr lang="zh-CN" altLang="en-US" b="1" dirty="0" smtClean="0">
              <a:solidFill>
                <a:schemeClr val="accent1"/>
              </a:solidFill>
              <a:cs typeface="+mn-ea"/>
              <a:sym typeface="+mn-lt"/>
            </a:endParaRPr>
          </a:p>
        </p:txBody>
      </p:sp>
    </p:spTree>
    <p:extLst>
      <p:ext uri="{BB962C8B-B14F-4D97-AF65-F5344CB8AC3E}">
        <p14:creationId xmlns:p14="http://schemas.microsoft.com/office/powerpoint/2010/main" val="10841034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341562"/>
            <a:ext cx="9577064" cy="412420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十五、法官将造价鉴定机构和造价鉴定人员概念</a:t>
            </a:r>
            <a:r>
              <a:rPr lang="zh-CN" altLang="en-US" b="1" dirty="0">
                <a:solidFill>
                  <a:schemeClr val="accent1"/>
                </a:solidFill>
                <a:cs typeface="+mn-ea"/>
                <a:sym typeface="+mn-lt"/>
              </a:rPr>
              <a:t>混淆，不能保证真正的鉴定人员出庭接受质询，违反了</a:t>
            </a:r>
            <a:r>
              <a:rPr lang="en-US" altLang="zh-CN" b="1" dirty="0">
                <a:solidFill>
                  <a:schemeClr val="accent1"/>
                </a:solidFill>
                <a:cs typeface="+mn-ea"/>
                <a:sym typeface="+mn-lt"/>
              </a:rPr>
              <a:t>《</a:t>
            </a:r>
            <a:r>
              <a:rPr lang="zh-CN" altLang="en-US" b="1" dirty="0">
                <a:solidFill>
                  <a:schemeClr val="accent1"/>
                </a:solidFill>
                <a:cs typeface="+mn-ea"/>
                <a:sym typeface="+mn-lt"/>
              </a:rPr>
              <a:t>民诉法</a:t>
            </a:r>
            <a:r>
              <a:rPr lang="en-US" altLang="zh-CN" b="1" dirty="0">
                <a:solidFill>
                  <a:schemeClr val="accent1"/>
                </a:solidFill>
                <a:cs typeface="+mn-ea"/>
                <a:sym typeface="+mn-lt"/>
              </a:rPr>
              <a:t>》</a:t>
            </a:r>
            <a:r>
              <a:rPr lang="zh-CN" altLang="en-US" b="1" dirty="0">
                <a:solidFill>
                  <a:schemeClr val="accent1"/>
                </a:solidFill>
                <a:cs typeface="+mn-ea"/>
                <a:sym typeface="+mn-lt"/>
              </a:rPr>
              <a:t>强制性规定，侵犯了当事人基本的质证权利</a:t>
            </a:r>
            <a:r>
              <a:rPr lang="zh-CN" altLang="en-US" b="1" dirty="0" smtClean="0">
                <a:solidFill>
                  <a:schemeClr val="accent1"/>
                </a:solidFill>
                <a:cs typeface="+mn-ea"/>
                <a:sym typeface="+mn-lt"/>
              </a:rPr>
              <a:t>。</a:t>
            </a:r>
            <a:endParaRPr lang="en-US" altLang="zh-CN" b="1" dirty="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t>我</a:t>
            </a:r>
            <a:r>
              <a:rPr lang="zh-CN" altLang="en-US" dirty="0"/>
              <a:t>国</a:t>
            </a:r>
            <a:r>
              <a:rPr lang="en-US" altLang="zh-CN" dirty="0"/>
              <a:t>《</a:t>
            </a:r>
            <a:r>
              <a:rPr lang="zh-CN" altLang="en-US" dirty="0"/>
              <a:t>民事诉讼法</a:t>
            </a:r>
            <a:r>
              <a:rPr lang="en-US" altLang="zh-CN" dirty="0"/>
              <a:t>》</a:t>
            </a:r>
            <a:r>
              <a:rPr lang="zh-CN" altLang="en-US" dirty="0"/>
              <a:t>第七十八条规定，“当事人对鉴定意见有异议或者人民法院认为鉴定人有必要出庭的，鉴定人应当出庭作证。经人民法院通知，鉴定人拒不出庭作证的，鉴定意见不得作为认定事实的根据；支付鉴定费用的当事人可以要求返还鉴定费用”。这是我国法律层面对鉴定人出庭作证义务做出的强制性规定以及违反该规定的法律后果</a:t>
            </a:r>
            <a:r>
              <a:rPr lang="zh-CN" altLang="en-US" dirty="0" smtClean="0"/>
              <a:t>。</a:t>
            </a:r>
            <a:endParaRPr lang="zh-CN" altLang="en-US" dirty="0"/>
          </a:p>
        </p:txBody>
      </p:sp>
    </p:spTree>
    <p:extLst>
      <p:ext uri="{BB962C8B-B14F-4D97-AF65-F5344CB8AC3E}">
        <p14:creationId xmlns:p14="http://schemas.microsoft.com/office/powerpoint/2010/main" val="15973419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316693" y="1341562"/>
            <a:ext cx="9577064" cy="460895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十五、法官将造价鉴定机构和造价鉴定人员概念</a:t>
            </a:r>
            <a:r>
              <a:rPr lang="zh-CN" altLang="en-US" b="1" dirty="0">
                <a:solidFill>
                  <a:schemeClr val="accent1"/>
                </a:solidFill>
                <a:cs typeface="+mn-ea"/>
                <a:sym typeface="+mn-lt"/>
              </a:rPr>
              <a:t>混淆，不能保证真正的鉴定人员出庭接受质询，违反了</a:t>
            </a:r>
            <a:r>
              <a:rPr lang="en-US" altLang="zh-CN" b="1" dirty="0">
                <a:solidFill>
                  <a:schemeClr val="accent1"/>
                </a:solidFill>
                <a:cs typeface="+mn-ea"/>
                <a:sym typeface="+mn-lt"/>
              </a:rPr>
              <a:t>《</a:t>
            </a:r>
            <a:r>
              <a:rPr lang="zh-CN" altLang="en-US" b="1" dirty="0">
                <a:solidFill>
                  <a:schemeClr val="accent1"/>
                </a:solidFill>
                <a:cs typeface="+mn-ea"/>
                <a:sym typeface="+mn-lt"/>
              </a:rPr>
              <a:t>民诉法</a:t>
            </a:r>
            <a:r>
              <a:rPr lang="en-US" altLang="zh-CN" b="1" dirty="0">
                <a:solidFill>
                  <a:schemeClr val="accent1"/>
                </a:solidFill>
                <a:cs typeface="+mn-ea"/>
                <a:sym typeface="+mn-lt"/>
              </a:rPr>
              <a:t>》</a:t>
            </a:r>
            <a:r>
              <a:rPr lang="zh-CN" altLang="en-US" b="1" dirty="0">
                <a:solidFill>
                  <a:schemeClr val="accent1"/>
                </a:solidFill>
                <a:cs typeface="+mn-ea"/>
                <a:sym typeface="+mn-lt"/>
              </a:rPr>
              <a:t>强制性规定，侵犯了当事人基本的质证权利</a:t>
            </a:r>
            <a:r>
              <a:rPr lang="zh-CN" altLang="en-US" b="1" dirty="0" smtClean="0">
                <a:solidFill>
                  <a:schemeClr val="accent1"/>
                </a:solidFill>
                <a:cs typeface="+mn-ea"/>
                <a:sym typeface="+mn-lt"/>
              </a:rPr>
              <a:t>。</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t>尽</a:t>
            </a:r>
            <a:r>
              <a:rPr lang="zh-CN" altLang="en-US" dirty="0"/>
              <a:t>管</a:t>
            </a:r>
            <a:r>
              <a:rPr lang="en-US" altLang="zh-CN" dirty="0"/>
              <a:t>《</a:t>
            </a:r>
            <a:r>
              <a:rPr lang="zh-CN" altLang="en-US" dirty="0"/>
              <a:t>全国人大常委会关于司法鉴定管理问题的决定</a:t>
            </a:r>
            <a:r>
              <a:rPr lang="en-US" altLang="zh-CN" dirty="0"/>
              <a:t>》</a:t>
            </a:r>
            <a:r>
              <a:rPr lang="zh-CN" altLang="en-US" dirty="0"/>
              <a:t>、最高人民法院</a:t>
            </a:r>
            <a:r>
              <a:rPr lang="en-US" altLang="zh-CN" dirty="0"/>
              <a:t>《</a:t>
            </a:r>
            <a:r>
              <a:rPr lang="zh-CN" altLang="en-US" dirty="0"/>
              <a:t>人民法院司法鉴定工作暂行规定</a:t>
            </a:r>
            <a:r>
              <a:rPr lang="en-US" altLang="zh-CN" dirty="0"/>
              <a:t>》</a:t>
            </a:r>
            <a:r>
              <a:rPr lang="zh-CN" altLang="en-US" dirty="0"/>
              <a:t>及</a:t>
            </a:r>
            <a:r>
              <a:rPr lang="en-US" altLang="zh-CN" dirty="0"/>
              <a:t>《</a:t>
            </a:r>
            <a:r>
              <a:rPr lang="zh-CN" altLang="en-US" dirty="0"/>
              <a:t>人民法院对外委托司法鉴定管理规定</a:t>
            </a:r>
            <a:r>
              <a:rPr lang="en-US" altLang="zh-CN" dirty="0"/>
              <a:t>》</a:t>
            </a:r>
            <a:r>
              <a:rPr lang="zh-CN" altLang="en-US" dirty="0"/>
              <a:t>、司法部</a:t>
            </a:r>
            <a:r>
              <a:rPr lang="en-US" altLang="zh-CN" dirty="0"/>
              <a:t>《</a:t>
            </a:r>
            <a:r>
              <a:rPr lang="zh-CN" altLang="en-US" dirty="0"/>
              <a:t>司法鉴定机构登记管理办法</a:t>
            </a:r>
            <a:r>
              <a:rPr lang="en-US" altLang="zh-CN" dirty="0"/>
              <a:t>》</a:t>
            </a:r>
            <a:r>
              <a:rPr lang="zh-CN" altLang="en-US" dirty="0"/>
              <a:t>和</a:t>
            </a:r>
            <a:r>
              <a:rPr lang="en-US" altLang="zh-CN" dirty="0"/>
              <a:t>《</a:t>
            </a:r>
            <a:r>
              <a:rPr lang="zh-CN" altLang="en-US" dirty="0"/>
              <a:t>最高人民法院关于民事诉讼证据的若干规定</a:t>
            </a:r>
            <a:r>
              <a:rPr lang="en-US" altLang="zh-CN" dirty="0"/>
              <a:t>》</a:t>
            </a:r>
            <a:r>
              <a:rPr lang="zh-CN" altLang="en-US" dirty="0"/>
              <a:t>对鉴定机构和鉴定人有着严格的区分，但是在诉讼实务中，有的法官认为鉴定机构就是指鉴定人。区分鉴定人和鉴定机构的意义主要涉及谁应该作为鉴定人出庭接受质询，涉及当事人权利是否得到充分保障的问题</a:t>
            </a:r>
            <a:r>
              <a:rPr lang="zh-CN" altLang="en-US" dirty="0" smtClean="0"/>
              <a:t>。</a:t>
            </a:r>
            <a:endParaRPr lang="zh-CN" altLang="en-US" dirty="0"/>
          </a:p>
        </p:txBody>
      </p:sp>
    </p:spTree>
    <p:extLst>
      <p:ext uri="{BB962C8B-B14F-4D97-AF65-F5344CB8AC3E}">
        <p14:creationId xmlns:p14="http://schemas.microsoft.com/office/powerpoint/2010/main" val="6605849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2" name="标题 8"/>
          <p:cNvSpPr txBox="1"/>
          <p:nvPr/>
        </p:nvSpPr>
        <p:spPr bwMode="auto">
          <a:xfrm>
            <a:off x="848110" y="1269554"/>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2100" b="1" dirty="0" smtClean="0">
                <a:solidFill>
                  <a:schemeClr val="accent1"/>
                </a:solidFill>
                <a:cs typeface="+mn-ea"/>
                <a:sym typeface="+mn-lt"/>
              </a:rPr>
              <a:t>十六、</a:t>
            </a:r>
            <a:r>
              <a:rPr lang="zh-CN" altLang="en-US" sz="2100" b="1" dirty="0">
                <a:solidFill>
                  <a:schemeClr val="accent1"/>
                </a:solidFill>
                <a:cs typeface="+mn-ea"/>
                <a:sym typeface="+mn-lt"/>
              </a:rPr>
              <a:t>以不具备工程造价咨询资质或者超越资质允许范围的单位、不在鉴定机构注册的鉴定人出具的鉴定报告作为定案根据</a:t>
            </a:r>
          </a:p>
        </p:txBody>
      </p:sp>
      <p:sp>
        <p:nvSpPr>
          <p:cNvPr id="322" name="TextBox 18"/>
          <p:cNvSpPr txBox="1"/>
          <p:nvPr/>
        </p:nvSpPr>
        <p:spPr>
          <a:xfrm>
            <a:off x="1882136" y="2205658"/>
            <a:ext cx="8446177" cy="330859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chemeClr val="tx2"/>
                </a:solidFill>
                <a:cs typeface="+mn-ea"/>
                <a:sym typeface="+mn-lt"/>
              </a:rPr>
              <a:t>1.</a:t>
            </a:r>
            <a:r>
              <a:rPr lang="zh-CN" altLang="en-US" b="1" dirty="0" smtClean="0">
                <a:solidFill>
                  <a:schemeClr val="tx2"/>
                </a:solidFill>
                <a:cs typeface="+mn-ea"/>
                <a:sym typeface="+mn-lt"/>
              </a:rPr>
              <a:t>问题的提出</a:t>
            </a:r>
            <a:endParaRPr lang="en-US" altLang="zh-CN" b="1" dirty="0" smtClean="0">
              <a:solidFill>
                <a:schemeClr val="tx2"/>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最高人民法院</a:t>
            </a:r>
            <a:r>
              <a:rPr lang="en-US" altLang="zh-CN" dirty="0">
                <a:solidFill>
                  <a:srgbClr val="000000"/>
                </a:solidFill>
                <a:cs typeface="+mn-ea"/>
                <a:sym typeface="+mn-lt"/>
              </a:rPr>
              <a:t>《</a:t>
            </a:r>
            <a:r>
              <a:rPr lang="zh-CN" altLang="en-US" dirty="0">
                <a:solidFill>
                  <a:srgbClr val="000000"/>
                </a:solidFill>
                <a:cs typeface="+mn-ea"/>
                <a:sym typeface="+mn-lt"/>
              </a:rPr>
              <a:t>关于民事诉讼证据的若干规定</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27</a:t>
            </a:r>
            <a:r>
              <a:rPr lang="zh-CN" altLang="en-US" dirty="0" smtClean="0">
                <a:solidFill>
                  <a:srgbClr val="000000"/>
                </a:solidFill>
                <a:cs typeface="+mn-ea"/>
                <a:sym typeface="+mn-lt"/>
              </a:rPr>
              <a:t>条</a:t>
            </a:r>
            <a:r>
              <a:rPr lang="zh-CN" altLang="en-US" dirty="0">
                <a:solidFill>
                  <a:srgbClr val="000000"/>
                </a:solidFill>
                <a:cs typeface="+mn-ea"/>
                <a:sym typeface="+mn-lt"/>
              </a:rPr>
              <a:t>规定：“当事人对人民法院委托的鉴定部门作出的鉴定结论有异议申请鉴定，提出证据证明有下列情形之一的，人民法院应以准许：（一）鉴定机构或者鉴定人员不具备相关的鉴定资格的</a:t>
            </a:r>
            <a:r>
              <a:rPr lang="en-US" altLang="zh-CN" dirty="0">
                <a:solidFill>
                  <a:srgbClr val="000000"/>
                </a:solidFill>
                <a:cs typeface="+mn-ea"/>
                <a:sym typeface="+mn-lt"/>
              </a:rPr>
              <a:t>……</a:t>
            </a:r>
            <a:r>
              <a:rPr lang="zh-CN" altLang="en-US" dirty="0" smtClean="0">
                <a:solidFill>
                  <a:srgbClr val="000000"/>
                </a:solidFill>
                <a:cs typeface="+mn-ea"/>
                <a:sym typeface="+mn-lt"/>
              </a:rPr>
              <a:t>”</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那么，工程造价司法鉴定主体合法性应从哪几方面审查呢？</a:t>
            </a:r>
          </a:p>
        </p:txBody>
      </p:sp>
      <p:sp>
        <p:nvSpPr>
          <p:cNvPr id="2" name="TextBox 1"/>
          <p:cNvSpPr txBox="1"/>
          <p:nvPr/>
        </p:nvSpPr>
        <p:spPr>
          <a:xfrm>
            <a:off x="910630" y="693490"/>
            <a:ext cx="5328592" cy="907941"/>
          </a:xfrm>
          <a:prstGeom prst="rect">
            <a:avLst/>
          </a:prstGeom>
          <a:noFill/>
        </p:spPr>
        <p:txBody>
          <a:bodyPr wrap="square" rtlCol="0">
            <a:spAutoFit/>
          </a:bodyPr>
          <a:lstStyle/>
          <a:p>
            <a:r>
              <a:rPr lang="zh-CN" altLang="en-US" sz="3200" kern="0" dirty="0">
                <a:solidFill>
                  <a:srgbClr val="000000"/>
                </a:solidFill>
                <a:latin typeface="+mj-lt"/>
                <a:ea typeface="+mj-ea"/>
                <a:cs typeface="+mn-ea"/>
                <a:sym typeface="+mn-lt"/>
              </a:rPr>
              <a:t>造价鉴定中存在的不当行为</a:t>
            </a:r>
          </a:p>
          <a:p>
            <a:endParaRPr lang="zh-CN" altLang="en-US" dirty="0"/>
          </a:p>
        </p:txBody>
      </p:sp>
    </p:spTree>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2100" b="1" dirty="0" smtClean="0">
                <a:solidFill>
                  <a:schemeClr val="accent1"/>
                </a:solidFill>
                <a:cs typeface="+mn-ea"/>
                <a:sym typeface="+mn-lt"/>
              </a:rPr>
              <a:t>十六、</a:t>
            </a:r>
            <a:r>
              <a:rPr lang="zh-CN" altLang="en-US" sz="2100" b="1" dirty="0">
                <a:solidFill>
                  <a:schemeClr val="accent1"/>
                </a:solidFill>
                <a:cs typeface="+mn-ea"/>
                <a:sym typeface="+mn-lt"/>
              </a:rPr>
              <a:t>以不具备工程造价咨询资质或者超越资质允许范围的单位、不在鉴定机构注册的鉴定人出具的鉴定报告作为定案根据</a:t>
            </a:r>
          </a:p>
        </p:txBody>
      </p:sp>
      <p:sp>
        <p:nvSpPr>
          <p:cNvPr id="322" name="TextBox 18"/>
          <p:cNvSpPr txBox="1"/>
          <p:nvPr/>
        </p:nvSpPr>
        <p:spPr>
          <a:xfrm>
            <a:off x="1882136" y="1773610"/>
            <a:ext cx="8446177" cy="427809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a:solidFill>
                  <a:schemeClr val="tx2"/>
                </a:solidFill>
                <a:cs typeface="+mn-ea"/>
                <a:sym typeface="+mn-lt"/>
              </a:rPr>
              <a:t>2</a:t>
            </a:r>
            <a:r>
              <a:rPr lang="en-US" altLang="zh-CN" b="1" dirty="0" smtClean="0">
                <a:solidFill>
                  <a:schemeClr val="tx2"/>
                </a:solidFill>
                <a:cs typeface="+mn-ea"/>
                <a:sym typeface="+mn-lt"/>
              </a:rPr>
              <a:t>.</a:t>
            </a:r>
            <a:r>
              <a:rPr lang="zh-CN" altLang="en-US" b="1" dirty="0" smtClean="0">
                <a:solidFill>
                  <a:schemeClr val="tx2"/>
                </a:solidFill>
                <a:cs typeface="+mn-ea"/>
                <a:sym typeface="+mn-lt"/>
              </a:rPr>
              <a:t>对工程</a:t>
            </a:r>
            <a:r>
              <a:rPr lang="zh-CN" altLang="en-US" b="1" dirty="0">
                <a:solidFill>
                  <a:schemeClr val="tx2"/>
                </a:solidFill>
                <a:cs typeface="+mn-ea"/>
                <a:sym typeface="+mn-lt"/>
              </a:rPr>
              <a:t>造价司法鉴定单位的主体</a:t>
            </a:r>
            <a:r>
              <a:rPr lang="zh-CN" altLang="en-US" b="1" dirty="0" smtClean="0">
                <a:solidFill>
                  <a:schemeClr val="tx2"/>
                </a:solidFill>
                <a:cs typeface="+mn-ea"/>
                <a:sym typeface="+mn-lt"/>
              </a:rPr>
              <a:t>要求</a:t>
            </a:r>
            <a:endParaRPr lang="en-US" altLang="zh-CN" b="1" dirty="0" smtClean="0">
              <a:solidFill>
                <a:schemeClr val="tx2"/>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a:t>
            </a:r>
            <a:r>
              <a:rPr lang="zh-CN" altLang="en-US" dirty="0">
                <a:solidFill>
                  <a:srgbClr val="000000"/>
                </a:solidFill>
                <a:cs typeface="+mn-ea"/>
                <a:sym typeface="+mn-lt"/>
              </a:rPr>
              <a:t>全国人民代表大会常务委员会关于司法鉴定管理问题的决定</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2</a:t>
            </a:r>
            <a:r>
              <a:rPr lang="zh-CN" altLang="en-US" dirty="0">
                <a:solidFill>
                  <a:srgbClr val="000000"/>
                </a:solidFill>
                <a:cs typeface="+mn-ea"/>
                <a:sym typeface="+mn-lt"/>
              </a:rPr>
              <a:t>条规定：国家对四类司法鉴定业务的鉴定人和鉴定机构实行登记管理制度，分别是法医类鉴定、物证类鉴定、声像资料鉴定、根据诉讼需要由国务院司法行政部门商最高人民法院、最高人民检察院确定的其他应当对鉴定人和鉴定机构实行登记管理的鉴定事项。</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工程</a:t>
            </a:r>
            <a:r>
              <a:rPr lang="zh-CN" altLang="en-US" dirty="0">
                <a:solidFill>
                  <a:srgbClr val="000000"/>
                </a:solidFill>
                <a:cs typeface="+mn-ea"/>
                <a:sym typeface="+mn-lt"/>
              </a:rPr>
              <a:t>造价司法鉴定是否属于该登记事项？最</a:t>
            </a:r>
            <a:r>
              <a:rPr lang="zh-CN" altLang="en-US" dirty="0" smtClean="0">
                <a:solidFill>
                  <a:srgbClr val="000000"/>
                </a:solidFill>
                <a:cs typeface="+mn-ea"/>
                <a:sym typeface="+mn-lt"/>
              </a:rPr>
              <a:t>高人民法</a:t>
            </a:r>
            <a:r>
              <a:rPr lang="zh-CN" altLang="en-US" dirty="0">
                <a:solidFill>
                  <a:srgbClr val="000000"/>
                </a:solidFill>
                <a:cs typeface="+mn-ea"/>
                <a:sym typeface="+mn-lt"/>
              </a:rPr>
              <a:t>院和部分地方政府存在着不同的规定</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2100" b="1" dirty="0" smtClean="0">
                <a:solidFill>
                  <a:schemeClr val="accent1"/>
                </a:solidFill>
                <a:cs typeface="+mn-ea"/>
                <a:sym typeface="+mn-lt"/>
              </a:rPr>
              <a:t>十六、</a:t>
            </a:r>
            <a:r>
              <a:rPr lang="zh-CN" altLang="en-US" sz="2100" b="1" dirty="0">
                <a:solidFill>
                  <a:schemeClr val="accent1"/>
                </a:solidFill>
                <a:cs typeface="+mn-ea"/>
                <a:sym typeface="+mn-lt"/>
              </a:rPr>
              <a:t>以不具备工程造价咨询资质或者超越资质允许范围的单位、不在鉴定机构注册的鉴定人出具的鉴定报告作为定案根据</a:t>
            </a:r>
          </a:p>
        </p:txBody>
      </p:sp>
      <p:sp>
        <p:nvSpPr>
          <p:cNvPr id="322" name="TextBox 18"/>
          <p:cNvSpPr txBox="1"/>
          <p:nvPr/>
        </p:nvSpPr>
        <p:spPr>
          <a:xfrm>
            <a:off x="1882136" y="2421682"/>
            <a:ext cx="8446177" cy="315471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最高人民法院</a:t>
            </a:r>
            <a:r>
              <a:rPr lang="en-US" altLang="zh-CN" b="1" dirty="0">
                <a:solidFill>
                  <a:srgbClr val="000000"/>
                </a:solidFill>
                <a:cs typeface="+mn-ea"/>
                <a:sym typeface="+mn-lt"/>
              </a:rPr>
              <a:t>《</a:t>
            </a:r>
            <a:r>
              <a:rPr lang="zh-CN" altLang="en-US" b="1" dirty="0">
                <a:solidFill>
                  <a:srgbClr val="000000"/>
                </a:solidFill>
                <a:cs typeface="+mn-ea"/>
                <a:sym typeface="+mn-lt"/>
              </a:rPr>
              <a:t>关于如何认定工程造价从业人员是否同时在两个单位执业问题的答复</a:t>
            </a:r>
            <a:r>
              <a:rPr lang="en-US" altLang="zh-CN" b="1" dirty="0" smtClean="0">
                <a:solidFill>
                  <a:srgbClr val="000000"/>
                </a:solidFill>
                <a:cs typeface="+mn-ea"/>
                <a:sym typeface="+mn-lt"/>
              </a:rPr>
              <a:t>》</a:t>
            </a:r>
            <a:r>
              <a:rPr lang="zh-CN" altLang="en-US" b="1" dirty="0" smtClean="0">
                <a:solidFill>
                  <a:srgbClr val="000000"/>
                </a:solidFill>
                <a:cs typeface="+mn-ea"/>
                <a:sym typeface="+mn-lt"/>
              </a:rPr>
              <a:t>规定：</a:t>
            </a:r>
            <a:endParaRPr lang="zh-CN" altLang="en-US" b="1" dirty="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chemeClr val="accent2"/>
                </a:solidFill>
                <a:cs typeface="+mn-ea"/>
                <a:sym typeface="+mn-lt"/>
              </a:rPr>
              <a:t>工程</a:t>
            </a:r>
            <a:r>
              <a:rPr lang="zh-CN" altLang="en-US" dirty="0">
                <a:solidFill>
                  <a:schemeClr val="accent2"/>
                </a:solidFill>
                <a:cs typeface="+mn-ea"/>
                <a:sym typeface="+mn-lt"/>
              </a:rPr>
              <a:t>造价咨询单位不属于实行司法鉴定登记管理制度的范围。</a:t>
            </a:r>
            <a:r>
              <a:rPr lang="zh-CN" altLang="en-US" dirty="0">
                <a:solidFill>
                  <a:srgbClr val="000000"/>
                </a:solidFill>
                <a:cs typeface="+mn-ea"/>
                <a:sym typeface="+mn-lt"/>
              </a:rPr>
              <a:t>对于从事工程造价咨询业务的单位和鉴定人员的执业资质认定以及对工程造价成果性文件的程序审查，应当以工程造价行政许可主管部门的审批、注册管理和相关法律规定为据</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2100" b="1" dirty="0" smtClean="0">
                <a:solidFill>
                  <a:schemeClr val="accent1"/>
                </a:solidFill>
                <a:cs typeface="+mn-ea"/>
                <a:sym typeface="+mn-lt"/>
              </a:rPr>
              <a:t>十六、</a:t>
            </a:r>
            <a:r>
              <a:rPr lang="zh-CN" altLang="en-US" sz="2100" b="1" dirty="0">
                <a:solidFill>
                  <a:schemeClr val="accent1"/>
                </a:solidFill>
                <a:cs typeface="+mn-ea"/>
                <a:sym typeface="+mn-lt"/>
              </a:rPr>
              <a:t>以不具备工程造价咨询资质或者超越资质允许范围的单位、不在鉴定机构注册的鉴定人出具的鉴定报告作为定案根据</a:t>
            </a:r>
          </a:p>
        </p:txBody>
      </p:sp>
      <p:sp>
        <p:nvSpPr>
          <p:cNvPr id="322" name="TextBox 18"/>
          <p:cNvSpPr txBox="1"/>
          <p:nvPr/>
        </p:nvSpPr>
        <p:spPr>
          <a:xfrm>
            <a:off x="1504395" y="1917626"/>
            <a:ext cx="9201659" cy="4916731"/>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地方</a:t>
            </a:r>
            <a:r>
              <a:rPr lang="zh-CN" altLang="en-US" b="1" dirty="0">
                <a:solidFill>
                  <a:srgbClr val="000000"/>
                </a:solidFill>
                <a:cs typeface="+mn-ea"/>
                <a:sym typeface="+mn-lt"/>
              </a:rPr>
              <a:t>政府</a:t>
            </a:r>
            <a:r>
              <a:rPr lang="zh-CN" altLang="en-US" b="1" dirty="0" smtClean="0">
                <a:solidFill>
                  <a:srgbClr val="000000"/>
                </a:solidFill>
                <a:cs typeface="+mn-ea"/>
                <a:sym typeface="+mn-lt"/>
              </a:rPr>
              <a:t>对</a:t>
            </a:r>
            <a:r>
              <a:rPr lang="zh-CN" altLang="en-US" b="1" dirty="0">
                <a:solidFill>
                  <a:srgbClr val="000000"/>
                </a:solidFill>
                <a:cs typeface="+mn-ea"/>
                <a:sym typeface="+mn-lt"/>
              </a:rPr>
              <a:t>于司法鉴定主体的管理主要分为以下三类：</a:t>
            </a:r>
          </a:p>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a:t>
            </a:r>
            <a:r>
              <a:rPr lang="en-US" altLang="zh-CN" b="1" dirty="0">
                <a:solidFill>
                  <a:srgbClr val="000000"/>
                </a:solidFill>
                <a:cs typeface="+mn-ea"/>
                <a:sym typeface="+mn-lt"/>
              </a:rPr>
              <a:t>1</a:t>
            </a:r>
            <a:r>
              <a:rPr lang="zh-CN" altLang="en-US" b="1" dirty="0">
                <a:solidFill>
                  <a:srgbClr val="000000"/>
                </a:solidFill>
                <a:cs typeface="+mn-ea"/>
                <a:sym typeface="+mn-lt"/>
              </a:rPr>
              <a:t>）要求所有类别的司法鉴定主体必须实行统一登记管理</a:t>
            </a:r>
          </a:p>
          <a:p>
            <a:pPr marL="342900" indent="-342900">
              <a:lnSpc>
                <a:spcPct val="150000"/>
              </a:lnSpc>
              <a:spcBef>
                <a:spcPts val="600"/>
              </a:spcBef>
              <a:spcAft>
                <a:spcPts val="600"/>
              </a:spcAft>
              <a:buFont typeface="Wingdings" panose="05000000000000000000" pitchFamily="2" charset="2"/>
              <a:buChar char="l"/>
            </a:pPr>
            <a:r>
              <a:rPr lang="en-US" altLang="zh-CN" dirty="0" smtClean="0">
                <a:solidFill>
                  <a:srgbClr val="000000"/>
                </a:solidFill>
                <a:cs typeface="+mn-ea"/>
                <a:sym typeface="+mn-lt"/>
              </a:rPr>
              <a:t>《</a:t>
            </a:r>
            <a:r>
              <a:rPr lang="zh-CN" altLang="en-US" dirty="0">
                <a:solidFill>
                  <a:srgbClr val="000000"/>
                </a:solidFill>
                <a:cs typeface="+mn-ea"/>
                <a:sym typeface="+mn-lt"/>
              </a:rPr>
              <a:t>山东省司法鉴定条例</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3</a:t>
            </a:r>
            <a:r>
              <a:rPr lang="zh-CN" altLang="en-US" dirty="0">
                <a:solidFill>
                  <a:srgbClr val="000000"/>
                </a:solidFill>
                <a:cs typeface="+mn-ea"/>
                <a:sym typeface="+mn-lt"/>
              </a:rPr>
              <a:t>条规定：司法鉴定包括法医类、物证类、声像资料类鉴定以及诉讼需要的会计、知识产权、建设工程、产品质量、海亊、交通、电子数据等其他类鉴定</a:t>
            </a:r>
            <a:r>
              <a:rPr lang="zh-CN" altLang="en-US" dirty="0" smtClean="0">
                <a:solidFill>
                  <a:srgbClr val="000000"/>
                </a:solidFill>
                <a:cs typeface="+mn-ea"/>
                <a:sym typeface="+mn-lt"/>
              </a:rPr>
              <a:t>。</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a:t>
            </a:r>
            <a:r>
              <a:rPr lang="zh-CN" altLang="en-US" dirty="0">
                <a:solidFill>
                  <a:srgbClr val="000000"/>
                </a:solidFill>
                <a:cs typeface="+mn-ea"/>
                <a:sym typeface="+mn-lt"/>
              </a:rPr>
              <a:t>山东省司法鉴定条例</a:t>
            </a:r>
            <a:r>
              <a:rPr lang="en-US" altLang="zh-CN" dirty="0">
                <a:solidFill>
                  <a:srgbClr val="000000"/>
                </a:solidFill>
                <a:cs typeface="+mn-ea"/>
                <a:sym typeface="+mn-lt"/>
              </a:rPr>
              <a:t>》</a:t>
            </a:r>
            <a:r>
              <a:rPr lang="zh-CN" altLang="en-US" dirty="0" smtClean="0">
                <a:solidFill>
                  <a:srgbClr val="000000"/>
                </a:solidFill>
                <a:cs typeface="+mn-ea"/>
                <a:sym typeface="+mn-lt"/>
              </a:rPr>
              <a:t>第</a:t>
            </a:r>
            <a:r>
              <a:rPr lang="en-US" altLang="zh-CN" dirty="0">
                <a:solidFill>
                  <a:srgbClr val="000000"/>
                </a:solidFill>
                <a:cs typeface="+mn-ea"/>
                <a:sym typeface="+mn-lt"/>
              </a:rPr>
              <a:t>5</a:t>
            </a:r>
            <a:r>
              <a:rPr lang="zh-CN" altLang="en-US" dirty="0">
                <a:solidFill>
                  <a:srgbClr val="000000"/>
                </a:solidFill>
                <a:cs typeface="+mn-ea"/>
                <a:sym typeface="+mn-lt"/>
              </a:rPr>
              <a:t>条规</a:t>
            </a:r>
            <a:r>
              <a:rPr lang="zh-CN" altLang="en-US" dirty="0" smtClean="0">
                <a:solidFill>
                  <a:srgbClr val="000000"/>
                </a:solidFill>
                <a:cs typeface="+mn-ea"/>
                <a:sym typeface="+mn-lt"/>
              </a:rPr>
              <a:t>定：司</a:t>
            </a:r>
            <a:r>
              <a:rPr lang="zh-CN" altLang="en-US" dirty="0">
                <a:solidFill>
                  <a:srgbClr val="000000"/>
                </a:solidFill>
                <a:cs typeface="+mn-ea"/>
                <a:sym typeface="+mn-lt"/>
              </a:rPr>
              <a:t>法鉴定机构和司法鉴定人实行统一登记制度。未经司法行政部门登记并编入司法鉴定机构和司法鉴定人名册，任何组织和个人不得从事本条例第三条规定的司法鉴定业务，国家另有规定的除外</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2100" b="1" dirty="0" smtClean="0">
                <a:solidFill>
                  <a:schemeClr val="accent1"/>
                </a:solidFill>
                <a:cs typeface="+mn-ea"/>
                <a:sym typeface="+mn-lt"/>
              </a:rPr>
              <a:t>十六、</a:t>
            </a:r>
            <a:r>
              <a:rPr lang="zh-CN" altLang="en-US" sz="2100" b="1" dirty="0">
                <a:solidFill>
                  <a:schemeClr val="accent1"/>
                </a:solidFill>
                <a:cs typeface="+mn-ea"/>
                <a:sym typeface="+mn-lt"/>
              </a:rPr>
              <a:t>以不具备工程造价咨询资质或者超越资质允许范围的单位、不在鉴定机构注册的鉴定人出具的鉴定报告作为定案根据</a:t>
            </a:r>
          </a:p>
        </p:txBody>
      </p:sp>
      <p:sp>
        <p:nvSpPr>
          <p:cNvPr id="322" name="TextBox 18"/>
          <p:cNvSpPr txBox="1"/>
          <p:nvPr/>
        </p:nvSpPr>
        <p:spPr>
          <a:xfrm>
            <a:off x="1020047" y="1701602"/>
            <a:ext cx="10170355" cy="4431983"/>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a:t>
            </a:r>
            <a:r>
              <a:rPr lang="en-US" altLang="zh-CN" b="1" dirty="0">
                <a:solidFill>
                  <a:srgbClr val="000000"/>
                </a:solidFill>
                <a:cs typeface="+mn-ea"/>
                <a:sym typeface="+mn-lt"/>
              </a:rPr>
              <a:t>2</a:t>
            </a:r>
            <a:r>
              <a:rPr lang="zh-CN" altLang="en-US" b="1" dirty="0">
                <a:solidFill>
                  <a:srgbClr val="000000"/>
                </a:solidFill>
                <a:cs typeface="+mn-ea"/>
                <a:sym typeface="+mn-lt"/>
              </a:rPr>
              <a:t>）对司法鉴定主体分为登记管理和备案管理</a:t>
            </a:r>
          </a:p>
          <a:p>
            <a:pPr marL="342900" indent="-342900">
              <a:lnSpc>
                <a:spcPct val="150000"/>
              </a:lnSpc>
              <a:spcBef>
                <a:spcPts val="600"/>
              </a:spcBef>
              <a:spcAft>
                <a:spcPts val="600"/>
              </a:spcAft>
              <a:buFont typeface="Wingdings" panose="05000000000000000000" pitchFamily="2" charset="2"/>
              <a:buChar char="l"/>
            </a:pPr>
            <a:r>
              <a:rPr lang="en-US" altLang="zh-CN" dirty="0" smtClean="0">
                <a:solidFill>
                  <a:srgbClr val="000000"/>
                </a:solidFill>
                <a:cs typeface="+mn-ea"/>
                <a:sym typeface="+mn-lt"/>
              </a:rPr>
              <a:t>《</a:t>
            </a:r>
            <a:r>
              <a:rPr lang="zh-CN" altLang="en-US" dirty="0">
                <a:solidFill>
                  <a:srgbClr val="000000"/>
                </a:solidFill>
                <a:cs typeface="+mn-ea"/>
                <a:sym typeface="+mn-lt"/>
              </a:rPr>
              <a:t>黑龙江省司法鉴定管理条例</a:t>
            </a:r>
            <a:r>
              <a:rPr lang="en-US" altLang="zh-CN" dirty="0">
                <a:solidFill>
                  <a:srgbClr val="000000"/>
                </a:solidFill>
                <a:cs typeface="+mn-ea"/>
                <a:sym typeface="+mn-lt"/>
              </a:rPr>
              <a:t>》</a:t>
            </a:r>
            <a:r>
              <a:rPr lang="zh-CN" altLang="en-US" dirty="0">
                <a:solidFill>
                  <a:srgbClr val="000000"/>
                </a:solidFill>
                <a:cs typeface="+mn-ea"/>
                <a:sym typeface="+mn-lt"/>
              </a:rPr>
              <a:t>规定，对于</a:t>
            </a:r>
            <a:r>
              <a:rPr lang="en-US" altLang="zh-CN" dirty="0">
                <a:solidFill>
                  <a:srgbClr val="000000"/>
                </a:solidFill>
                <a:cs typeface="+mn-ea"/>
                <a:sym typeface="+mn-lt"/>
              </a:rPr>
              <a:t>《</a:t>
            </a:r>
            <a:r>
              <a:rPr lang="zh-CN" altLang="en-US" dirty="0">
                <a:solidFill>
                  <a:srgbClr val="000000"/>
                </a:solidFill>
                <a:cs typeface="+mn-ea"/>
                <a:sym typeface="+mn-lt"/>
              </a:rPr>
              <a:t>全国人民代表大会常务委员会关于司法鉴定管理问题的决定</a:t>
            </a:r>
            <a:r>
              <a:rPr lang="en-US" altLang="zh-CN" dirty="0">
                <a:solidFill>
                  <a:srgbClr val="000000"/>
                </a:solidFill>
                <a:cs typeface="+mn-ea"/>
                <a:sym typeface="+mn-lt"/>
              </a:rPr>
              <a:t>》</a:t>
            </a:r>
            <a:r>
              <a:rPr lang="zh-CN" altLang="en-US" dirty="0">
                <a:solidFill>
                  <a:srgbClr val="000000"/>
                </a:solidFill>
                <a:cs typeface="+mn-ea"/>
                <a:sym typeface="+mn-lt"/>
              </a:rPr>
              <a:t>规定的四类司法鉴定实行</a:t>
            </a:r>
            <a:r>
              <a:rPr lang="zh-CN" altLang="en-US" b="1" dirty="0">
                <a:solidFill>
                  <a:srgbClr val="000000"/>
                </a:solidFill>
                <a:cs typeface="+mn-ea"/>
                <a:sym typeface="+mn-lt"/>
              </a:rPr>
              <a:t>登记管理，对于其他种类的司法鉴定事项备案管理。</a:t>
            </a:r>
          </a:p>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a:t>
            </a:r>
            <a:r>
              <a:rPr lang="en-US" altLang="zh-CN" b="1" dirty="0">
                <a:solidFill>
                  <a:srgbClr val="000000"/>
                </a:solidFill>
                <a:cs typeface="+mn-ea"/>
                <a:sym typeface="+mn-lt"/>
              </a:rPr>
              <a:t>3</a:t>
            </a:r>
            <a:r>
              <a:rPr lang="zh-CN" altLang="en-US" b="1" dirty="0">
                <a:solidFill>
                  <a:srgbClr val="000000"/>
                </a:solidFill>
                <a:cs typeface="+mn-ea"/>
                <a:sym typeface="+mn-lt"/>
              </a:rPr>
              <a:t>）仅对四类司法鉴定要求登记管理，对其他类别的司法鉴定主体未做要求</a:t>
            </a:r>
          </a:p>
          <a:p>
            <a:pPr marL="342900" indent="-342900">
              <a:lnSpc>
                <a:spcPct val="150000"/>
              </a:lnSpc>
              <a:spcBef>
                <a:spcPts val="600"/>
              </a:spcBef>
              <a:spcAft>
                <a:spcPts val="600"/>
              </a:spcAft>
              <a:buFont typeface="Wingdings" panose="05000000000000000000" pitchFamily="2" charset="2"/>
              <a:buChar char="l"/>
            </a:pPr>
            <a:r>
              <a:rPr lang="en-US" altLang="zh-CN" dirty="0" smtClean="0">
                <a:solidFill>
                  <a:srgbClr val="000000"/>
                </a:solidFill>
                <a:cs typeface="+mn-ea"/>
                <a:sym typeface="+mn-lt"/>
              </a:rPr>
              <a:t>《</a:t>
            </a:r>
            <a:r>
              <a:rPr lang="zh-CN" altLang="en-US" dirty="0">
                <a:solidFill>
                  <a:srgbClr val="000000"/>
                </a:solidFill>
                <a:cs typeface="+mn-ea"/>
                <a:sym typeface="+mn-lt"/>
              </a:rPr>
              <a:t>江苏省司法鉴定管理条例</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3</a:t>
            </a:r>
            <a:r>
              <a:rPr lang="zh-CN" altLang="en-US" dirty="0">
                <a:solidFill>
                  <a:srgbClr val="000000"/>
                </a:solidFill>
                <a:cs typeface="+mn-ea"/>
                <a:sym typeface="+mn-lt"/>
              </a:rPr>
              <a:t>条规定：仅规定</a:t>
            </a:r>
            <a:r>
              <a:rPr lang="zh-CN" altLang="en-US" dirty="0" smtClean="0">
                <a:solidFill>
                  <a:srgbClr val="000000"/>
                </a:solidFill>
                <a:cs typeface="+mn-ea"/>
                <a:sym typeface="+mn-lt"/>
              </a:rPr>
              <a:t>从事法</a:t>
            </a:r>
            <a:r>
              <a:rPr lang="zh-CN" altLang="en-US" dirty="0">
                <a:solidFill>
                  <a:srgbClr val="000000"/>
                </a:solidFill>
                <a:cs typeface="+mn-ea"/>
                <a:sym typeface="+mn-lt"/>
              </a:rPr>
              <a:t>医类、物证类、声像资料以及由国务院司法行政部门商最高人民法院、最高人民检察院确定的其他司法鉴定业务的鉴定人和鉴定机构实行登记管理制度</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2100" b="1" dirty="0" smtClean="0">
                <a:solidFill>
                  <a:schemeClr val="accent1"/>
                </a:solidFill>
                <a:cs typeface="+mn-ea"/>
                <a:sym typeface="+mn-lt"/>
              </a:rPr>
              <a:t>十六、</a:t>
            </a:r>
            <a:r>
              <a:rPr lang="zh-CN" altLang="en-US" sz="2100" b="1" dirty="0">
                <a:solidFill>
                  <a:schemeClr val="accent1"/>
                </a:solidFill>
                <a:cs typeface="+mn-ea"/>
                <a:sym typeface="+mn-lt"/>
              </a:rPr>
              <a:t>以不具备工程造价咨询资质或者超越资质允许范围的单位、不在鉴定机构注册的鉴定人出具的鉴定报告作为定案根据</a:t>
            </a:r>
          </a:p>
        </p:txBody>
      </p:sp>
      <p:sp>
        <p:nvSpPr>
          <p:cNvPr id="322" name="TextBox 18"/>
          <p:cNvSpPr txBox="1"/>
          <p:nvPr/>
        </p:nvSpPr>
        <p:spPr>
          <a:xfrm>
            <a:off x="1565383" y="1582960"/>
            <a:ext cx="9079684" cy="427809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此外</a:t>
            </a:r>
            <a:r>
              <a:rPr lang="zh-CN" altLang="en-US" b="1" dirty="0">
                <a:solidFill>
                  <a:srgbClr val="000000"/>
                </a:solidFill>
                <a:cs typeface="+mn-ea"/>
                <a:sym typeface="+mn-lt"/>
              </a:rPr>
              <a:t>，亦有未明确规定必须进行登记管理</a:t>
            </a:r>
            <a:r>
              <a:rPr lang="zh-CN" altLang="en-US" b="1" dirty="0" smtClean="0">
                <a:solidFill>
                  <a:srgbClr val="000000"/>
                </a:solidFill>
                <a:cs typeface="+mn-ea"/>
                <a:sym typeface="+mn-lt"/>
              </a:rPr>
              <a:t>的地方。</a:t>
            </a:r>
            <a:r>
              <a:rPr lang="zh-CN" altLang="en-US" dirty="0">
                <a:solidFill>
                  <a:srgbClr val="000000"/>
                </a:solidFill>
                <a:cs typeface="+mn-ea"/>
                <a:sym typeface="+mn-lt"/>
              </a:rPr>
              <a:t>如</a:t>
            </a:r>
            <a:r>
              <a:rPr lang="en-US" altLang="zh-CN" dirty="0">
                <a:solidFill>
                  <a:srgbClr val="000000"/>
                </a:solidFill>
                <a:cs typeface="+mn-ea"/>
                <a:sym typeface="+mn-lt"/>
              </a:rPr>
              <a:t>《</a:t>
            </a:r>
            <a:r>
              <a:rPr lang="zh-CN" altLang="en-US" dirty="0">
                <a:solidFill>
                  <a:srgbClr val="000000"/>
                </a:solidFill>
                <a:cs typeface="+mn-ea"/>
                <a:sym typeface="+mn-lt"/>
              </a:rPr>
              <a:t>云南省司法鉴定管理条例</a:t>
            </a:r>
            <a:r>
              <a:rPr lang="en-US" altLang="zh-CN" dirty="0">
                <a:solidFill>
                  <a:srgbClr val="000000"/>
                </a:solidFill>
                <a:cs typeface="+mn-ea"/>
                <a:sym typeface="+mn-lt"/>
              </a:rPr>
              <a:t>》《</a:t>
            </a:r>
            <a:r>
              <a:rPr lang="zh-CN" altLang="en-US" dirty="0">
                <a:solidFill>
                  <a:srgbClr val="000000"/>
                </a:solidFill>
                <a:cs typeface="+mn-ea"/>
                <a:sym typeface="+mn-lt"/>
              </a:rPr>
              <a:t>青海省司法鉴定条例</a:t>
            </a:r>
            <a:r>
              <a:rPr lang="en-US" altLang="zh-CN" dirty="0">
                <a:solidFill>
                  <a:srgbClr val="000000"/>
                </a:solidFill>
                <a:cs typeface="+mn-ea"/>
                <a:sym typeface="+mn-lt"/>
              </a:rPr>
              <a:t>》《</a:t>
            </a:r>
            <a:r>
              <a:rPr lang="zh-CN" altLang="en-US" dirty="0">
                <a:solidFill>
                  <a:srgbClr val="000000"/>
                </a:solidFill>
                <a:cs typeface="+mn-ea"/>
                <a:sym typeface="+mn-lt"/>
              </a:rPr>
              <a:t>贵州省司法鉴定条例</a:t>
            </a:r>
            <a:r>
              <a:rPr lang="en-US" altLang="zh-CN" dirty="0">
                <a:solidFill>
                  <a:srgbClr val="000000"/>
                </a:solidFill>
                <a:cs typeface="+mn-ea"/>
                <a:sym typeface="+mn-lt"/>
              </a:rPr>
              <a:t>》《</a:t>
            </a:r>
            <a:r>
              <a:rPr lang="zh-CN" altLang="en-US" dirty="0">
                <a:solidFill>
                  <a:srgbClr val="000000"/>
                </a:solidFill>
                <a:cs typeface="+mn-ea"/>
                <a:sym typeface="+mn-lt"/>
              </a:rPr>
              <a:t>湖北省司法鉴定管理条例</a:t>
            </a:r>
            <a:r>
              <a:rPr lang="en-US" altLang="zh-CN" dirty="0">
                <a:solidFill>
                  <a:srgbClr val="000000"/>
                </a:solidFill>
                <a:cs typeface="+mn-ea"/>
                <a:sym typeface="+mn-lt"/>
              </a:rPr>
              <a:t>》</a:t>
            </a:r>
            <a:r>
              <a:rPr lang="zh-CN" altLang="en-US" dirty="0">
                <a:solidFill>
                  <a:srgbClr val="000000"/>
                </a:solidFill>
                <a:cs typeface="+mn-ea"/>
                <a:sym typeface="+mn-lt"/>
              </a:rPr>
              <a:t>等等。</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全国人大</a:t>
            </a:r>
            <a:r>
              <a:rPr lang="zh-CN" altLang="en-US" dirty="0">
                <a:solidFill>
                  <a:srgbClr val="000000"/>
                </a:solidFill>
                <a:cs typeface="+mn-ea"/>
                <a:sym typeface="+mn-lt"/>
              </a:rPr>
              <a:t>常</a:t>
            </a:r>
            <a:r>
              <a:rPr lang="zh-CN" altLang="en-US" dirty="0" smtClean="0">
                <a:solidFill>
                  <a:srgbClr val="000000"/>
                </a:solidFill>
                <a:cs typeface="+mn-ea"/>
                <a:sym typeface="+mn-lt"/>
              </a:rPr>
              <a:t>委会制</a:t>
            </a:r>
            <a:r>
              <a:rPr lang="zh-CN" altLang="en-US" dirty="0">
                <a:solidFill>
                  <a:srgbClr val="000000"/>
                </a:solidFill>
                <a:cs typeface="+mn-ea"/>
                <a:sym typeface="+mn-lt"/>
              </a:rPr>
              <a:t>定的法律</a:t>
            </a:r>
            <a:r>
              <a:rPr lang="zh-CN" altLang="en-US" dirty="0" smtClean="0">
                <a:solidFill>
                  <a:srgbClr val="000000"/>
                </a:solidFill>
                <a:cs typeface="+mn-ea"/>
                <a:sym typeface="+mn-lt"/>
              </a:rPr>
              <a:t>性文件</a:t>
            </a:r>
            <a:r>
              <a:rPr lang="zh-CN" altLang="en-US" dirty="0">
                <a:solidFill>
                  <a:srgbClr val="000000"/>
                </a:solidFill>
                <a:cs typeface="+mn-ea"/>
                <a:sym typeface="+mn-lt"/>
              </a:rPr>
              <a:t>效力高于地方人大常</a:t>
            </a:r>
            <a:r>
              <a:rPr lang="zh-CN" altLang="en-US" dirty="0" smtClean="0">
                <a:solidFill>
                  <a:srgbClr val="000000"/>
                </a:solidFill>
                <a:cs typeface="+mn-ea"/>
                <a:sym typeface="+mn-lt"/>
              </a:rPr>
              <a:t>委会制</a:t>
            </a:r>
            <a:r>
              <a:rPr lang="zh-CN" altLang="en-US" dirty="0">
                <a:solidFill>
                  <a:srgbClr val="000000"/>
                </a:solidFill>
                <a:cs typeface="+mn-ea"/>
                <a:sym typeface="+mn-lt"/>
              </a:rPr>
              <a:t>定的地方性法规，故而二者存在冲突时，应以全国人大常</a:t>
            </a:r>
            <a:r>
              <a:rPr lang="zh-CN" altLang="en-US" dirty="0" smtClean="0">
                <a:solidFill>
                  <a:srgbClr val="000000"/>
                </a:solidFill>
                <a:cs typeface="+mn-ea"/>
                <a:sym typeface="+mn-lt"/>
              </a:rPr>
              <a:t>委会的</a:t>
            </a:r>
            <a:r>
              <a:rPr lang="zh-CN" altLang="en-US" dirty="0">
                <a:solidFill>
                  <a:srgbClr val="000000"/>
                </a:solidFill>
                <a:cs typeface="+mn-ea"/>
                <a:sym typeface="+mn-lt"/>
              </a:rPr>
              <a:t>规定为准。</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所以，</a:t>
            </a:r>
            <a:r>
              <a:rPr lang="zh-CN" altLang="en-US" dirty="0">
                <a:solidFill>
                  <a:schemeClr val="accent2"/>
                </a:solidFill>
                <a:cs typeface="+mn-ea"/>
                <a:sym typeface="+mn-lt"/>
              </a:rPr>
              <a:t>只要具备工程造价咨询业务的相应资质，就可以从事工程造价司法鉴定工作，</a:t>
            </a:r>
            <a:r>
              <a:rPr lang="zh-CN" altLang="en-US" dirty="0">
                <a:solidFill>
                  <a:srgbClr val="000000"/>
                </a:solidFill>
                <a:cs typeface="+mn-ea"/>
                <a:sym typeface="+mn-lt"/>
              </a:rPr>
              <a:t>无需经过司法行政管理部门的登</a:t>
            </a:r>
            <a:r>
              <a:rPr lang="zh-CN" altLang="en-US" dirty="0" smtClean="0">
                <a:solidFill>
                  <a:srgbClr val="000000"/>
                </a:solidFill>
                <a:cs typeface="+mn-ea"/>
                <a:sym typeface="+mn-lt"/>
              </a:rPr>
              <a:t>记或</a:t>
            </a:r>
            <a:r>
              <a:rPr lang="zh-CN" altLang="en-US" dirty="0">
                <a:solidFill>
                  <a:srgbClr val="000000"/>
                </a:solidFill>
                <a:cs typeface="+mn-ea"/>
                <a:sym typeface="+mn-lt"/>
              </a:rPr>
              <a:t>持有司法鉴定资格等相关证书</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2100" b="1" dirty="0" smtClean="0">
                <a:solidFill>
                  <a:schemeClr val="accent1"/>
                </a:solidFill>
                <a:cs typeface="+mn-ea"/>
                <a:sym typeface="+mn-lt"/>
              </a:rPr>
              <a:t>十六、</a:t>
            </a:r>
            <a:r>
              <a:rPr lang="zh-CN" altLang="en-US" sz="2100" b="1" dirty="0">
                <a:solidFill>
                  <a:schemeClr val="accent1"/>
                </a:solidFill>
                <a:cs typeface="+mn-ea"/>
                <a:sym typeface="+mn-lt"/>
              </a:rPr>
              <a:t>以不具备工程造价咨询资质或者超越资质允许范围的单位、不在鉴定机构注册的鉴定人出具的鉴定报告作为定案根据</a:t>
            </a:r>
          </a:p>
        </p:txBody>
      </p:sp>
      <p:sp>
        <p:nvSpPr>
          <p:cNvPr id="322" name="TextBox 18"/>
          <p:cNvSpPr txBox="1"/>
          <p:nvPr/>
        </p:nvSpPr>
        <p:spPr>
          <a:xfrm>
            <a:off x="1889419" y="1845618"/>
            <a:ext cx="8431612" cy="412420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a:t>
            </a:r>
            <a:r>
              <a:rPr lang="en-US" altLang="zh-CN" dirty="0">
                <a:solidFill>
                  <a:srgbClr val="000000"/>
                </a:solidFill>
                <a:cs typeface="+mn-ea"/>
                <a:sym typeface="+mn-lt"/>
              </a:rPr>
              <a:t>2015</a:t>
            </a:r>
            <a:r>
              <a:rPr lang="zh-CN" altLang="en-US" dirty="0">
                <a:solidFill>
                  <a:srgbClr val="000000"/>
                </a:solidFill>
                <a:cs typeface="+mn-ea"/>
                <a:sym typeface="+mn-lt"/>
              </a:rPr>
              <a:t>）民申字第</a:t>
            </a:r>
            <a:r>
              <a:rPr lang="en-US" altLang="zh-CN" dirty="0">
                <a:solidFill>
                  <a:srgbClr val="000000"/>
                </a:solidFill>
                <a:cs typeface="+mn-ea"/>
                <a:sym typeface="+mn-lt"/>
              </a:rPr>
              <a:t>1750</a:t>
            </a:r>
            <a:r>
              <a:rPr lang="zh-CN" altLang="en-US" dirty="0">
                <a:solidFill>
                  <a:srgbClr val="000000"/>
                </a:solidFill>
                <a:cs typeface="+mn-ea"/>
                <a:sym typeface="+mn-lt"/>
              </a:rPr>
              <a:t>号民事裁定书中，最高人民法院认可</a:t>
            </a:r>
            <a:r>
              <a:rPr lang="zh-CN" altLang="en-US" dirty="0" smtClean="0">
                <a:solidFill>
                  <a:srgbClr val="000000"/>
                </a:solidFill>
                <a:cs typeface="+mn-ea"/>
                <a:sym typeface="+mn-lt"/>
              </a:rPr>
              <a:t>了上述观</a:t>
            </a:r>
            <a:r>
              <a:rPr lang="zh-CN" altLang="en-US" dirty="0">
                <a:solidFill>
                  <a:srgbClr val="000000"/>
                </a:solidFill>
                <a:cs typeface="+mn-ea"/>
                <a:sym typeface="+mn-lt"/>
              </a:rPr>
              <a:t>点：</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本</a:t>
            </a:r>
            <a:r>
              <a:rPr lang="zh-CN" altLang="en-US" dirty="0">
                <a:solidFill>
                  <a:srgbClr val="000000"/>
                </a:solidFill>
                <a:cs typeface="+mn-ea"/>
                <a:sym typeface="+mn-lt"/>
              </a:rPr>
              <a:t>案鉴定内容为工程造价鉴定，不属于</a:t>
            </a:r>
            <a:r>
              <a:rPr lang="en-US" altLang="zh-CN" dirty="0">
                <a:solidFill>
                  <a:srgbClr val="000000"/>
                </a:solidFill>
                <a:cs typeface="+mn-ea"/>
                <a:sym typeface="+mn-lt"/>
              </a:rPr>
              <a:t>《</a:t>
            </a:r>
            <a:r>
              <a:rPr lang="zh-CN" altLang="en-US" dirty="0">
                <a:solidFill>
                  <a:srgbClr val="000000"/>
                </a:solidFill>
                <a:cs typeface="+mn-ea"/>
                <a:sym typeface="+mn-lt"/>
              </a:rPr>
              <a:t>全国人民代表大会常务委员会关于司法鉴定管理问题的决定</a:t>
            </a:r>
            <a:r>
              <a:rPr lang="en-US" altLang="zh-CN" dirty="0">
                <a:solidFill>
                  <a:srgbClr val="000000"/>
                </a:solidFill>
                <a:cs typeface="+mn-ea"/>
                <a:sym typeface="+mn-lt"/>
              </a:rPr>
              <a:t>》</a:t>
            </a:r>
            <a:r>
              <a:rPr lang="zh-CN" altLang="en-US" dirty="0">
                <a:solidFill>
                  <a:srgbClr val="000000"/>
                </a:solidFill>
                <a:cs typeface="+mn-ea"/>
                <a:sym typeface="+mn-lt"/>
              </a:rPr>
              <a:t>规定须实行登记管理制度的鉴定业务范围，不受上述规定限制。鉴定人从事司法鉴定业务，由所在鉴定机构统一接受委托。该条规定系针对决定第二条规范范围之内的鉴定业务所作出的规定，由于本案鉴定内容不属于决定第二条规范的范畴，自然亦不受决定第九条规制。</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2100" b="1" dirty="0" smtClean="0">
                <a:solidFill>
                  <a:schemeClr val="accent1"/>
                </a:solidFill>
                <a:cs typeface="+mn-ea"/>
                <a:sym typeface="+mn-lt"/>
              </a:rPr>
              <a:t>十六、</a:t>
            </a:r>
            <a:r>
              <a:rPr lang="zh-CN" altLang="en-US" sz="2100" b="1" dirty="0">
                <a:solidFill>
                  <a:schemeClr val="accent1"/>
                </a:solidFill>
                <a:cs typeface="+mn-ea"/>
                <a:sym typeface="+mn-lt"/>
              </a:rPr>
              <a:t>以不具备工程造价咨询资质或者超越资质允许范围的单位、不在鉴定机构注册的鉴定人出具的鉴定报告作为定案根据</a:t>
            </a:r>
          </a:p>
        </p:txBody>
      </p:sp>
      <p:sp>
        <p:nvSpPr>
          <p:cNvPr id="322" name="TextBox 18"/>
          <p:cNvSpPr txBox="1"/>
          <p:nvPr/>
        </p:nvSpPr>
        <p:spPr>
          <a:xfrm>
            <a:off x="1889419" y="1557216"/>
            <a:ext cx="8431612" cy="4585871"/>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a:solidFill>
                  <a:schemeClr val="accent1"/>
                </a:solidFill>
                <a:cs typeface="+mn-ea"/>
                <a:sym typeface="+mn-lt"/>
              </a:rPr>
              <a:t>3</a:t>
            </a:r>
            <a:r>
              <a:rPr lang="en-US" altLang="zh-CN" b="1" dirty="0" smtClean="0">
                <a:solidFill>
                  <a:schemeClr val="accent1"/>
                </a:solidFill>
                <a:cs typeface="+mn-ea"/>
                <a:sym typeface="+mn-lt"/>
              </a:rPr>
              <a:t>.</a:t>
            </a:r>
            <a:r>
              <a:rPr lang="zh-CN" altLang="en-US" b="1" dirty="0" smtClean="0">
                <a:solidFill>
                  <a:schemeClr val="accent1"/>
                </a:solidFill>
                <a:cs typeface="+mn-ea"/>
                <a:sym typeface="+mn-lt"/>
              </a:rPr>
              <a:t>对工程</a:t>
            </a:r>
            <a:r>
              <a:rPr lang="zh-CN" altLang="en-US" b="1" dirty="0">
                <a:solidFill>
                  <a:schemeClr val="accent1"/>
                </a:solidFill>
                <a:cs typeface="+mn-ea"/>
                <a:sym typeface="+mn-lt"/>
              </a:rPr>
              <a:t>造价司法鉴定人员的主体要求</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建设部</a:t>
            </a:r>
            <a:r>
              <a:rPr lang="zh-CN" altLang="en-US" dirty="0">
                <a:solidFill>
                  <a:srgbClr val="000000"/>
                </a:solidFill>
                <a:cs typeface="+mn-ea"/>
                <a:sym typeface="+mn-lt"/>
              </a:rPr>
              <a:t>曾颁布</a:t>
            </a:r>
            <a:r>
              <a:rPr lang="en-US" altLang="zh-CN" dirty="0">
                <a:solidFill>
                  <a:srgbClr val="000000"/>
                </a:solidFill>
                <a:cs typeface="+mn-ea"/>
                <a:sym typeface="+mn-lt"/>
              </a:rPr>
              <a:t>《</a:t>
            </a:r>
            <a:r>
              <a:rPr lang="zh-CN" altLang="en-US" dirty="0">
                <a:solidFill>
                  <a:srgbClr val="000000"/>
                </a:solidFill>
                <a:cs typeface="+mn-ea"/>
                <a:sym typeface="+mn-lt"/>
              </a:rPr>
              <a:t>工程造价咨询企业管理办法</a:t>
            </a:r>
            <a:r>
              <a:rPr lang="en-US" altLang="zh-CN" dirty="0">
                <a:solidFill>
                  <a:srgbClr val="000000"/>
                </a:solidFill>
                <a:cs typeface="+mn-ea"/>
                <a:sym typeface="+mn-lt"/>
              </a:rPr>
              <a:t>》</a:t>
            </a:r>
            <a:r>
              <a:rPr lang="zh-CN" altLang="en-US" dirty="0">
                <a:solidFill>
                  <a:srgbClr val="000000"/>
                </a:solidFill>
                <a:cs typeface="+mn-ea"/>
                <a:sym typeface="+mn-lt"/>
              </a:rPr>
              <a:t>，对工程造价咨询企业资质分为甲级和乙级，并详细规定了具体的登记与标准。</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那么</a:t>
            </a:r>
            <a:r>
              <a:rPr lang="zh-CN" altLang="en-US" dirty="0">
                <a:solidFill>
                  <a:srgbClr val="000000"/>
                </a:solidFill>
                <a:cs typeface="+mn-ea"/>
                <a:sym typeface="+mn-lt"/>
              </a:rPr>
              <a:t>，具体实施工程造价司法鉴定的人员应符合什么要求呢？</a:t>
            </a:r>
          </a:p>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2"/>
                </a:solidFill>
                <a:cs typeface="+mn-ea"/>
                <a:sym typeface="+mn-lt"/>
              </a:rPr>
              <a:t>（</a:t>
            </a:r>
            <a:r>
              <a:rPr lang="en-US" altLang="zh-CN" b="1" dirty="0">
                <a:solidFill>
                  <a:schemeClr val="accent2"/>
                </a:solidFill>
                <a:cs typeface="+mn-ea"/>
                <a:sym typeface="+mn-lt"/>
              </a:rPr>
              <a:t>1</a:t>
            </a:r>
            <a:r>
              <a:rPr lang="zh-CN" altLang="en-US" b="1" dirty="0">
                <a:solidFill>
                  <a:schemeClr val="accent2"/>
                </a:solidFill>
                <a:cs typeface="+mn-ea"/>
                <a:sym typeface="+mn-lt"/>
              </a:rPr>
              <a:t>）工程造价司法鉴定人员必须是注册造价工程师</a:t>
            </a:r>
            <a:r>
              <a:rPr lang="zh-CN" altLang="en-US" b="1" dirty="0" smtClean="0">
                <a:solidFill>
                  <a:schemeClr val="accent2"/>
                </a:solidFill>
                <a:cs typeface="+mn-ea"/>
                <a:sym typeface="+mn-lt"/>
              </a:rPr>
              <a:t>。</a:t>
            </a:r>
            <a:endParaRPr lang="en-US" altLang="zh-CN" b="1" dirty="0" smtClean="0">
              <a:solidFill>
                <a:schemeClr val="accent2"/>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除了</a:t>
            </a:r>
            <a:r>
              <a:rPr lang="zh-CN" altLang="en-US" dirty="0">
                <a:solidFill>
                  <a:srgbClr val="000000"/>
                </a:solidFill>
                <a:cs typeface="+mn-ea"/>
                <a:sym typeface="+mn-lt"/>
              </a:rPr>
              <a:t>司法行政部门颁布的司法鉴定人资格外，根据</a:t>
            </a:r>
            <a:r>
              <a:rPr lang="en-US" altLang="zh-CN" dirty="0">
                <a:solidFill>
                  <a:srgbClr val="000000"/>
                </a:solidFill>
                <a:cs typeface="+mn-ea"/>
                <a:sym typeface="+mn-lt"/>
              </a:rPr>
              <a:t>《</a:t>
            </a:r>
            <a:r>
              <a:rPr lang="zh-CN" altLang="en-US" dirty="0">
                <a:solidFill>
                  <a:srgbClr val="000000"/>
                </a:solidFill>
                <a:cs typeface="+mn-ea"/>
                <a:sym typeface="+mn-lt"/>
              </a:rPr>
              <a:t>注册造价工程师管理办法</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15</a:t>
            </a:r>
            <a:r>
              <a:rPr lang="zh-CN" altLang="en-US" dirty="0">
                <a:solidFill>
                  <a:srgbClr val="000000"/>
                </a:solidFill>
                <a:cs typeface="+mn-ea"/>
                <a:sym typeface="+mn-lt"/>
              </a:rPr>
              <a:t>条对于注册造价工程师执业范围的规定，注册造价工程师执业范围之一是“工程经济纠纷的鉴定”</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2100" b="1" dirty="0" smtClean="0">
                <a:solidFill>
                  <a:schemeClr val="accent1"/>
                </a:solidFill>
                <a:cs typeface="+mn-ea"/>
                <a:sym typeface="+mn-lt"/>
              </a:rPr>
              <a:t>十六、</a:t>
            </a:r>
            <a:r>
              <a:rPr lang="zh-CN" altLang="en-US" sz="2100" b="1" dirty="0">
                <a:solidFill>
                  <a:schemeClr val="accent1"/>
                </a:solidFill>
                <a:cs typeface="+mn-ea"/>
                <a:sym typeface="+mn-lt"/>
              </a:rPr>
              <a:t>以不具备工程造价咨询资质或者超越资质允许范围的单位、不在鉴定机构注册的鉴定人出具的鉴定报告作为定案根据</a:t>
            </a:r>
          </a:p>
        </p:txBody>
      </p:sp>
      <p:sp>
        <p:nvSpPr>
          <p:cNvPr id="322" name="TextBox 18"/>
          <p:cNvSpPr txBox="1"/>
          <p:nvPr/>
        </p:nvSpPr>
        <p:spPr>
          <a:xfrm>
            <a:off x="1774726" y="1341562"/>
            <a:ext cx="9032261" cy="5555367"/>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2"/>
                </a:solidFill>
                <a:cs typeface="+mn-ea"/>
                <a:sym typeface="+mn-lt"/>
              </a:rPr>
              <a:t>（</a:t>
            </a:r>
            <a:r>
              <a:rPr lang="en-US" altLang="zh-CN" b="1" dirty="0">
                <a:solidFill>
                  <a:schemeClr val="accent2"/>
                </a:solidFill>
                <a:cs typeface="+mn-ea"/>
                <a:sym typeface="+mn-lt"/>
              </a:rPr>
              <a:t>2</a:t>
            </a:r>
            <a:r>
              <a:rPr lang="zh-CN" altLang="en-US" b="1" dirty="0">
                <a:solidFill>
                  <a:schemeClr val="accent2"/>
                </a:solidFill>
                <a:cs typeface="+mn-ea"/>
                <a:sym typeface="+mn-lt"/>
              </a:rPr>
              <a:t>）我国还存在造价员制度。</a:t>
            </a: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a:t>
            </a:r>
            <a:r>
              <a:rPr lang="zh-CN" altLang="en-US" dirty="0">
                <a:solidFill>
                  <a:srgbClr val="000000"/>
                </a:solidFill>
                <a:cs typeface="+mn-ea"/>
                <a:sym typeface="+mn-lt"/>
              </a:rPr>
              <a:t>全国建设工程造价员管理办法</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3</a:t>
            </a:r>
            <a:r>
              <a:rPr lang="zh-CN" altLang="en-US" dirty="0">
                <a:solidFill>
                  <a:srgbClr val="000000"/>
                </a:solidFill>
                <a:cs typeface="+mn-ea"/>
                <a:sym typeface="+mn-lt"/>
              </a:rPr>
              <a:t>条规</a:t>
            </a:r>
            <a:r>
              <a:rPr lang="zh-CN" altLang="en-US" dirty="0" smtClean="0">
                <a:solidFill>
                  <a:srgbClr val="000000"/>
                </a:solidFill>
                <a:cs typeface="+mn-ea"/>
                <a:sym typeface="+mn-lt"/>
              </a:rPr>
              <a:t>定：造</a:t>
            </a:r>
            <a:r>
              <a:rPr lang="zh-CN" altLang="en-US" dirty="0">
                <a:solidFill>
                  <a:srgbClr val="000000"/>
                </a:solidFill>
                <a:cs typeface="+mn-ea"/>
                <a:sym typeface="+mn-lt"/>
              </a:rPr>
              <a:t>价员是从事工程造价活动的专业人员。</a:t>
            </a: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a:t>
            </a:r>
            <a:r>
              <a:rPr lang="zh-CN" altLang="en-US" dirty="0">
                <a:solidFill>
                  <a:srgbClr val="000000"/>
                </a:solidFill>
                <a:cs typeface="+mn-ea"/>
                <a:sym typeface="+mn-lt"/>
              </a:rPr>
              <a:t>建设工程造价鉴定规程</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1.0.6</a:t>
            </a:r>
            <a:r>
              <a:rPr lang="zh-CN" altLang="en-US" dirty="0">
                <a:solidFill>
                  <a:srgbClr val="000000"/>
                </a:solidFill>
                <a:cs typeface="+mn-ea"/>
                <a:sym typeface="+mn-lt"/>
              </a:rPr>
              <a:t>条规</a:t>
            </a:r>
            <a:r>
              <a:rPr lang="zh-CN" altLang="en-US" dirty="0" smtClean="0">
                <a:solidFill>
                  <a:srgbClr val="000000"/>
                </a:solidFill>
                <a:cs typeface="+mn-ea"/>
                <a:sym typeface="+mn-lt"/>
              </a:rPr>
              <a:t>定：鉴</a:t>
            </a:r>
            <a:r>
              <a:rPr lang="zh-CN" altLang="en-US" dirty="0">
                <a:solidFill>
                  <a:srgbClr val="000000"/>
                </a:solidFill>
                <a:cs typeface="+mn-ea"/>
                <a:sym typeface="+mn-lt"/>
              </a:rPr>
              <a:t>定机构中主办工程造价鉴定的人员</a:t>
            </a:r>
            <a:r>
              <a:rPr lang="en-US" altLang="zh-CN" dirty="0">
                <a:solidFill>
                  <a:srgbClr val="000000"/>
                </a:solidFill>
                <a:cs typeface="+mn-ea"/>
                <a:sym typeface="+mn-lt"/>
              </a:rPr>
              <a:t>(</a:t>
            </a:r>
            <a:r>
              <a:rPr lang="zh-CN" altLang="en-US" dirty="0">
                <a:solidFill>
                  <a:srgbClr val="000000"/>
                </a:solidFill>
                <a:cs typeface="+mn-ea"/>
                <a:sym typeface="+mn-lt"/>
              </a:rPr>
              <a:t>以下简称鉴定人员</a:t>
            </a:r>
            <a:r>
              <a:rPr lang="en-US" altLang="zh-CN" dirty="0">
                <a:solidFill>
                  <a:srgbClr val="000000"/>
                </a:solidFill>
                <a:cs typeface="+mn-ea"/>
                <a:sym typeface="+mn-lt"/>
              </a:rPr>
              <a:t>)</a:t>
            </a:r>
            <a:r>
              <a:rPr lang="zh-CN" altLang="en-US" dirty="0">
                <a:solidFill>
                  <a:srgbClr val="000000"/>
                </a:solidFill>
                <a:cs typeface="+mn-ea"/>
                <a:sym typeface="+mn-lt"/>
              </a:rPr>
              <a:t>必须是按照</a:t>
            </a:r>
            <a:r>
              <a:rPr lang="en-US" altLang="zh-CN" dirty="0">
                <a:solidFill>
                  <a:srgbClr val="000000"/>
                </a:solidFill>
                <a:cs typeface="+mn-ea"/>
                <a:sym typeface="+mn-lt"/>
              </a:rPr>
              <a:t>《</a:t>
            </a:r>
            <a:r>
              <a:rPr lang="zh-CN" altLang="en-US" dirty="0">
                <a:solidFill>
                  <a:srgbClr val="000000"/>
                </a:solidFill>
                <a:cs typeface="+mn-ea"/>
                <a:sym typeface="+mn-lt"/>
              </a:rPr>
              <a:t>注册造价工程师管理办法</a:t>
            </a:r>
            <a:r>
              <a:rPr lang="en-US" altLang="zh-CN" dirty="0">
                <a:solidFill>
                  <a:srgbClr val="000000"/>
                </a:solidFill>
                <a:cs typeface="+mn-ea"/>
                <a:sym typeface="+mn-lt"/>
              </a:rPr>
              <a:t>》</a:t>
            </a:r>
            <a:r>
              <a:rPr lang="zh-CN" altLang="en-US" dirty="0">
                <a:solidFill>
                  <a:srgbClr val="000000"/>
                </a:solidFill>
                <a:cs typeface="+mn-ea"/>
                <a:sym typeface="+mn-lt"/>
              </a:rPr>
              <a:t>注册于该鉴定机构的执业造价工程师。</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第</a:t>
            </a:r>
            <a:r>
              <a:rPr lang="en-US" altLang="zh-CN" dirty="0">
                <a:solidFill>
                  <a:srgbClr val="000000"/>
                </a:solidFill>
                <a:cs typeface="+mn-ea"/>
                <a:sym typeface="+mn-lt"/>
              </a:rPr>
              <a:t>6.1.1</a:t>
            </a:r>
            <a:r>
              <a:rPr lang="zh-CN" altLang="en-US" dirty="0">
                <a:solidFill>
                  <a:srgbClr val="000000"/>
                </a:solidFill>
                <a:cs typeface="+mn-ea"/>
                <a:sym typeface="+mn-lt"/>
              </a:rPr>
              <a:t>条规</a:t>
            </a:r>
            <a:r>
              <a:rPr lang="zh-CN" altLang="en-US" dirty="0" smtClean="0">
                <a:solidFill>
                  <a:srgbClr val="000000"/>
                </a:solidFill>
                <a:cs typeface="+mn-ea"/>
                <a:sym typeface="+mn-lt"/>
              </a:rPr>
              <a:t>定：项</a:t>
            </a:r>
            <a:r>
              <a:rPr lang="zh-CN" altLang="en-US" dirty="0">
                <a:solidFill>
                  <a:srgbClr val="000000"/>
                </a:solidFill>
                <a:cs typeface="+mn-ea"/>
                <a:sym typeface="+mn-lt"/>
              </a:rPr>
              <a:t>目负责人必须是注册造价师。</a:t>
            </a: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a:t>
            </a:r>
            <a:r>
              <a:rPr lang="zh-CN" altLang="en-US" dirty="0">
                <a:solidFill>
                  <a:srgbClr val="000000"/>
                </a:solidFill>
                <a:cs typeface="+mn-ea"/>
                <a:sym typeface="+mn-lt"/>
              </a:rPr>
              <a:t>建设工程造价鉴定规程条文说明</a:t>
            </a:r>
            <a:r>
              <a:rPr lang="en-US" altLang="zh-CN" dirty="0" smtClean="0">
                <a:solidFill>
                  <a:srgbClr val="000000"/>
                </a:solidFill>
                <a:cs typeface="+mn-ea"/>
                <a:sym typeface="+mn-lt"/>
              </a:rPr>
              <a:t>》</a:t>
            </a:r>
            <a:r>
              <a:rPr lang="zh-CN" altLang="en-US" dirty="0" smtClean="0">
                <a:solidFill>
                  <a:srgbClr val="000000"/>
                </a:solidFill>
                <a:cs typeface="+mn-ea"/>
                <a:sym typeface="+mn-lt"/>
              </a:rPr>
              <a:t>第</a:t>
            </a:r>
            <a:r>
              <a:rPr lang="en-US" altLang="zh-CN" dirty="0" smtClean="0">
                <a:solidFill>
                  <a:srgbClr val="000000"/>
                </a:solidFill>
                <a:cs typeface="+mn-ea"/>
                <a:sym typeface="+mn-lt"/>
              </a:rPr>
              <a:t>1.0.6</a:t>
            </a:r>
            <a:r>
              <a:rPr lang="zh-CN" altLang="en-US" dirty="0">
                <a:solidFill>
                  <a:srgbClr val="000000"/>
                </a:solidFill>
                <a:cs typeface="+mn-ea"/>
                <a:sym typeface="+mn-lt"/>
              </a:rPr>
              <a:t>条对此进行了诠释，认为鉴定人员是包括鉴定活动中所有参</a:t>
            </a:r>
            <a:r>
              <a:rPr lang="zh-CN" altLang="en-US" dirty="0" smtClean="0">
                <a:solidFill>
                  <a:srgbClr val="000000"/>
                </a:solidFill>
                <a:cs typeface="+mn-ea"/>
                <a:sym typeface="+mn-lt"/>
              </a:rPr>
              <a:t>与的人员。</a:t>
            </a:r>
            <a:r>
              <a:rPr lang="zh-CN" altLang="en-US" dirty="0">
                <a:solidFill>
                  <a:srgbClr val="000000"/>
                </a:solidFill>
                <a:cs typeface="+mn-ea"/>
                <a:sym typeface="+mn-lt"/>
              </a:rPr>
              <a:t>分为主办人员和辅助人员</a:t>
            </a:r>
            <a:r>
              <a:rPr lang="zh-CN" altLang="en-US" dirty="0" smtClean="0">
                <a:solidFill>
                  <a:srgbClr val="000000"/>
                </a:solidFill>
                <a:cs typeface="+mn-ea"/>
                <a:sym typeface="+mn-lt"/>
              </a:rPr>
              <a:t>，而辅</a:t>
            </a:r>
            <a:r>
              <a:rPr lang="zh-CN" altLang="en-US" dirty="0">
                <a:solidFill>
                  <a:srgbClr val="000000"/>
                </a:solidFill>
                <a:cs typeface="+mn-ea"/>
                <a:sym typeface="+mn-lt"/>
              </a:rPr>
              <a:t>助人员可以是造价员</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2100" b="1" dirty="0" smtClean="0">
                <a:solidFill>
                  <a:schemeClr val="accent1"/>
                </a:solidFill>
                <a:cs typeface="+mn-ea"/>
                <a:sym typeface="+mn-lt"/>
              </a:rPr>
              <a:t>十六、</a:t>
            </a:r>
            <a:r>
              <a:rPr lang="zh-CN" altLang="en-US" sz="2100" b="1" dirty="0">
                <a:solidFill>
                  <a:schemeClr val="accent1"/>
                </a:solidFill>
                <a:cs typeface="+mn-ea"/>
                <a:sym typeface="+mn-lt"/>
              </a:rPr>
              <a:t>以不具备工程造价咨询资质或者超越资质允许范围的单位、不在鉴定机构注册的鉴定人出具的鉴定报告作为定案根据</a:t>
            </a:r>
          </a:p>
        </p:txBody>
      </p:sp>
      <p:sp>
        <p:nvSpPr>
          <p:cNvPr id="322" name="TextBox 18"/>
          <p:cNvSpPr txBox="1"/>
          <p:nvPr/>
        </p:nvSpPr>
        <p:spPr>
          <a:xfrm>
            <a:off x="1846734" y="1360162"/>
            <a:ext cx="9032261" cy="524759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然而</a:t>
            </a:r>
            <a:r>
              <a:rPr lang="zh-CN" altLang="en-US" dirty="0">
                <a:solidFill>
                  <a:srgbClr val="000000"/>
                </a:solidFill>
                <a:cs typeface="+mn-ea"/>
                <a:sym typeface="+mn-lt"/>
              </a:rPr>
              <a:t>，国发（</a:t>
            </a:r>
            <a:r>
              <a:rPr lang="en-US" altLang="zh-CN" dirty="0">
                <a:solidFill>
                  <a:srgbClr val="000000"/>
                </a:solidFill>
                <a:cs typeface="+mn-ea"/>
                <a:sym typeface="+mn-lt"/>
              </a:rPr>
              <a:t>2016</a:t>
            </a:r>
            <a:r>
              <a:rPr lang="zh-CN" altLang="en-US" dirty="0">
                <a:solidFill>
                  <a:srgbClr val="000000"/>
                </a:solidFill>
                <a:cs typeface="+mn-ea"/>
                <a:sym typeface="+mn-lt"/>
              </a:rPr>
              <a:t>）</a:t>
            </a:r>
            <a:r>
              <a:rPr lang="en-US" altLang="zh-CN" dirty="0">
                <a:solidFill>
                  <a:srgbClr val="000000"/>
                </a:solidFill>
                <a:cs typeface="+mn-ea"/>
                <a:sym typeface="+mn-lt"/>
              </a:rPr>
              <a:t>5</a:t>
            </a:r>
            <a:r>
              <a:rPr lang="zh-CN" altLang="en-US" dirty="0">
                <a:solidFill>
                  <a:srgbClr val="000000"/>
                </a:solidFill>
                <a:cs typeface="+mn-ea"/>
                <a:sym typeface="+mn-lt"/>
              </a:rPr>
              <a:t>号</a:t>
            </a:r>
            <a:r>
              <a:rPr lang="en-US" altLang="zh-CN" dirty="0">
                <a:solidFill>
                  <a:srgbClr val="000000"/>
                </a:solidFill>
                <a:cs typeface="+mn-ea"/>
                <a:sym typeface="+mn-lt"/>
              </a:rPr>
              <a:t>《</a:t>
            </a:r>
            <a:r>
              <a:rPr lang="zh-CN" altLang="en-US" dirty="0">
                <a:solidFill>
                  <a:srgbClr val="000000"/>
                </a:solidFill>
                <a:cs typeface="+mn-ea"/>
                <a:sym typeface="+mn-lt"/>
              </a:rPr>
              <a:t>国务院关于取消一批职业资格许可和认定事项的决定</a:t>
            </a:r>
            <a:r>
              <a:rPr lang="en-US" altLang="zh-CN" dirty="0">
                <a:solidFill>
                  <a:srgbClr val="000000"/>
                </a:solidFill>
                <a:cs typeface="+mn-ea"/>
                <a:sym typeface="+mn-lt"/>
              </a:rPr>
              <a:t>》</a:t>
            </a:r>
            <a:r>
              <a:rPr lang="zh-CN" altLang="en-US" dirty="0">
                <a:solidFill>
                  <a:srgbClr val="000000"/>
                </a:solidFill>
                <a:cs typeface="+mn-ea"/>
                <a:sym typeface="+mn-lt"/>
              </a:rPr>
              <a:t>，取消了造价员的职业资格许可和认定，也不再对造价员资格进行年审登记。如</a:t>
            </a:r>
            <a:r>
              <a:rPr lang="zh-CN" altLang="en-US" dirty="0" smtClean="0">
                <a:solidFill>
                  <a:srgbClr val="000000"/>
                </a:solidFill>
                <a:cs typeface="+mn-ea"/>
                <a:sym typeface="+mn-lt"/>
              </a:rPr>
              <a:t>今，绝</a:t>
            </a:r>
            <a:r>
              <a:rPr lang="zh-CN" altLang="en-US" dirty="0">
                <a:solidFill>
                  <a:srgbClr val="000000"/>
                </a:solidFill>
                <a:cs typeface="+mn-ea"/>
                <a:sym typeface="+mn-lt"/>
              </a:rPr>
              <a:t>大部分造价员的执业证均已过了有效期。</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a:t>
            </a:r>
            <a:r>
              <a:rPr lang="en-US" altLang="zh-CN" dirty="0">
                <a:solidFill>
                  <a:srgbClr val="000000"/>
                </a:solidFill>
                <a:cs typeface="+mn-ea"/>
                <a:sym typeface="+mn-lt"/>
              </a:rPr>
              <a:t>2016</a:t>
            </a:r>
            <a:r>
              <a:rPr lang="zh-CN" altLang="en-US" dirty="0">
                <a:solidFill>
                  <a:srgbClr val="000000"/>
                </a:solidFill>
                <a:cs typeface="+mn-ea"/>
                <a:sym typeface="+mn-lt"/>
              </a:rPr>
              <a:t>）最高法民再</a:t>
            </a:r>
            <a:r>
              <a:rPr lang="en-US" altLang="zh-CN" dirty="0">
                <a:solidFill>
                  <a:srgbClr val="000000"/>
                </a:solidFill>
                <a:cs typeface="+mn-ea"/>
                <a:sym typeface="+mn-lt"/>
              </a:rPr>
              <a:t>284</a:t>
            </a:r>
            <a:r>
              <a:rPr lang="zh-CN" altLang="en-US" dirty="0">
                <a:solidFill>
                  <a:srgbClr val="000000"/>
                </a:solidFill>
                <a:cs typeface="+mn-ea"/>
                <a:sym typeface="+mn-lt"/>
              </a:rPr>
              <a:t>号案件中，造价鉴定报告末尾加盖了二位注册造价师及一位造价员印章，还有一位造价员签字，一方当事人认为鉴定人有一位未盖章，形式不合法。最高法院经审查认为，造价员的签名与盖章不影响该报告的效力。</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chemeClr val="accent2"/>
                </a:solidFill>
                <a:cs typeface="+mn-ea"/>
                <a:sym typeface="+mn-lt"/>
              </a:rPr>
              <a:t>我们</a:t>
            </a:r>
            <a:r>
              <a:rPr lang="zh-CN" altLang="en-US" dirty="0">
                <a:solidFill>
                  <a:schemeClr val="accent2"/>
                </a:solidFill>
                <a:cs typeface="+mn-ea"/>
                <a:sym typeface="+mn-lt"/>
              </a:rPr>
              <a:t>认为：</a:t>
            </a:r>
            <a:r>
              <a:rPr lang="zh-CN" altLang="en-US" dirty="0">
                <a:solidFill>
                  <a:srgbClr val="000000"/>
                </a:solidFill>
                <a:cs typeface="+mn-ea"/>
                <a:sym typeface="+mn-lt"/>
              </a:rPr>
              <a:t>在造价员资格尚未失效前，及造价员印章有效期内，造价员可以作为鉴定人员之一；但是造价</a:t>
            </a:r>
            <a:r>
              <a:rPr lang="zh-CN" altLang="en-US" dirty="0" smtClean="0">
                <a:solidFill>
                  <a:srgbClr val="000000"/>
                </a:solidFill>
                <a:cs typeface="+mn-ea"/>
                <a:sym typeface="+mn-lt"/>
              </a:rPr>
              <a:t>员资格及印</a:t>
            </a:r>
            <a:r>
              <a:rPr lang="zh-CN" altLang="en-US" dirty="0">
                <a:solidFill>
                  <a:srgbClr val="000000"/>
                </a:solidFill>
                <a:cs typeface="+mn-ea"/>
                <a:sym typeface="+mn-lt"/>
              </a:rPr>
              <a:t>章失效后，全部鉴定人员应该均为注册造价工程师，否则就不具备鉴定资格</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2100" b="1" dirty="0" smtClean="0">
                <a:solidFill>
                  <a:schemeClr val="accent1"/>
                </a:solidFill>
                <a:cs typeface="+mn-ea"/>
                <a:sym typeface="+mn-lt"/>
              </a:rPr>
              <a:t>十六、</a:t>
            </a:r>
            <a:r>
              <a:rPr lang="zh-CN" altLang="en-US" sz="2100" b="1" dirty="0">
                <a:solidFill>
                  <a:schemeClr val="accent1"/>
                </a:solidFill>
                <a:cs typeface="+mn-ea"/>
                <a:sym typeface="+mn-lt"/>
              </a:rPr>
              <a:t>以不具备工程造价咨询资质或者超越资质允许范围的单位、不在鉴定机构注册的鉴定人出具的鉴定报告作为定案根据</a:t>
            </a:r>
          </a:p>
        </p:txBody>
      </p:sp>
      <p:sp>
        <p:nvSpPr>
          <p:cNvPr id="322" name="TextBox 18"/>
          <p:cNvSpPr txBox="1"/>
          <p:nvPr/>
        </p:nvSpPr>
        <p:spPr>
          <a:xfrm>
            <a:off x="1589094" y="1701602"/>
            <a:ext cx="9032261" cy="427809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2"/>
                </a:solidFill>
                <a:cs typeface="+mn-ea"/>
                <a:sym typeface="+mn-lt"/>
              </a:rPr>
              <a:t>（</a:t>
            </a:r>
            <a:r>
              <a:rPr lang="en-US" altLang="zh-CN" b="1" dirty="0">
                <a:solidFill>
                  <a:schemeClr val="accent2"/>
                </a:solidFill>
                <a:cs typeface="+mn-ea"/>
                <a:sym typeface="+mn-lt"/>
              </a:rPr>
              <a:t>3</a:t>
            </a:r>
            <a:r>
              <a:rPr lang="zh-CN" altLang="en-US" b="1" dirty="0">
                <a:solidFill>
                  <a:schemeClr val="accent2"/>
                </a:solidFill>
                <a:cs typeface="+mn-ea"/>
                <a:sym typeface="+mn-lt"/>
              </a:rPr>
              <a:t>）需注意注册造价工程师是否专业对口。</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造价</a:t>
            </a:r>
            <a:r>
              <a:rPr lang="zh-CN" altLang="en-US" dirty="0">
                <a:solidFill>
                  <a:srgbClr val="000000"/>
                </a:solidFill>
                <a:cs typeface="+mn-ea"/>
                <a:sym typeface="+mn-lt"/>
              </a:rPr>
              <a:t>工程师的执业考</a:t>
            </a:r>
            <a:r>
              <a:rPr lang="zh-CN" altLang="en-US" dirty="0" smtClean="0">
                <a:solidFill>
                  <a:srgbClr val="000000"/>
                </a:solidFill>
                <a:cs typeface="+mn-ea"/>
                <a:sym typeface="+mn-lt"/>
              </a:rPr>
              <a:t>试及</a:t>
            </a:r>
            <a:r>
              <a:rPr lang="zh-CN" altLang="en-US" dirty="0">
                <a:solidFill>
                  <a:srgbClr val="000000"/>
                </a:solidFill>
                <a:cs typeface="+mn-ea"/>
                <a:sym typeface="+mn-lt"/>
              </a:rPr>
              <a:t>执业证件均分为土建及安装两个专业，一个完整的工程造价审核，应由土建造价工程师及安装造价工程师共同审核才能完成。因此</a:t>
            </a:r>
            <a:r>
              <a:rPr lang="zh-CN" altLang="en-US" dirty="0" smtClean="0">
                <a:solidFill>
                  <a:srgbClr val="000000"/>
                </a:solidFill>
                <a:cs typeface="+mn-ea"/>
                <a:sym typeface="+mn-lt"/>
              </a:rPr>
              <a:t>，首先应</a:t>
            </a:r>
            <a:r>
              <a:rPr lang="zh-CN" altLang="en-US" dirty="0">
                <a:solidFill>
                  <a:srgbClr val="000000"/>
                </a:solidFill>
                <a:cs typeface="+mn-ea"/>
                <a:sym typeface="+mn-lt"/>
              </a:rPr>
              <a:t>当考虑鉴定的内容是土建工程还是安装工程，或者二者均有</a:t>
            </a:r>
            <a:r>
              <a:rPr lang="zh-CN" altLang="en-US" dirty="0" smtClean="0">
                <a:solidFill>
                  <a:srgbClr val="000000"/>
                </a:solidFill>
                <a:cs typeface="+mn-ea"/>
                <a:sym typeface="+mn-lt"/>
              </a:rPr>
              <a:t>，而后再对</a:t>
            </a:r>
            <a:r>
              <a:rPr lang="zh-CN" altLang="en-US" dirty="0">
                <a:solidFill>
                  <a:srgbClr val="000000"/>
                </a:solidFill>
                <a:cs typeface="+mn-ea"/>
                <a:sym typeface="+mn-lt"/>
              </a:rPr>
              <a:t>应审核造价工程师的专业是否符合。</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如一个综合工程项目的造价司法鉴定报告，仅有土建造价工程师或者仅有安装造价工程师的印章</a:t>
            </a:r>
            <a:r>
              <a:rPr lang="zh-CN" altLang="en-US" dirty="0" smtClean="0">
                <a:solidFill>
                  <a:srgbClr val="000000"/>
                </a:solidFill>
                <a:cs typeface="+mn-ea"/>
                <a:sym typeface="+mn-lt"/>
              </a:rPr>
              <a:t>，也</a:t>
            </a:r>
            <a:r>
              <a:rPr lang="zh-CN" altLang="en-US" dirty="0">
                <a:solidFill>
                  <a:srgbClr val="000000"/>
                </a:solidFill>
                <a:cs typeface="+mn-ea"/>
                <a:sym typeface="+mn-lt"/>
              </a:rPr>
              <a:t>是不符合资质要求的</a:t>
            </a:r>
            <a:r>
              <a:rPr lang="zh-CN" altLang="en-US" dirty="0" smtClean="0">
                <a:solidFill>
                  <a:srgbClr val="000000"/>
                </a:solidFill>
                <a:cs typeface="+mn-ea"/>
                <a:sym typeface="+mn-lt"/>
              </a:rPr>
              <a:t>，因为这</a:t>
            </a:r>
            <a:r>
              <a:rPr lang="zh-CN" altLang="en-US" dirty="0">
                <a:solidFill>
                  <a:srgbClr val="000000"/>
                </a:solidFill>
                <a:cs typeface="+mn-ea"/>
                <a:sym typeface="+mn-lt"/>
              </a:rPr>
              <a:t>样意味着另一个专业的造价审核没有相应资质的人员审核</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2100" b="1" dirty="0" smtClean="0">
                <a:solidFill>
                  <a:schemeClr val="accent1"/>
                </a:solidFill>
                <a:cs typeface="+mn-ea"/>
                <a:sym typeface="+mn-lt"/>
              </a:rPr>
              <a:t>十六、</a:t>
            </a:r>
            <a:r>
              <a:rPr lang="zh-CN" altLang="en-US" sz="2100" b="1" dirty="0">
                <a:solidFill>
                  <a:schemeClr val="accent1"/>
                </a:solidFill>
                <a:cs typeface="+mn-ea"/>
                <a:sym typeface="+mn-lt"/>
              </a:rPr>
              <a:t>以不具备工程造价咨询资质或者超越资质允许范围的单位、不在鉴定机构注册的鉴定人出具的鉴定报告作为定案根据</a:t>
            </a:r>
          </a:p>
        </p:txBody>
      </p:sp>
      <p:sp>
        <p:nvSpPr>
          <p:cNvPr id="322" name="TextBox 18"/>
          <p:cNvSpPr txBox="1"/>
          <p:nvPr/>
        </p:nvSpPr>
        <p:spPr>
          <a:xfrm>
            <a:off x="1799941" y="2205658"/>
            <a:ext cx="8610568" cy="330859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chemeClr val="accent2"/>
                </a:solidFill>
                <a:cs typeface="+mn-ea"/>
                <a:sym typeface="+mn-lt"/>
              </a:rPr>
              <a:t>（</a:t>
            </a:r>
            <a:r>
              <a:rPr lang="en-US" altLang="zh-CN" dirty="0">
                <a:solidFill>
                  <a:schemeClr val="accent2"/>
                </a:solidFill>
                <a:cs typeface="+mn-ea"/>
                <a:sym typeface="+mn-lt"/>
              </a:rPr>
              <a:t>4</a:t>
            </a:r>
            <a:r>
              <a:rPr lang="zh-CN" altLang="en-US" dirty="0">
                <a:solidFill>
                  <a:schemeClr val="accent2"/>
                </a:solidFill>
                <a:cs typeface="+mn-ea"/>
                <a:sym typeface="+mn-lt"/>
              </a:rPr>
              <a:t>）工程造价司法鉴定人员的注册单位与鉴定单位未必一致。</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建</a:t>
            </a:r>
            <a:r>
              <a:rPr lang="zh-CN" altLang="en-US" dirty="0">
                <a:solidFill>
                  <a:srgbClr val="000000"/>
                </a:solidFill>
                <a:cs typeface="+mn-ea"/>
                <a:sym typeface="+mn-lt"/>
              </a:rPr>
              <a:t>办标函（</a:t>
            </a:r>
            <a:r>
              <a:rPr lang="en-US" altLang="zh-CN" dirty="0">
                <a:solidFill>
                  <a:srgbClr val="000000"/>
                </a:solidFill>
                <a:cs typeface="+mn-ea"/>
                <a:sym typeface="+mn-lt"/>
              </a:rPr>
              <a:t>2005</a:t>
            </a:r>
            <a:r>
              <a:rPr lang="zh-CN" altLang="en-US" dirty="0">
                <a:solidFill>
                  <a:srgbClr val="000000"/>
                </a:solidFill>
                <a:cs typeface="+mn-ea"/>
                <a:sym typeface="+mn-lt"/>
              </a:rPr>
              <a:t>）</a:t>
            </a:r>
            <a:r>
              <a:rPr lang="en-US" altLang="zh-CN" dirty="0">
                <a:solidFill>
                  <a:srgbClr val="000000"/>
                </a:solidFill>
                <a:cs typeface="+mn-ea"/>
                <a:sym typeface="+mn-lt"/>
              </a:rPr>
              <a:t>155</a:t>
            </a:r>
            <a:r>
              <a:rPr lang="zh-CN" altLang="en-US" dirty="0">
                <a:solidFill>
                  <a:srgbClr val="000000"/>
                </a:solidFill>
                <a:cs typeface="+mn-ea"/>
                <a:sym typeface="+mn-lt"/>
              </a:rPr>
              <a:t>号文</a:t>
            </a:r>
            <a:r>
              <a:rPr lang="en-US" altLang="zh-CN" dirty="0">
                <a:solidFill>
                  <a:srgbClr val="000000"/>
                </a:solidFill>
                <a:cs typeface="+mn-ea"/>
                <a:sym typeface="+mn-lt"/>
              </a:rPr>
              <a:t>《</a:t>
            </a:r>
            <a:r>
              <a:rPr lang="zh-CN" altLang="en-US" dirty="0">
                <a:solidFill>
                  <a:srgbClr val="000000"/>
                </a:solidFill>
                <a:cs typeface="+mn-ea"/>
                <a:sym typeface="+mn-lt"/>
              </a:rPr>
              <a:t>建设部办公厅关于工程造价司法鉴定有关问题</a:t>
            </a:r>
            <a:r>
              <a:rPr lang="en-US" altLang="zh-CN" dirty="0">
                <a:solidFill>
                  <a:srgbClr val="000000"/>
                </a:solidFill>
                <a:cs typeface="+mn-ea"/>
                <a:sym typeface="+mn-lt"/>
              </a:rPr>
              <a:t>》</a:t>
            </a:r>
            <a:r>
              <a:rPr lang="zh-CN" altLang="en-US" dirty="0">
                <a:solidFill>
                  <a:srgbClr val="000000"/>
                </a:solidFill>
                <a:cs typeface="+mn-ea"/>
                <a:sym typeface="+mn-lt"/>
              </a:rPr>
              <a:t>的复函，称从事工程造价司法鉴定的人员，必须具备注册造价工程师执业资格，并只得在其注册的机构从事工程造价司法鉴定工作，否则不具有在该机构的工程造价成果文件上签字的权力。</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但是</a:t>
            </a:r>
            <a:r>
              <a:rPr lang="zh-CN" altLang="en-US" dirty="0">
                <a:solidFill>
                  <a:srgbClr val="000000"/>
                </a:solidFill>
                <a:cs typeface="+mn-ea"/>
                <a:sym typeface="+mn-lt"/>
              </a:rPr>
              <a:t>，</a:t>
            </a:r>
            <a:r>
              <a:rPr lang="zh-CN" altLang="en-US" dirty="0">
                <a:solidFill>
                  <a:schemeClr val="accent2"/>
                </a:solidFill>
                <a:cs typeface="+mn-ea"/>
                <a:sym typeface="+mn-lt"/>
              </a:rPr>
              <a:t>司法实践之中对此并不作严格的要求</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2100" b="1" dirty="0" smtClean="0">
                <a:solidFill>
                  <a:schemeClr val="accent1"/>
                </a:solidFill>
                <a:cs typeface="+mn-ea"/>
                <a:sym typeface="+mn-lt"/>
              </a:rPr>
              <a:t>十六、</a:t>
            </a:r>
            <a:r>
              <a:rPr lang="zh-CN" altLang="en-US" sz="2100" b="1" dirty="0">
                <a:solidFill>
                  <a:schemeClr val="accent1"/>
                </a:solidFill>
                <a:cs typeface="+mn-ea"/>
                <a:sym typeface="+mn-lt"/>
              </a:rPr>
              <a:t>以不具备工程造价咨询资质或者超越资质允许范围的单位、不在鉴定机构注册的鉴定人出具的鉴定报告作为定案根据</a:t>
            </a:r>
          </a:p>
        </p:txBody>
      </p:sp>
      <p:sp>
        <p:nvSpPr>
          <p:cNvPr id="322" name="TextBox 18"/>
          <p:cNvSpPr txBox="1"/>
          <p:nvPr/>
        </p:nvSpPr>
        <p:spPr>
          <a:xfrm>
            <a:off x="1589094" y="1845618"/>
            <a:ext cx="9032261" cy="391267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a:t>
            </a:r>
            <a:r>
              <a:rPr lang="en-US" altLang="zh-CN" dirty="0">
                <a:solidFill>
                  <a:srgbClr val="000000"/>
                </a:solidFill>
                <a:cs typeface="+mn-ea"/>
                <a:sym typeface="+mn-lt"/>
              </a:rPr>
              <a:t>2013</a:t>
            </a:r>
            <a:r>
              <a:rPr lang="zh-CN" altLang="en-US" dirty="0">
                <a:solidFill>
                  <a:srgbClr val="000000"/>
                </a:solidFill>
                <a:cs typeface="+mn-ea"/>
                <a:sym typeface="+mn-lt"/>
              </a:rPr>
              <a:t>）民抗字第</a:t>
            </a:r>
            <a:r>
              <a:rPr lang="en-US" altLang="zh-CN" dirty="0">
                <a:solidFill>
                  <a:srgbClr val="000000"/>
                </a:solidFill>
                <a:cs typeface="+mn-ea"/>
                <a:sym typeface="+mn-lt"/>
              </a:rPr>
              <a:t>85</a:t>
            </a:r>
            <a:r>
              <a:rPr lang="zh-CN" altLang="en-US" dirty="0">
                <a:solidFill>
                  <a:srgbClr val="000000"/>
                </a:solidFill>
                <a:cs typeface="+mn-ea"/>
                <a:sym typeface="+mn-lt"/>
              </a:rPr>
              <a:t>号民事判决书中，鉴定人员的注册单位不统一，有的注册单位为建行金华市分行，有的注册单位为建行浙江省分行。而法院委托的是建行金华市分行进行鉴定，在此情况下，法院认为：建行金华市分行和下属单位审查中心的相关工作人员均实际参与鉴定工作。虽然胡**注册单位为建行浙江省分行，其参与本案鉴定不够规范。但其作出鉴定的部分为水电安装工程，涉及总额仅七十余万元、亦非当事人争议重点，不对鉴定结论构成重大影响。鉴定报告虽然存在部分程序瑕疵，但根据当时的鉴定规范要求，尚未达到必须重新鉴定的地步</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2100" b="1" dirty="0" smtClean="0">
                <a:solidFill>
                  <a:schemeClr val="accent1"/>
                </a:solidFill>
                <a:cs typeface="+mn-ea"/>
                <a:sym typeface="+mn-lt"/>
              </a:rPr>
              <a:t>十六、</a:t>
            </a:r>
            <a:r>
              <a:rPr lang="zh-CN" altLang="en-US" sz="2100" b="1" dirty="0">
                <a:solidFill>
                  <a:schemeClr val="accent1"/>
                </a:solidFill>
                <a:cs typeface="+mn-ea"/>
                <a:sym typeface="+mn-lt"/>
              </a:rPr>
              <a:t>以不具备工程造价咨询资质或者超越资质允许范围的单位、不在鉴定机构注册的鉴定人出具的鉴定报告作为定案根据</a:t>
            </a:r>
          </a:p>
        </p:txBody>
      </p:sp>
      <p:sp>
        <p:nvSpPr>
          <p:cNvPr id="322" name="TextBox 18"/>
          <p:cNvSpPr txBox="1"/>
          <p:nvPr/>
        </p:nvSpPr>
        <p:spPr>
          <a:xfrm>
            <a:off x="1589094" y="1917626"/>
            <a:ext cx="9032261" cy="397031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a:t>
            </a:r>
            <a:r>
              <a:rPr lang="en-US" altLang="zh-CN" dirty="0">
                <a:solidFill>
                  <a:srgbClr val="000000"/>
                </a:solidFill>
                <a:cs typeface="+mn-ea"/>
                <a:sym typeface="+mn-lt"/>
              </a:rPr>
              <a:t>2013</a:t>
            </a:r>
            <a:r>
              <a:rPr lang="zh-CN" altLang="en-US" dirty="0">
                <a:solidFill>
                  <a:srgbClr val="000000"/>
                </a:solidFill>
                <a:cs typeface="+mn-ea"/>
                <a:sym typeface="+mn-lt"/>
              </a:rPr>
              <a:t>）民申字第</a:t>
            </a:r>
            <a:r>
              <a:rPr lang="en-US" altLang="zh-CN" dirty="0">
                <a:solidFill>
                  <a:srgbClr val="000000"/>
                </a:solidFill>
                <a:cs typeface="+mn-ea"/>
                <a:sym typeface="+mn-lt"/>
              </a:rPr>
              <a:t>656</a:t>
            </a:r>
            <a:r>
              <a:rPr lang="zh-CN" altLang="en-US" dirty="0">
                <a:solidFill>
                  <a:srgbClr val="000000"/>
                </a:solidFill>
                <a:cs typeface="+mn-ea"/>
                <a:sym typeface="+mn-lt"/>
              </a:rPr>
              <a:t>号案件中，有鉴定人员的造价员资格证书上的执业机构与实际执业机构不同，最高法院认为：如果陈某某确实在两个机构同时执业，此行为也是行政部门和行业组织的管理问题，不影响其所出具的</a:t>
            </a:r>
            <a:r>
              <a:rPr lang="en-US" altLang="zh-CN" dirty="0">
                <a:solidFill>
                  <a:srgbClr val="000000"/>
                </a:solidFill>
                <a:cs typeface="+mn-ea"/>
                <a:sym typeface="+mn-lt"/>
              </a:rPr>
              <a:t>《</a:t>
            </a:r>
            <a:r>
              <a:rPr lang="zh-CN" altLang="en-US" dirty="0">
                <a:solidFill>
                  <a:srgbClr val="000000"/>
                </a:solidFill>
                <a:cs typeface="+mn-ea"/>
                <a:sym typeface="+mn-lt"/>
              </a:rPr>
              <a:t>鉴定报告</a:t>
            </a:r>
            <a:r>
              <a:rPr lang="en-US" altLang="zh-CN" dirty="0">
                <a:solidFill>
                  <a:srgbClr val="000000"/>
                </a:solidFill>
                <a:cs typeface="+mn-ea"/>
                <a:sym typeface="+mn-lt"/>
              </a:rPr>
              <a:t>》</a:t>
            </a:r>
            <a:r>
              <a:rPr lang="zh-CN" altLang="en-US" dirty="0">
                <a:solidFill>
                  <a:srgbClr val="000000"/>
                </a:solidFill>
                <a:cs typeface="+mn-ea"/>
                <a:sym typeface="+mn-lt"/>
              </a:rPr>
              <a:t>的效力。由于行政法规并不要求建设工程造价员必须专职执业，即使谢某某的工作单位是湖南水利水电职业技术学院，也不影响其出具</a:t>
            </a:r>
            <a:r>
              <a:rPr lang="en-US" altLang="zh-CN" dirty="0">
                <a:solidFill>
                  <a:srgbClr val="000000"/>
                </a:solidFill>
                <a:cs typeface="+mn-ea"/>
                <a:sym typeface="+mn-lt"/>
              </a:rPr>
              <a:t>《</a:t>
            </a:r>
            <a:r>
              <a:rPr lang="zh-CN" altLang="en-US" dirty="0">
                <a:solidFill>
                  <a:srgbClr val="000000"/>
                </a:solidFill>
                <a:cs typeface="+mn-ea"/>
                <a:sym typeface="+mn-lt"/>
              </a:rPr>
              <a:t>鉴定报告</a:t>
            </a:r>
            <a:r>
              <a:rPr lang="en-US" altLang="zh-CN" dirty="0">
                <a:solidFill>
                  <a:srgbClr val="000000"/>
                </a:solidFill>
                <a:cs typeface="+mn-ea"/>
                <a:sym typeface="+mn-lt"/>
              </a:rPr>
              <a:t>》</a:t>
            </a:r>
            <a:r>
              <a:rPr lang="zh-CN" altLang="en-US" dirty="0">
                <a:solidFill>
                  <a:srgbClr val="000000"/>
                </a:solidFill>
                <a:cs typeface="+mn-ea"/>
                <a:sym typeface="+mn-lt"/>
              </a:rPr>
              <a:t>。需要指出的是，陈某某和谢某某都是建设工程造价员，</a:t>
            </a:r>
            <a:r>
              <a:rPr lang="zh-CN" altLang="en-US" dirty="0" smtClean="0">
                <a:solidFill>
                  <a:srgbClr val="000000"/>
                </a:solidFill>
                <a:cs typeface="+mn-ea"/>
                <a:sym typeface="+mn-lt"/>
              </a:rPr>
              <a:t>周某某是</a:t>
            </a:r>
            <a:r>
              <a:rPr lang="zh-CN" altLang="en-US" dirty="0">
                <a:solidFill>
                  <a:srgbClr val="000000"/>
                </a:solidFill>
                <a:cs typeface="+mn-ea"/>
                <a:sym typeface="+mn-lt"/>
              </a:rPr>
              <a:t>注册工程造价师，只要</a:t>
            </a:r>
            <a:r>
              <a:rPr lang="zh-CN" altLang="en-US" dirty="0" smtClean="0">
                <a:solidFill>
                  <a:srgbClr val="000000"/>
                </a:solidFill>
                <a:cs typeface="+mn-ea"/>
                <a:sym typeface="+mn-lt"/>
              </a:rPr>
              <a:t>周</a:t>
            </a:r>
            <a:r>
              <a:rPr lang="zh-CN" altLang="en-US" dirty="0">
                <a:solidFill>
                  <a:srgbClr val="000000"/>
                </a:solidFill>
                <a:cs typeface="+mn-ea"/>
                <a:sym typeface="+mn-lt"/>
              </a:rPr>
              <a:t>某某</a:t>
            </a:r>
            <a:r>
              <a:rPr lang="zh-CN" altLang="en-US" dirty="0" smtClean="0">
                <a:solidFill>
                  <a:srgbClr val="000000"/>
                </a:solidFill>
                <a:cs typeface="+mn-ea"/>
                <a:sym typeface="+mn-lt"/>
              </a:rPr>
              <a:t>具有</a:t>
            </a:r>
            <a:r>
              <a:rPr lang="zh-CN" altLang="en-US" dirty="0">
                <a:solidFill>
                  <a:srgbClr val="000000"/>
                </a:solidFill>
                <a:cs typeface="+mn-ea"/>
                <a:sym typeface="+mn-lt"/>
              </a:rPr>
              <a:t>合法资质，就不影响</a:t>
            </a:r>
            <a:r>
              <a:rPr lang="en-US" altLang="zh-CN" dirty="0">
                <a:solidFill>
                  <a:srgbClr val="000000"/>
                </a:solidFill>
                <a:cs typeface="+mn-ea"/>
                <a:sym typeface="+mn-lt"/>
              </a:rPr>
              <a:t>《</a:t>
            </a:r>
            <a:r>
              <a:rPr lang="zh-CN" altLang="en-US" dirty="0">
                <a:solidFill>
                  <a:srgbClr val="000000"/>
                </a:solidFill>
                <a:cs typeface="+mn-ea"/>
                <a:sym typeface="+mn-lt"/>
              </a:rPr>
              <a:t>鉴定报告</a:t>
            </a:r>
            <a:r>
              <a:rPr lang="en-US" altLang="zh-CN" dirty="0">
                <a:solidFill>
                  <a:srgbClr val="000000"/>
                </a:solidFill>
                <a:cs typeface="+mn-ea"/>
                <a:sym typeface="+mn-lt"/>
              </a:rPr>
              <a:t>》</a:t>
            </a:r>
            <a:r>
              <a:rPr lang="zh-CN" altLang="en-US" dirty="0">
                <a:solidFill>
                  <a:srgbClr val="000000"/>
                </a:solidFill>
                <a:cs typeface="+mn-ea"/>
                <a:sym typeface="+mn-lt"/>
              </a:rPr>
              <a:t>的效力。</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486694" y="1341562"/>
            <a:ext cx="8856984" cy="315471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十七、造价咨询公司的分支机构以自己或者总公司名义出具鉴定报告</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en-US" altLang="zh-CN" dirty="0"/>
              <a:t>《</a:t>
            </a:r>
            <a:r>
              <a:rPr lang="zh-CN" altLang="en-US" dirty="0"/>
              <a:t>工程造价咨询企业管理办法</a:t>
            </a:r>
            <a:r>
              <a:rPr lang="en-US" altLang="zh-CN" dirty="0"/>
              <a:t>》</a:t>
            </a:r>
            <a:r>
              <a:rPr lang="zh-CN" altLang="en-US" dirty="0"/>
              <a:t>第二十四条规</a:t>
            </a:r>
            <a:r>
              <a:rPr lang="zh-CN" altLang="en-US" dirty="0" smtClean="0"/>
              <a:t>定：“</a:t>
            </a:r>
            <a:r>
              <a:rPr lang="zh-CN" altLang="en-US" dirty="0"/>
              <a:t>分支机构从事工程造价咨询业务，应当由设立该分支机构的工程造价咨询企业负责承接工程造价咨询业务、订立工程造价咨询合同、出具工程造价成果文件。分支机构不得以自己名义承接工程造价咨询业务、订立工程造价咨询合同、出具工程造价成果文件</a:t>
            </a:r>
            <a:r>
              <a:rPr lang="zh-CN" altLang="en-US" dirty="0" smtClean="0"/>
              <a: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486694" y="1341562"/>
            <a:ext cx="8856984" cy="460895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十七、造价咨询公司的分支机构以自己或者总公司名义出具鉴定报告</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en-US" altLang="zh-CN" dirty="0" smtClean="0"/>
              <a:t>《</a:t>
            </a:r>
            <a:r>
              <a:rPr lang="zh-CN" altLang="en-US" dirty="0"/>
              <a:t>全国人民代表大会常务委员会关于司法鉴定管理问题的决定</a:t>
            </a:r>
            <a:r>
              <a:rPr lang="en-US" altLang="zh-CN" dirty="0"/>
              <a:t>》</a:t>
            </a:r>
            <a:r>
              <a:rPr lang="zh-CN" altLang="en-US" dirty="0"/>
              <a:t>第十六条规定制定并经国务院批准的司法部第</a:t>
            </a:r>
            <a:r>
              <a:rPr lang="en-US" altLang="zh-CN" dirty="0"/>
              <a:t>95</a:t>
            </a:r>
            <a:r>
              <a:rPr lang="zh-CN" altLang="en-US" dirty="0"/>
              <a:t>号令</a:t>
            </a:r>
            <a:r>
              <a:rPr lang="en-US" altLang="zh-CN" dirty="0"/>
              <a:t>《</a:t>
            </a:r>
            <a:r>
              <a:rPr lang="zh-CN" altLang="en-US" dirty="0"/>
              <a:t>司法鉴定机构登记管理办法</a:t>
            </a:r>
            <a:r>
              <a:rPr lang="en-US" altLang="zh-CN" dirty="0"/>
              <a:t>》</a:t>
            </a:r>
            <a:r>
              <a:rPr lang="zh-CN" altLang="en-US" dirty="0"/>
              <a:t>第三条，“本办法所称的司法鉴定机构是指从事</a:t>
            </a:r>
            <a:r>
              <a:rPr lang="en-US" altLang="zh-CN" dirty="0"/>
              <a:t>《</a:t>
            </a:r>
            <a:r>
              <a:rPr lang="zh-CN" altLang="en-US" dirty="0"/>
              <a:t>全国人民代表大会常务委员会关于司法鉴定管理问题的决定</a:t>
            </a:r>
            <a:r>
              <a:rPr lang="en-US" altLang="zh-CN" dirty="0"/>
              <a:t>》</a:t>
            </a:r>
            <a:r>
              <a:rPr lang="zh-CN" altLang="en-US" dirty="0"/>
              <a:t>第二条规定的司法鉴定业务的法人或者其他组织”，其他组织应当包括分支机构。但是实务中，会有一些不具备造价咨询资质，甚至是挂靠的分支机构被纳入法院名册，以总公司的名义或者临时委托其他单位人员进行鉴定，而分支机构和临时委托的机构和人员都不在名册内，导致当事人不认可鉴定意见。</a:t>
            </a:r>
            <a:endParaRPr lang="en-US" altLang="zh-CN" b="1" dirty="0" smtClean="0">
              <a:solidFill>
                <a:schemeClr val="accent1"/>
              </a:solidFill>
              <a:cs typeface="+mn-ea"/>
              <a:sym typeface="+mn-lt"/>
            </a:endParaRPr>
          </a:p>
        </p:txBody>
      </p:sp>
    </p:spTree>
    <p:extLst>
      <p:ext uri="{BB962C8B-B14F-4D97-AF65-F5344CB8AC3E}">
        <p14:creationId xmlns:p14="http://schemas.microsoft.com/office/powerpoint/2010/main" val="41549180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558702" y="1341562"/>
            <a:ext cx="8162889" cy="460895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十八、先鉴定后质证，即不对鉴定材料进行质证或者在没有充分质证的情况下即用作证据进行鉴</a:t>
            </a:r>
            <a:r>
              <a:rPr lang="zh-CN" altLang="en-US" b="1" dirty="0">
                <a:solidFill>
                  <a:schemeClr val="accent1"/>
                </a:solidFill>
                <a:cs typeface="+mn-ea"/>
                <a:sym typeface="+mn-lt"/>
              </a:rPr>
              <a:t>定</a:t>
            </a:r>
            <a:r>
              <a:rPr lang="zh-CN" altLang="en-US" b="1" dirty="0" smtClean="0">
                <a:solidFill>
                  <a:schemeClr val="accent1"/>
                </a:solidFill>
                <a:cs typeface="+mn-ea"/>
                <a:sym typeface="+mn-lt"/>
              </a:rPr>
              <a:t>，等鉴定结果出来后再质证</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t>鉴</a:t>
            </a:r>
            <a:r>
              <a:rPr lang="zh-CN" altLang="en-US" dirty="0"/>
              <a:t>定意见是建立在证据基础之上的证据，这是鉴定意见不同于其它证据的特点之一。按照</a:t>
            </a:r>
            <a:r>
              <a:rPr lang="en-US" altLang="zh-CN" dirty="0"/>
              <a:t>《</a:t>
            </a:r>
            <a:r>
              <a:rPr lang="zh-CN" altLang="en-US" dirty="0"/>
              <a:t>民事诉讼法</a:t>
            </a:r>
            <a:r>
              <a:rPr lang="en-US" altLang="zh-CN" dirty="0"/>
              <a:t>》</a:t>
            </a:r>
            <a:r>
              <a:rPr lang="zh-CN" altLang="en-US" dirty="0"/>
              <a:t>的规定，所有的证据都应当在法庭上出示，并由当事人互相质证。从鉴定意见形成过程来看，至少包括两个层面的质证，一是鉴定所依据的证据资料的质证，二是对鉴定机构出具的鉴定意见的质证。对鉴定所依据的证据资料的质证一般应该在鉴定开始前完成，然后鉴定机构根据质证的结果进行鉴定</a:t>
            </a:r>
            <a:r>
              <a:rPr lang="zh-CN" altLang="en-US" dirty="0" smtClean="0"/>
              <a:t>。</a:t>
            </a:r>
            <a:endParaRPr lang="zh-CN" altLang="en-US" dirty="0"/>
          </a:p>
        </p:txBody>
      </p:sp>
    </p:spTree>
    <p:extLst>
      <p:ext uri="{BB962C8B-B14F-4D97-AF65-F5344CB8AC3E}">
        <p14:creationId xmlns:p14="http://schemas.microsoft.com/office/powerpoint/2010/main" val="27073222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a:t>
            </a:r>
          </a:p>
        </p:txBody>
      </p:sp>
      <p:sp>
        <p:nvSpPr>
          <p:cNvPr id="322" name="TextBox 18"/>
          <p:cNvSpPr txBox="1"/>
          <p:nvPr/>
        </p:nvSpPr>
        <p:spPr>
          <a:xfrm>
            <a:off x="1558702" y="1341562"/>
            <a:ext cx="8162889" cy="427809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十八、先鉴定后质证，即不对鉴定材料进行质证或者在没有充分质证的情况下即用作证据进行鉴</a:t>
            </a:r>
            <a:r>
              <a:rPr lang="zh-CN" altLang="en-US" b="1" dirty="0">
                <a:solidFill>
                  <a:schemeClr val="accent1"/>
                </a:solidFill>
                <a:cs typeface="+mn-ea"/>
                <a:sym typeface="+mn-lt"/>
              </a:rPr>
              <a:t>定</a:t>
            </a:r>
            <a:r>
              <a:rPr lang="zh-CN" altLang="en-US" b="1" dirty="0" smtClean="0">
                <a:solidFill>
                  <a:schemeClr val="accent1"/>
                </a:solidFill>
                <a:cs typeface="+mn-ea"/>
                <a:sym typeface="+mn-lt"/>
              </a:rPr>
              <a:t>，等鉴定结果出来后再质证</a:t>
            </a:r>
            <a:endParaRPr lang="en-US" altLang="zh-CN" b="1" dirty="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t>实</a:t>
            </a:r>
            <a:r>
              <a:rPr lang="zh-CN" altLang="en-US" dirty="0"/>
              <a:t>务中，存在的问题是，先鉴定后质证，即不对鉴定材料进行质证或者没有充分质证即用作鉴定证据，鉴定结果出来后再鉴定，这种情况并不少见，尤其是在审判和鉴定分离，审判和鉴定各管一段的情况下，这种情况更多一些</a:t>
            </a:r>
            <a:r>
              <a:rPr lang="zh-CN" altLang="en-US" dirty="0" smtClean="0"/>
              <a:t>。事实上，</a:t>
            </a:r>
            <a:r>
              <a:rPr lang="zh-CN" altLang="en-US" dirty="0"/>
              <a:t>对当事人不利的情况是鉴定意见出来后，再想通过质证改变结果，难度较大。</a:t>
            </a:r>
          </a:p>
          <a:p>
            <a:pPr marL="342900" indent="-342900">
              <a:lnSpc>
                <a:spcPct val="150000"/>
              </a:lnSpc>
              <a:spcBef>
                <a:spcPts val="600"/>
              </a:spcBef>
              <a:spcAft>
                <a:spcPts val="600"/>
              </a:spcAft>
              <a:buFont typeface="Wingdings" panose="05000000000000000000" pitchFamily="2" charset="2"/>
              <a:buChar char="l"/>
            </a:pPr>
            <a:endParaRPr lang="en-US" altLang="zh-CN" b="1" dirty="0">
              <a:solidFill>
                <a:schemeClr val="accent1"/>
              </a:solidFill>
              <a:cs typeface="+mn-ea"/>
              <a:sym typeface="+mn-lt"/>
            </a:endParaRPr>
          </a:p>
        </p:txBody>
      </p:sp>
    </p:spTree>
    <p:extLst>
      <p:ext uri="{BB962C8B-B14F-4D97-AF65-F5344CB8AC3E}">
        <p14:creationId xmlns:p14="http://schemas.microsoft.com/office/powerpoint/2010/main" val="31106892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2495228" y="2250009"/>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2495228" y="4180856"/>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custDataLst>
              <p:tags r:id="rId4"/>
            </p:custDataLst>
          </p:nvPr>
        </p:nvSpPr>
        <p:spPr>
          <a:xfrm>
            <a:off x="2495271" y="2485015"/>
            <a:ext cx="2419034" cy="1462425"/>
          </a:xfrm>
          <a:prstGeom prst="rect">
            <a:avLst/>
          </a:prstGeom>
          <a:noFill/>
        </p:spPr>
        <p:txBody>
          <a:bodyPr lIns="0" tIns="0" rIns="0" bIns="0" anchor="ctr"/>
          <a:lstStyle/>
          <a:p>
            <a:pPr algn="ctr">
              <a:defRPr/>
            </a:pPr>
            <a:r>
              <a:rPr lang="en-US" altLang="zh-CN" sz="12000" spc="-667" dirty="0" smtClean="0">
                <a:solidFill>
                  <a:srgbClr val="475F77"/>
                </a:solidFill>
                <a:cs typeface="+mn-ea"/>
                <a:sym typeface="+mn-lt"/>
              </a:rPr>
              <a:t>02</a:t>
            </a:r>
            <a:endParaRPr lang="zh-CN" altLang="en-US" sz="12000" spc="-667" dirty="0">
              <a:solidFill>
                <a:srgbClr val="475F77"/>
              </a:solidFill>
              <a:cs typeface="+mn-ea"/>
              <a:sym typeface="+mn-lt"/>
            </a:endParaRPr>
          </a:p>
        </p:txBody>
      </p:sp>
      <p:sp>
        <p:nvSpPr>
          <p:cNvPr id="2053" name="文本框 8"/>
          <p:cNvSpPr txBox="1">
            <a:spLocks noChangeArrowheads="1"/>
          </p:cNvSpPr>
          <p:nvPr>
            <p:custDataLst>
              <p:tags r:id="rId5"/>
            </p:custDataLst>
          </p:nvPr>
        </p:nvSpPr>
        <p:spPr bwMode="auto">
          <a:xfrm>
            <a:off x="4727099" y="2251493"/>
            <a:ext cx="5357410" cy="193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9705">
              <a:lnSpc>
                <a:spcPct val="110000"/>
              </a:lnSpc>
              <a:defRPr/>
            </a:pPr>
            <a:r>
              <a:rPr lang="zh-CN" altLang="en-US" sz="3800" b="1" dirty="0" smtClean="0">
                <a:solidFill>
                  <a:srgbClr val="4D5F6A"/>
                </a:solidFill>
                <a:latin typeface="Arial" panose="020B0604020202020204"/>
                <a:ea typeface="微软雅黑" panose="020B0503020204020204" pitchFamily="34" charset="-122"/>
                <a:cs typeface="+mn-ea"/>
                <a:sym typeface="+mn-lt"/>
              </a:rPr>
              <a:t>造价鉴定不当行为的法律后果</a:t>
            </a:r>
            <a:endParaRPr lang="en-US" altLang="zh-CN" sz="3800" b="1" dirty="0">
              <a:solidFill>
                <a:srgbClr val="4D5F6A"/>
              </a:solidFill>
              <a:latin typeface="Arial" panose="020B0604020202020204"/>
              <a:ea typeface="微软雅黑" panose="020B0503020204020204" pitchFamily="34" charset="-122"/>
              <a:cs typeface="+mn-ea"/>
              <a:sym typeface="+mn-lt"/>
            </a:endParaRPr>
          </a:p>
        </p:txBody>
      </p:sp>
      <p:sp>
        <p:nvSpPr>
          <p:cNvPr id="10"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造价鉴定中存在的不当行为及其后果</a:t>
            </a:r>
          </a:p>
        </p:txBody>
      </p:sp>
    </p:spTree>
    <p:custDataLst>
      <p:tags r:id="rId1"/>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smtClean="0">
                <a:solidFill>
                  <a:srgbClr val="000000"/>
                </a:solidFill>
                <a:cs typeface="+mn-ea"/>
                <a:sym typeface="+mn-lt"/>
              </a:rPr>
              <a:t>一、民事责任</a:t>
            </a:r>
            <a:endParaRPr lang="zh-CN" altLang="en-US" sz="3200" kern="0" dirty="0">
              <a:solidFill>
                <a:srgbClr val="000000"/>
              </a:solidFill>
              <a:cs typeface="+mn-ea"/>
              <a:sym typeface="+mn-lt"/>
            </a:endParaRPr>
          </a:p>
        </p:txBody>
      </p:sp>
      <p:sp>
        <p:nvSpPr>
          <p:cNvPr id="322" name="TextBox 18"/>
          <p:cNvSpPr txBox="1"/>
          <p:nvPr/>
        </p:nvSpPr>
        <p:spPr>
          <a:xfrm>
            <a:off x="1629912" y="1989634"/>
            <a:ext cx="8950625" cy="394723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民事责任的法律依据</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en-US" altLang="zh-CN" dirty="0" smtClean="0">
                <a:solidFill>
                  <a:srgbClr val="000000"/>
                </a:solidFill>
                <a:cs typeface="+mn-ea"/>
                <a:sym typeface="+mn-lt"/>
              </a:rPr>
              <a:t>《</a:t>
            </a:r>
            <a:r>
              <a:rPr lang="zh-CN" altLang="en-US" dirty="0">
                <a:solidFill>
                  <a:srgbClr val="000000"/>
                </a:solidFill>
                <a:cs typeface="+mn-ea"/>
                <a:sym typeface="+mn-lt"/>
              </a:rPr>
              <a:t>司法鉴定人登记管理办法</a:t>
            </a:r>
            <a:r>
              <a:rPr lang="en-US" altLang="zh-CN" dirty="0">
                <a:solidFill>
                  <a:srgbClr val="000000"/>
                </a:solidFill>
                <a:cs typeface="+mn-ea"/>
                <a:sym typeface="+mn-lt"/>
              </a:rPr>
              <a:t>》</a:t>
            </a:r>
            <a:r>
              <a:rPr lang="zh-CN" altLang="en-US" dirty="0">
                <a:solidFill>
                  <a:srgbClr val="000000"/>
                </a:solidFill>
                <a:cs typeface="+mn-ea"/>
                <a:sym typeface="+mn-lt"/>
              </a:rPr>
              <a:t>第三十一</a:t>
            </a:r>
            <a:r>
              <a:rPr lang="zh-CN" altLang="en-US" dirty="0" smtClean="0">
                <a:solidFill>
                  <a:srgbClr val="000000"/>
                </a:solidFill>
                <a:cs typeface="+mn-ea"/>
                <a:sym typeface="+mn-lt"/>
              </a:rPr>
              <a:t>条规定：司</a:t>
            </a:r>
            <a:r>
              <a:rPr lang="zh-CN" altLang="en-US" dirty="0">
                <a:solidFill>
                  <a:srgbClr val="000000"/>
                </a:solidFill>
                <a:cs typeface="+mn-ea"/>
                <a:sym typeface="+mn-lt"/>
              </a:rPr>
              <a:t>法鉴定人在执业活动中，因故意或者重大过失行为给当事人造成损失的，其所在的司法鉴定机构依法承担赔偿责任后，可以向有过错行为的司法鉴定人追</a:t>
            </a:r>
            <a:r>
              <a:rPr lang="zh-CN" altLang="en-US" dirty="0" smtClean="0">
                <a:solidFill>
                  <a:srgbClr val="000000"/>
                </a:solidFill>
                <a:cs typeface="+mn-ea"/>
                <a:sym typeface="+mn-lt"/>
              </a:rPr>
              <a:t>偿。</a:t>
            </a:r>
            <a:endParaRPr lang="zh-CN" altLang="en-US" dirty="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a:t>
            </a:r>
            <a:r>
              <a:rPr lang="zh-CN" altLang="en-US" dirty="0">
                <a:solidFill>
                  <a:srgbClr val="000000"/>
                </a:solidFill>
                <a:cs typeface="+mn-ea"/>
                <a:sym typeface="+mn-lt"/>
              </a:rPr>
              <a:t>民法通则</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106</a:t>
            </a:r>
            <a:r>
              <a:rPr lang="zh-CN" altLang="en-US" dirty="0">
                <a:solidFill>
                  <a:srgbClr val="000000"/>
                </a:solidFill>
                <a:cs typeface="+mn-ea"/>
                <a:sym typeface="+mn-lt"/>
              </a:rPr>
              <a:t>条第</a:t>
            </a:r>
            <a:r>
              <a:rPr lang="en-US" altLang="zh-CN" dirty="0">
                <a:solidFill>
                  <a:srgbClr val="000000"/>
                </a:solidFill>
                <a:cs typeface="+mn-ea"/>
                <a:sym typeface="+mn-lt"/>
              </a:rPr>
              <a:t>2</a:t>
            </a:r>
            <a:r>
              <a:rPr lang="zh-CN" altLang="en-US" dirty="0">
                <a:solidFill>
                  <a:srgbClr val="000000"/>
                </a:solidFill>
                <a:cs typeface="+mn-ea"/>
                <a:sym typeface="+mn-lt"/>
              </a:rPr>
              <a:t>款规定</a:t>
            </a:r>
            <a:r>
              <a:rPr lang="zh-CN" altLang="en-US" dirty="0" smtClean="0">
                <a:solidFill>
                  <a:srgbClr val="000000"/>
                </a:solidFill>
                <a:cs typeface="+mn-ea"/>
                <a:sym typeface="+mn-lt"/>
              </a:rPr>
              <a:t>：公</a:t>
            </a:r>
            <a:r>
              <a:rPr lang="zh-CN" altLang="en-US" dirty="0">
                <a:solidFill>
                  <a:srgbClr val="000000"/>
                </a:solidFill>
                <a:cs typeface="+mn-ea"/>
                <a:sym typeface="+mn-lt"/>
              </a:rPr>
              <a:t>民、法人由于过错侵害国家的、集体的财产，侵害他人财产、人身的应当承担民事责</a:t>
            </a:r>
            <a:r>
              <a:rPr lang="zh-CN" altLang="en-US" dirty="0" smtClean="0">
                <a:solidFill>
                  <a:srgbClr val="000000"/>
                </a:solidFill>
                <a:cs typeface="+mn-ea"/>
                <a:sym typeface="+mn-lt"/>
              </a:rPr>
              <a:t>任。</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en-US" altLang="zh-CN" dirty="0" smtClean="0">
                <a:solidFill>
                  <a:srgbClr val="000000"/>
                </a:solidFill>
                <a:cs typeface="+mn-ea"/>
                <a:sym typeface="+mn-lt"/>
              </a:rPr>
              <a:t>《</a:t>
            </a:r>
            <a:r>
              <a:rPr lang="zh-CN" altLang="en-US" dirty="0">
                <a:solidFill>
                  <a:srgbClr val="000000"/>
                </a:solidFill>
                <a:cs typeface="+mn-ea"/>
                <a:sym typeface="+mn-lt"/>
              </a:rPr>
              <a:t>侵权责任法</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2</a:t>
            </a:r>
            <a:r>
              <a:rPr lang="zh-CN" altLang="en-US" dirty="0" smtClean="0">
                <a:solidFill>
                  <a:srgbClr val="000000"/>
                </a:solidFill>
                <a:cs typeface="+mn-ea"/>
                <a:sym typeface="+mn-lt"/>
              </a:rPr>
              <a:t>条规定：</a:t>
            </a:r>
            <a:r>
              <a:rPr lang="zh-CN" altLang="en-US" dirty="0">
                <a:solidFill>
                  <a:srgbClr val="000000"/>
                </a:solidFill>
                <a:cs typeface="+mn-ea"/>
                <a:sym typeface="+mn-lt"/>
              </a:rPr>
              <a:t>侵害民事权益，应当依照本法承担侵权责任。</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二</a:t>
            </a:r>
            <a:r>
              <a:rPr lang="zh-CN" altLang="en-US" sz="3200" kern="0" dirty="0" smtClean="0">
                <a:solidFill>
                  <a:srgbClr val="000000"/>
                </a:solidFill>
                <a:cs typeface="+mn-ea"/>
                <a:sym typeface="+mn-lt"/>
              </a:rPr>
              <a:t>、刑事责任</a:t>
            </a:r>
            <a:endParaRPr lang="zh-CN" altLang="en-US" sz="3200" kern="0" dirty="0">
              <a:solidFill>
                <a:srgbClr val="000000"/>
              </a:solidFill>
              <a:cs typeface="+mn-ea"/>
              <a:sym typeface="+mn-lt"/>
            </a:endParaRPr>
          </a:p>
        </p:txBody>
      </p:sp>
      <p:sp>
        <p:nvSpPr>
          <p:cNvPr id="322" name="TextBox 18"/>
          <p:cNvSpPr txBox="1"/>
          <p:nvPr/>
        </p:nvSpPr>
        <p:spPr>
          <a:xfrm>
            <a:off x="910231" y="1646579"/>
            <a:ext cx="10389987" cy="4585871"/>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刑事责任的法律依据</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en-US" altLang="zh-CN" dirty="0" smtClean="0">
                <a:solidFill>
                  <a:srgbClr val="000000"/>
                </a:solidFill>
                <a:cs typeface="+mn-ea"/>
                <a:sym typeface="+mn-lt"/>
              </a:rPr>
              <a:t>《</a:t>
            </a:r>
            <a:r>
              <a:rPr lang="zh-CN" altLang="en-US" dirty="0">
                <a:solidFill>
                  <a:srgbClr val="000000"/>
                </a:solidFill>
                <a:cs typeface="+mn-ea"/>
                <a:sym typeface="+mn-lt"/>
              </a:rPr>
              <a:t>刑法</a:t>
            </a:r>
            <a:r>
              <a:rPr lang="en-US" altLang="zh-CN" dirty="0">
                <a:solidFill>
                  <a:srgbClr val="000000"/>
                </a:solidFill>
                <a:cs typeface="+mn-ea"/>
                <a:sym typeface="+mn-lt"/>
              </a:rPr>
              <a:t>》</a:t>
            </a:r>
            <a:r>
              <a:rPr lang="zh-CN" altLang="en-US" dirty="0">
                <a:solidFill>
                  <a:srgbClr val="000000"/>
                </a:solidFill>
                <a:cs typeface="+mn-ea"/>
                <a:sym typeface="+mn-lt"/>
              </a:rPr>
              <a:t>第二百二十九</a:t>
            </a:r>
            <a:r>
              <a:rPr lang="zh-CN" altLang="en-US" dirty="0" smtClean="0">
                <a:solidFill>
                  <a:srgbClr val="000000"/>
                </a:solidFill>
                <a:cs typeface="+mn-ea"/>
                <a:sym typeface="+mn-lt"/>
              </a:rPr>
              <a:t>条</a:t>
            </a:r>
            <a:r>
              <a:rPr lang="en-US" altLang="zh-CN" dirty="0" smtClean="0">
                <a:solidFill>
                  <a:srgbClr val="000000"/>
                </a:solidFill>
                <a:cs typeface="+mn-ea"/>
                <a:sym typeface="+mn-lt"/>
              </a:rPr>
              <a:t>【</a:t>
            </a:r>
            <a:r>
              <a:rPr lang="zh-CN" altLang="en-US" dirty="0">
                <a:solidFill>
                  <a:srgbClr val="000000"/>
                </a:solidFill>
                <a:cs typeface="+mn-ea"/>
                <a:sym typeface="+mn-lt"/>
              </a:rPr>
              <a:t>提供虚假证明文件罪；出具证明文件重大失实罪</a:t>
            </a:r>
            <a:r>
              <a:rPr lang="en-US" altLang="zh-CN" dirty="0" smtClean="0">
                <a:solidFill>
                  <a:srgbClr val="000000"/>
                </a:solidFill>
                <a:cs typeface="+mn-ea"/>
                <a:sym typeface="+mn-lt"/>
              </a:rPr>
              <a:t>】</a:t>
            </a:r>
            <a:r>
              <a:rPr lang="zh-CN" altLang="en-US" dirty="0" smtClean="0">
                <a:solidFill>
                  <a:srgbClr val="000000"/>
                </a:solidFill>
                <a:cs typeface="+mn-ea"/>
                <a:sym typeface="+mn-lt"/>
              </a:rPr>
              <a:t>规定：</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承担</a:t>
            </a:r>
            <a:r>
              <a:rPr lang="zh-CN" altLang="en-US" dirty="0">
                <a:solidFill>
                  <a:srgbClr val="000000"/>
                </a:solidFill>
                <a:cs typeface="+mn-ea"/>
                <a:sym typeface="+mn-lt"/>
              </a:rPr>
              <a:t>资产评估、验资、验证、会计、审计、法律服务等职责的中介组织的人员故意提供虚假证明文件，情节严重的，处五年以下有期徒刑或者拘役，并处罚金。　　</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前款规定的人员，索取他人财物或者非法收受他人财物，犯前款罪的，处五年以上十年以下有期徒刑，并处罚金。　</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第一款规定的人员，严重不负责任，出具的证明文件有重大失实，造成严重后果的，处三年以下有期徒刑或者拘役，并处或者单处罚金。</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二</a:t>
            </a:r>
            <a:r>
              <a:rPr lang="zh-CN" altLang="en-US" sz="3200" kern="0" dirty="0" smtClean="0">
                <a:solidFill>
                  <a:srgbClr val="000000"/>
                </a:solidFill>
                <a:cs typeface="+mn-ea"/>
                <a:sym typeface="+mn-lt"/>
              </a:rPr>
              <a:t>、刑事责任</a:t>
            </a:r>
            <a:endParaRPr lang="zh-CN" altLang="en-US" sz="3200" kern="0" dirty="0">
              <a:solidFill>
                <a:srgbClr val="000000"/>
              </a:solidFill>
              <a:cs typeface="+mn-ea"/>
              <a:sym typeface="+mn-lt"/>
            </a:endParaRPr>
          </a:p>
        </p:txBody>
      </p:sp>
      <p:sp>
        <p:nvSpPr>
          <p:cNvPr id="322" name="TextBox 18"/>
          <p:cNvSpPr txBox="1"/>
          <p:nvPr/>
        </p:nvSpPr>
        <p:spPr>
          <a:xfrm>
            <a:off x="1303700" y="1558619"/>
            <a:ext cx="9603049" cy="4893647"/>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475F77"/>
                </a:solidFill>
                <a:cs typeface="+mn-ea"/>
                <a:sym typeface="+mn-lt"/>
              </a:rPr>
              <a:t>最高人民检察院公安部关于公安机关</a:t>
            </a:r>
            <a:r>
              <a:rPr lang="zh-CN" altLang="en-US" b="1" dirty="0">
                <a:solidFill>
                  <a:srgbClr val="475F77"/>
                </a:solidFill>
                <a:cs typeface="+mn-ea"/>
                <a:sym typeface="+mn-lt"/>
              </a:rPr>
              <a:t>管辖的刑事案件立案追诉标准的规定</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第八十一条</a:t>
            </a:r>
            <a:r>
              <a:rPr lang="en-US" altLang="zh-CN" dirty="0">
                <a:solidFill>
                  <a:srgbClr val="000000"/>
                </a:solidFill>
                <a:cs typeface="+mn-ea"/>
                <a:sym typeface="+mn-lt"/>
              </a:rPr>
              <a:t>【</a:t>
            </a:r>
            <a:r>
              <a:rPr lang="zh-CN" altLang="en-US" dirty="0">
                <a:solidFill>
                  <a:srgbClr val="000000"/>
                </a:solidFill>
                <a:cs typeface="+mn-ea"/>
                <a:sym typeface="+mn-lt"/>
              </a:rPr>
              <a:t>提供虚假证明文件罪</a:t>
            </a:r>
            <a:r>
              <a:rPr lang="en-US" altLang="zh-CN" dirty="0">
                <a:solidFill>
                  <a:srgbClr val="000000"/>
                </a:solidFill>
                <a:cs typeface="+mn-ea"/>
                <a:sym typeface="+mn-lt"/>
              </a:rPr>
              <a:t>】</a:t>
            </a:r>
            <a:r>
              <a:rPr lang="zh-CN" altLang="en-US" dirty="0">
                <a:solidFill>
                  <a:srgbClr val="000000"/>
                </a:solidFill>
                <a:cs typeface="+mn-ea"/>
                <a:sym typeface="+mn-lt"/>
              </a:rPr>
              <a:t>规定：</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承担资产评估、验资、验证、会计、审计、法律服务等职责的中介组织的人员故意提供虚假证明文件，涉嫌下列情形之一的，应予立案追诉：</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（一）给国家、公众或者其他投资者造成直接经济损失数额在五十万元以上的；</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（二）违法所得数额在十万元以上的；</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（三）虚假证明文件虚构数额在一百万元且占实际数额百分之三十以上的</a:t>
            </a:r>
            <a:r>
              <a:rPr lang="zh-CN" altLang="en-US" dirty="0" smtClean="0">
                <a:solidFill>
                  <a:srgbClr val="000000"/>
                </a:solidFill>
                <a:cs typeface="+mn-ea"/>
                <a:sym typeface="+mn-lt"/>
              </a:rPr>
              <a:t>；</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（四）虽未达到上述数额标准，但具有下列情形之一的：</a:t>
            </a:r>
            <a:r>
              <a:rPr lang="en-US" altLang="zh-CN" dirty="0">
                <a:solidFill>
                  <a:srgbClr val="000000"/>
                </a:solidFill>
                <a:cs typeface="+mn-ea"/>
                <a:sym typeface="+mn-lt"/>
              </a:rPr>
              <a:t>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二</a:t>
            </a:r>
            <a:r>
              <a:rPr lang="zh-CN" altLang="en-US" sz="3200" kern="0" dirty="0" smtClean="0">
                <a:solidFill>
                  <a:srgbClr val="000000"/>
                </a:solidFill>
                <a:cs typeface="+mn-ea"/>
                <a:sym typeface="+mn-lt"/>
              </a:rPr>
              <a:t>、刑事责任</a:t>
            </a:r>
            <a:endParaRPr lang="zh-CN" altLang="en-US" sz="3200" kern="0" dirty="0">
              <a:solidFill>
                <a:srgbClr val="000000"/>
              </a:solidFill>
              <a:cs typeface="+mn-ea"/>
              <a:sym typeface="+mn-lt"/>
            </a:endParaRPr>
          </a:p>
        </p:txBody>
      </p:sp>
      <p:sp>
        <p:nvSpPr>
          <p:cNvPr id="322" name="TextBox 18"/>
          <p:cNvSpPr txBox="1"/>
          <p:nvPr/>
        </p:nvSpPr>
        <p:spPr>
          <a:xfrm>
            <a:off x="1105678" y="1548173"/>
            <a:ext cx="9999093" cy="4893647"/>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dirty="0" smtClean="0">
                <a:solidFill>
                  <a:srgbClr val="000000"/>
                </a:solidFill>
                <a:cs typeface="+mn-ea"/>
                <a:sym typeface="+mn-lt"/>
              </a:rPr>
              <a:t>1</a:t>
            </a:r>
            <a:r>
              <a:rPr lang="en-US" altLang="zh-CN" dirty="0">
                <a:solidFill>
                  <a:srgbClr val="000000"/>
                </a:solidFill>
                <a:cs typeface="+mn-ea"/>
                <a:sym typeface="+mn-lt"/>
              </a:rPr>
              <a:t>.</a:t>
            </a:r>
            <a:r>
              <a:rPr lang="zh-CN" altLang="en-US" dirty="0">
                <a:solidFill>
                  <a:srgbClr val="000000"/>
                </a:solidFill>
                <a:cs typeface="+mn-ea"/>
                <a:sym typeface="+mn-lt"/>
              </a:rPr>
              <a:t>在提供虚假证明文件过程中索取或者非法接受他人财物的；</a:t>
            </a: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2.</a:t>
            </a:r>
            <a:r>
              <a:rPr lang="zh-CN" altLang="en-US" dirty="0">
                <a:solidFill>
                  <a:srgbClr val="000000"/>
                </a:solidFill>
                <a:cs typeface="+mn-ea"/>
                <a:sym typeface="+mn-lt"/>
              </a:rPr>
              <a:t>两年内因提供虚假证明文件，受过行政处罚二次以上，又提供虚假证明文件的。 </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（五）其他情节严重的情形。 </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 第八十二</a:t>
            </a:r>
            <a:r>
              <a:rPr lang="en-US" altLang="zh-CN" dirty="0">
                <a:solidFill>
                  <a:srgbClr val="000000"/>
                </a:solidFill>
                <a:cs typeface="+mn-ea"/>
                <a:sym typeface="+mn-lt"/>
              </a:rPr>
              <a:t>【</a:t>
            </a:r>
            <a:r>
              <a:rPr lang="zh-CN" altLang="en-US" dirty="0">
                <a:solidFill>
                  <a:srgbClr val="000000"/>
                </a:solidFill>
                <a:cs typeface="+mn-ea"/>
                <a:sym typeface="+mn-lt"/>
              </a:rPr>
              <a:t>出具证明文件重大失实罪</a:t>
            </a:r>
            <a:r>
              <a:rPr lang="en-US" altLang="zh-CN" dirty="0">
                <a:solidFill>
                  <a:srgbClr val="000000"/>
                </a:solidFill>
                <a:cs typeface="+mn-ea"/>
                <a:sym typeface="+mn-lt"/>
              </a:rPr>
              <a:t>】</a:t>
            </a:r>
            <a:r>
              <a:rPr lang="zh-CN" altLang="en-US" dirty="0">
                <a:solidFill>
                  <a:srgbClr val="000000"/>
                </a:solidFill>
                <a:cs typeface="+mn-ea"/>
                <a:sym typeface="+mn-lt"/>
              </a:rPr>
              <a:t>规定：</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承担资产评估、验资、验证、会计、审计、法律服务等职责的中介组织的人员严重不负责任，出具的证明文件有重大失实，涉嫌下列情形之一的，应予立案追诉：</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（一）给国家、公众或者其他投资者造成直接经济损失数额在一百万元以上的；</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（二）其他造成严重后果的情形。</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二</a:t>
            </a:r>
            <a:r>
              <a:rPr lang="zh-CN" altLang="en-US" sz="3200" kern="0" dirty="0" smtClean="0">
                <a:solidFill>
                  <a:srgbClr val="000000"/>
                </a:solidFill>
                <a:cs typeface="+mn-ea"/>
                <a:sym typeface="+mn-lt"/>
              </a:rPr>
              <a:t>、刑事责任</a:t>
            </a:r>
            <a:endParaRPr lang="zh-CN" altLang="en-US" sz="3200" kern="0" dirty="0">
              <a:solidFill>
                <a:srgbClr val="000000"/>
              </a:solidFill>
              <a:cs typeface="+mn-ea"/>
              <a:sym typeface="+mn-lt"/>
            </a:endParaRPr>
          </a:p>
        </p:txBody>
      </p:sp>
      <p:sp>
        <p:nvSpPr>
          <p:cNvPr id="322" name="TextBox 18"/>
          <p:cNvSpPr txBox="1"/>
          <p:nvPr/>
        </p:nvSpPr>
        <p:spPr>
          <a:xfrm>
            <a:off x="1141682" y="1413570"/>
            <a:ext cx="9927085" cy="4916731"/>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475F77"/>
                </a:solidFill>
                <a:cs typeface="+mn-ea"/>
                <a:sym typeface="+mn-lt"/>
              </a:rPr>
              <a:t>靳某</a:t>
            </a:r>
            <a:r>
              <a:rPr lang="zh-CN" altLang="en-US" b="1" dirty="0">
                <a:solidFill>
                  <a:srgbClr val="475F77"/>
                </a:solidFill>
                <a:cs typeface="+mn-ea"/>
                <a:sym typeface="+mn-lt"/>
              </a:rPr>
              <a:t>、姚某提供虚假证明文件</a:t>
            </a:r>
            <a:r>
              <a:rPr lang="zh-CN" altLang="en-US" b="1" dirty="0" smtClean="0">
                <a:solidFill>
                  <a:srgbClr val="475F77"/>
                </a:solidFill>
                <a:cs typeface="+mn-ea"/>
                <a:sym typeface="+mn-lt"/>
              </a:rPr>
              <a:t>罪一案</a:t>
            </a:r>
            <a:endParaRPr lang="en-US" altLang="zh-CN" b="1" dirty="0" smtClean="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原　　告： 石家庄市桥西区人民检察院</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被　　告： 靳某 姚某</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河北省某公司风电分公司</a:t>
            </a:r>
            <a:r>
              <a:rPr lang="zh-CN" altLang="en-US" dirty="0">
                <a:solidFill>
                  <a:srgbClr val="000000"/>
                </a:solidFill>
                <a:cs typeface="+mn-ea"/>
                <a:sym typeface="+mn-lt"/>
              </a:rPr>
              <a:t>与石家庄市某有限公司因某工程升压站建筑施工工程向石家庄仲裁委员会申请仲裁，石家庄仲裁委员会根据当事人的申请，于</a:t>
            </a:r>
            <a:r>
              <a:rPr lang="en-US" altLang="zh-CN" dirty="0">
                <a:solidFill>
                  <a:srgbClr val="000000"/>
                </a:solidFill>
                <a:cs typeface="+mn-ea"/>
                <a:sym typeface="+mn-lt"/>
              </a:rPr>
              <a:t>2009</a:t>
            </a:r>
            <a:r>
              <a:rPr lang="zh-CN" altLang="en-US" dirty="0">
                <a:solidFill>
                  <a:srgbClr val="000000"/>
                </a:solidFill>
                <a:cs typeface="+mn-ea"/>
                <a:sym typeface="+mn-lt"/>
              </a:rPr>
              <a:t>年</a:t>
            </a:r>
            <a:r>
              <a:rPr lang="en-US" altLang="zh-CN" dirty="0">
                <a:solidFill>
                  <a:srgbClr val="000000"/>
                </a:solidFill>
                <a:cs typeface="+mn-ea"/>
                <a:sym typeface="+mn-lt"/>
              </a:rPr>
              <a:t>10</a:t>
            </a:r>
            <a:r>
              <a:rPr lang="zh-CN" altLang="en-US" dirty="0">
                <a:solidFill>
                  <a:srgbClr val="000000"/>
                </a:solidFill>
                <a:cs typeface="+mn-ea"/>
                <a:sym typeface="+mn-lt"/>
              </a:rPr>
              <a:t>月</a:t>
            </a:r>
            <a:r>
              <a:rPr lang="en-US" altLang="zh-CN" dirty="0">
                <a:solidFill>
                  <a:srgbClr val="000000"/>
                </a:solidFill>
                <a:cs typeface="+mn-ea"/>
                <a:sym typeface="+mn-lt"/>
              </a:rPr>
              <a:t>28</a:t>
            </a:r>
            <a:r>
              <a:rPr lang="zh-CN" altLang="en-US" dirty="0">
                <a:solidFill>
                  <a:srgbClr val="000000"/>
                </a:solidFill>
                <a:cs typeface="+mn-ea"/>
                <a:sym typeface="+mn-lt"/>
              </a:rPr>
              <a:t>日委托河北某咨询有限责任公司对该工程的中控楼、高低压、合同外增项、消防水池、架构钢梁和架构水泥杆等造价进行鉴定，被告人靳某、姚某负责该项目的鉴定工作，被告人靳某具有河北省土建一级造价员资质，被告人姚某具有造价工程师的资质</a:t>
            </a:r>
            <a:r>
              <a:rPr lang="zh-CN" altLang="en-US" dirty="0" smtClean="0">
                <a:solidFill>
                  <a:srgbClr val="000000"/>
                </a:solidFill>
                <a:cs typeface="+mn-ea"/>
                <a:sym typeface="+mn-lt"/>
              </a:rPr>
              <a:t>。</a:t>
            </a:r>
            <a:endParaRPr lang="en-US" altLang="zh-CN" dirty="0" smtClean="0">
              <a:solidFill>
                <a:srgbClr val="000000"/>
              </a:solidFill>
              <a:cs typeface="+mn-ea"/>
              <a:sym typeface="+mn-l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二</a:t>
            </a:r>
            <a:r>
              <a:rPr lang="zh-CN" altLang="en-US" sz="3200" kern="0" dirty="0" smtClean="0">
                <a:solidFill>
                  <a:srgbClr val="000000"/>
                </a:solidFill>
                <a:cs typeface="+mn-ea"/>
                <a:sym typeface="+mn-lt"/>
              </a:rPr>
              <a:t>、刑事责任</a:t>
            </a:r>
            <a:endParaRPr lang="zh-CN" altLang="en-US" sz="3200" kern="0" dirty="0">
              <a:solidFill>
                <a:srgbClr val="000000"/>
              </a:solidFill>
              <a:cs typeface="+mn-ea"/>
              <a:sym typeface="+mn-lt"/>
            </a:endParaRPr>
          </a:p>
        </p:txBody>
      </p:sp>
      <p:sp>
        <p:nvSpPr>
          <p:cNvPr id="322" name="TextBox 18"/>
          <p:cNvSpPr txBox="1"/>
          <p:nvPr/>
        </p:nvSpPr>
        <p:spPr>
          <a:xfrm>
            <a:off x="1486694" y="2133650"/>
            <a:ext cx="9217024" cy="2516073"/>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二被告人于</a:t>
            </a:r>
            <a:r>
              <a:rPr lang="en-US" altLang="zh-CN" dirty="0">
                <a:solidFill>
                  <a:srgbClr val="000000"/>
                </a:solidFill>
                <a:cs typeface="+mn-ea"/>
                <a:sym typeface="+mn-lt"/>
              </a:rPr>
              <a:t>2010</a:t>
            </a:r>
            <a:r>
              <a:rPr lang="zh-CN" altLang="en-US" dirty="0">
                <a:solidFill>
                  <a:srgbClr val="000000"/>
                </a:solidFill>
                <a:cs typeface="+mn-ea"/>
                <a:sym typeface="+mn-lt"/>
              </a:rPr>
              <a:t>年</a:t>
            </a:r>
            <a:r>
              <a:rPr lang="en-US" altLang="zh-CN" dirty="0">
                <a:solidFill>
                  <a:srgbClr val="000000"/>
                </a:solidFill>
                <a:cs typeface="+mn-ea"/>
                <a:sym typeface="+mn-lt"/>
              </a:rPr>
              <a:t>5</a:t>
            </a:r>
            <a:r>
              <a:rPr lang="zh-CN" altLang="en-US" dirty="0">
                <a:solidFill>
                  <a:srgbClr val="000000"/>
                </a:solidFill>
                <a:cs typeface="+mn-ea"/>
                <a:sym typeface="+mn-lt"/>
              </a:rPr>
              <a:t>月</a:t>
            </a:r>
            <a:r>
              <a:rPr lang="en-US" altLang="zh-CN" dirty="0">
                <a:solidFill>
                  <a:srgbClr val="000000"/>
                </a:solidFill>
                <a:cs typeface="+mn-ea"/>
                <a:sym typeface="+mn-lt"/>
              </a:rPr>
              <a:t>11</a:t>
            </a:r>
            <a:r>
              <a:rPr lang="zh-CN" altLang="en-US" dirty="0">
                <a:solidFill>
                  <a:srgbClr val="000000"/>
                </a:solidFill>
                <a:cs typeface="+mn-ea"/>
                <a:sym typeface="+mn-lt"/>
              </a:rPr>
              <a:t>日、</a:t>
            </a:r>
            <a:r>
              <a:rPr lang="en-US" altLang="zh-CN" dirty="0">
                <a:solidFill>
                  <a:srgbClr val="000000"/>
                </a:solidFill>
                <a:cs typeface="+mn-ea"/>
                <a:sym typeface="+mn-lt"/>
              </a:rPr>
              <a:t>2010</a:t>
            </a:r>
            <a:r>
              <a:rPr lang="zh-CN" altLang="en-US" dirty="0">
                <a:solidFill>
                  <a:srgbClr val="000000"/>
                </a:solidFill>
                <a:cs typeface="+mn-ea"/>
                <a:sym typeface="+mn-lt"/>
              </a:rPr>
              <a:t>年</a:t>
            </a:r>
            <a:r>
              <a:rPr lang="en-US" altLang="zh-CN" dirty="0">
                <a:solidFill>
                  <a:srgbClr val="000000"/>
                </a:solidFill>
                <a:cs typeface="+mn-ea"/>
                <a:sym typeface="+mn-lt"/>
              </a:rPr>
              <a:t>9</a:t>
            </a:r>
            <a:r>
              <a:rPr lang="zh-CN" altLang="en-US" dirty="0">
                <a:solidFill>
                  <a:srgbClr val="000000"/>
                </a:solidFill>
                <a:cs typeface="+mn-ea"/>
                <a:sym typeface="+mn-lt"/>
              </a:rPr>
              <a:t>月</a:t>
            </a:r>
            <a:r>
              <a:rPr lang="en-US" altLang="zh-CN" dirty="0">
                <a:solidFill>
                  <a:srgbClr val="000000"/>
                </a:solidFill>
                <a:cs typeface="+mn-ea"/>
                <a:sym typeface="+mn-lt"/>
              </a:rPr>
              <a:t>28</a:t>
            </a:r>
            <a:r>
              <a:rPr lang="zh-CN" altLang="en-US" dirty="0">
                <a:solidFill>
                  <a:srgbClr val="000000"/>
                </a:solidFill>
                <a:cs typeface="+mn-ea"/>
                <a:sym typeface="+mn-lt"/>
              </a:rPr>
              <a:t>日分别出具了河北某有限责任公司冀天华基字（</a:t>
            </a:r>
            <a:r>
              <a:rPr lang="en-US" altLang="zh-CN" dirty="0">
                <a:solidFill>
                  <a:srgbClr val="000000"/>
                </a:solidFill>
                <a:cs typeface="+mn-ea"/>
                <a:sym typeface="+mn-lt"/>
              </a:rPr>
              <a:t>2010</a:t>
            </a:r>
            <a:r>
              <a:rPr lang="zh-CN" altLang="en-US" dirty="0">
                <a:solidFill>
                  <a:srgbClr val="000000"/>
                </a:solidFill>
                <a:cs typeface="+mn-ea"/>
                <a:sym typeface="+mn-lt"/>
              </a:rPr>
              <a:t>）第</a:t>
            </a:r>
            <a:r>
              <a:rPr lang="en-US" altLang="zh-CN" dirty="0">
                <a:solidFill>
                  <a:srgbClr val="000000"/>
                </a:solidFill>
                <a:cs typeface="+mn-ea"/>
                <a:sym typeface="+mn-lt"/>
              </a:rPr>
              <a:t>1038</a:t>
            </a:r>
            <a:r>
              <a:rPr lang="zh-CN" altLang="en-US" dirty="0">
                <a:solidFill>
                  <a:srgbClr val="000000"/>
                </a:solidFill>
                <a:cs typeface="+mn-ea"/>
                <a:sym typeface="+mn-lt"/>
              </a:rPr>
              <a:t>号</a:t>
            </a:r>
            <a:r>
              <a:rPr lang="en-US" altLang="zh-CN" dirty="0">
                <a:solidFill>
                  <a:srgbClr val="000000"/>
                </a:solidFill>
                <a:cs typeface="+mn-ea"/>
                <a:sym typeface="+mn-lt"/>
              </a:rPr>
              <a:t>《</a:t>
            </a:r>
            <a:r>
              <a:rPr lang="zh-CN" altLang="en-US" dirty="0">
                <a:solidFill>
                  <a:srgbClr val="000000"/>
                </a:solidFill>
                <a:cs typeface="+mn-ea"/>
                <a:sym typeface="+mn-lt"/>
              </a:rPr>
              <a:t>基本建设工程造价鉴定报告</a:t>
            </a:r>
            <a:r>
              <a:rPr lang="en-US" altLang="zh-CN" dirty="0">
                <a:solidFill>
                  <a:srgbClr val="000000"/>
                </a:solidFill>
                <a:cs typeface="+mn-ea"/>
                <a:sym typeface="+mn-lt"/>
              </a:rPr>
              <a:t>》</a:t>
            </a:r>
            <a:r>
              <a:rPr lang="zh-CN" altLang="en-US" dirty="0">
                <a:solidFill>
                  <a:srgbClr val="000000"/>
                </a:solidFill>
                <a:cs typeface="+mn-ea"/>
                <a:sym typeface="+mn-lt"/>
              </a:rPr>
              <a:t>和冀天华基字（</a:t>
            </a:r>
            <a:r>
              <a:rPr lang="en-US" altLang="zh-CN" dirty="0">
                <a:solidFill>
                  <a:srgbClr val="000000"/>
                </a:solidFill>
                <a:cs typeface="+mn-ea"/>
                <a:sym typeface="+mn-lt"/>
              </a:rPr>
              <a:t>2010</a:t>
            </a:r>
            <a:r>
              <a:rPr lang="zh-CN" altLang="en-US" dirty="0">
                <a:solidFill>
                  <a:srgbClr val="000000"/>
                </a:solidFill>
                <a:cs typeface="+mn-ea"/>
                <a:sym typeface="+mn-lt"/>
              </a:rPr>
              <a:t>）第</a:t>
            </a:r>
            <a:r>
              <a:rPr lang="en-US" altLang="zh-CN" dirty="0">
                <a:solidFill>
                  <a:srgbClr val="000000"/>
                </a:solidFill>
                <a:cs typeface="+mn-ea"/>
                <a:sym typeface="+mn-lt"/>
              </a:rPr>
              <a:t>1038-1</a:t>
            </a:r>
            <a:r>
              <a:rPr lang="zh-CN" altLang="en-US" dirty="0">
                <a:solidFill>
                  <a:srgbClr val="000000"/>
                </a:solidFill>
                <a:cs typeface="+mn-ea"/>
                <a:sym typeface="+mn-lt"/>
              </a:rPr>
              <a:t>号</a:t>
            </a:r>
            <a:r>
              <a:rPr lang="en-US" altLang="zh-CN" dirty="0">
                <a:solidFill>
                  <a:srgbClr val="000000"/>
                </a:solidFill>
                <a:cs typeface="+mn-ea"/>
                <a:sym typeface="+mn-lt"/>
              </a:rPr>
              <a:t>《</a:t>
            </a:r>
            <a:r>
              <a:rPr lang="zh-CN" altLang="en-US" dirty="0">
                <a:solidFill>
                  <a:srgbClr val="000000"/>
                </a:solidFill>
                <a:cs typeface="+mn-ea"/>
                <a:sym typeface="+mn-lt"/>
              </a:rPr>
              <a:t>基本建设工程造价鉴定补正报告</a:t>
            </a:r>
            <a:r>
              <a:rPr lang="en-US" altLang="zh-CN" dirty="0">
                <a:solidFill>
                  <a:srgbClr val="000000"/>
                </a:solidFill>
                <a:cs typeface="+mn-ea"/>
                <a:sym typeface="+mn-lt"/>
              </a:rPr>
              <a:t>》</a:t>
            </a:r>
            <a:r>
              <a:rPr lang="zh-CN" altLang="en-US" dirty="0">
                <a:solidFill>
                  <a:srgbClr val="000000"/>
                </a:solidFill>
                <a:cs typeface="+mn-ea"/>
                <a:sym typeface="+mn-lt"/>
              </a:rPr>
              <a:t>，该报告包括土建和安装两个部分，被告人靳某、姚某在均不具备安装专业鉴定资质、且在工作期间丢失鉴定材料一份的情况下，在该报告上签字盖章。</a:t>
            </a:r>
            <a:endParaRPr lang="en-US" altLang="zh-CN" dirty="0">
              <a:solidFill>
                <a:srgbClr val="000000"/>
              </a:solidFill>
              <a:cs typeface="+mn-ea"/>
              <a:sym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二</a:t>
            </a:r>
            <a:r>
              <a:rPr lang="zh-CN" altLang="en-US" sz="3200" kern="0" dirty="0" smtClean="0">
                <a:solidFill>
                  <a:srgbClr val="000000"/>
                </a:solidFill>
                <a:cs typeface="+mn-ea"/>
                <a:sym typeface="+mn-lt"/>
              </a:rPr>
              <a:t>、刑事责任</a:t>
            </a:r>
            <a:endParaRPr lang="zh-CN" altLang="en-US" sz="3200" kern="0" dirty="0">
              <a:solidFill>
                <a:srgbClr val="000000"/>
              </a:solidFill>
              <a:cs typeface="+mn-ea"/>
              <a:sym typeface="+mn-lt"/>
            </a:endParaRPr>
          </a:p>
        </p:txBody>
      </p:sp>
      <p:sp>
        <p:nvSpPr>
          <p:cNvPr id="322" name="TextBox 18"/>
          <p:cNvSpPr txBox="1"/>
          <p:nvPr/>
        </p:nvSpPr>
        <p:spPr>
          <a:xfrm>
            <a:off x="1303700" y="1558619"/>
            <a:ext cx="9603049" cy="488217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石家庄市</a:t>
            </a:r>
            <a:r>
              <a:rPr lang="zh-CN" altLang="en-US" dirty="0">
                <a:solidFill>
                  <a:srgbClr val="000000"/>
                </a:solidFill>
                <a:cs typeface="+mn-ea"/>
                <a:sym typeface="+mn-lt"/>
              </a:rPr>
              <a:t>某有限公司和河北省某公司风电分公司承包合同中第</a:t>
            </a:r>
            <a:r>
              <a:rPr lang="en-US" altLang="zh-CN" dirty="0">
                <a:solidFill>
                  <a:srgbClr val="000000"/>
                </a:solidFill>
                <a:cs typeface="+mn-ea"/>
                <a:sym typeface="+mn-lt"/>
              </a:rPr>
              <a:t>6.4</a:t>
            </a:r>
            <a:r>
              <a:rPr lang="zh-CN" altLang="en-US" dirty="0">
                <a:solidFill>
                  <a:srgbClr val="000000"/>
                </a:solidFill>
                <a:cs typeface="+mn-ea"/>
                <a:sym typeface="+mn-lt"/>
              </a:rPr>
              <a:t>条约定，“工程量超出清单量的部分，根据甲方（某公司）与项目业主的结算情况，扣除甲方</a:t>
            </a:r>
            <a:r>
              <a:rPr lang="en-US" altLang="zh-CN" dirty="0">
                <a:solidFill>
                  <a:srgbClr val="000000"/>
                </a:solidFill>
                <a:cs typeface="+mn-ea"/>
                <a:sym typeface="+mn-lt"/>
              </a:rPr>
              <a:t>19%</a:t>
            </a:r>
            <a:r>
              <a:rPr lang="zh-CN" altLang="en-US" dirty="0">
                <a:solidFill>
                  <a:srgbClr val="000000"/>
                </a:solidFill>
                <a:cs typeface="+mn-ea"/>
                <a:sym typeface="+mn-lt"/>
              </a:rPr>
              <a:t>的综合管理费后，结算给乙方（石家庄市某有限公司）”，而被告人靳某、姚某在鉴定时，按工程总造价扣除了</a:t>
            </a:r>
            <a:r>
              <a:rPr lang="en-US" altLang="zh-CN" dirty="0">
                <a:solidFill>
                  <a:srgbClr val="000000"/>
                </a:solidFill>
                <a:cs typeface="+mn-ea"/>
                <a:sym typeface="+mn-lt"/>
              </a:rPr>
              <a:t>19%</a:t>
            </a:r>
            <a:r>
              <a:rPr lang="zh-CN" altLang="en-US" dirty="0">
                <a:solidFill>
                  <a:srgbClr val="000000"/>
                </a:solidFill>
                <a:cs typeface="+mn-ea"/>
                <a:sym typeface="+mn-lt"/>
              </a:rPr>
              <a:t>的管理费，该报告出具的鉴定造价为人民币</a:t>
            </a:r>
            <a:r>
              <a:rPr lang="en-US" altLang="zh-CN" dirty="0">
                <a:solidFill>
                  <a:srgbClr val="000000"/>
                </a:solidFill>
                <a:cs typeface="+mn-ea"/>
                <a:sym typeface="+mn-lt"/>
              </a:rPr>
              <a:t>2817150.30</a:t>
            </a:r>
            <a:r>
              <a:rPr lang="zh-CN" altLang="en-US" dirty="0">
                <a:solidFill>
                  <a:srgbClr val="000000"/>
                </a:solidFill>
                <a:cs typeface="+mn-ea"/>
                <a:sym typeface="+mn-lt"/>
              </a:rPr>
              <a:t>元；石家庄市公安局桥西分局委托石家庄某有限公司对该工程进行了鉴定，石家庄某有限公司于</a:t>
            </a:r>
            <a:r>
              <a:rPr lang="en-US" altLang="zh-CN" dirty="0">
                <a:solidFill>
                  <a:srgbClr val="000000"/>
                </a:solidFill>
                <a:cs typeface="+mn-ea"/>
                <a:sym typeface="+mn-lt"/>
              </a:rPr>
              <a:t>2012</a:t>
            </a:r>
            <a:r>
              <a:rPr lang="zh-CN" altLang="en-US" dirty="0">
                <a:solidFill>
                  <a:srgbClr val="000000"/>
                </a:solidFill>
                <a:cs typeface="+mn-ea"/>
                <a:sym typeface="+mn-lt"/>
              </a:rPr>
              <a:t>年</a:t>
            </a:r>
            <a:r>
              <a:rPr lang="en-US" altLang="zh-CN" dirty="0">
                <a:solidFill>
                  <a:srgbClr val="000000"/>
                </a:solidFill>
                <a:cs typeface="+mn-ea"/>
                <a:sym typeface="+mn-lt"/>
              </a:rPr>
              <a:t>6</a:t>
            </a:r>
            <a:r>
              <a:rPr lang="zh-CN" altLang="en-US" dirty="0">
                <a:solidFill>
                  <a:srgbClr val="000000"/>
                </a:solidFill>
                <a:cs typeface="+mn-ea"/>
                <a:sym typeface="+mn-lt"/>
              </a:rPr>
              <a:t>月</a:t>
            </a:r>
            <a:r>
              <a:rPr lang="en-US" altLang="zh-CN" dirty="0">
                <a:solidFill>
                  <a:srgbClr val="000000"/>
                </a:solidFill>
                <a:cs typeface="+mn-ea"/>
                <a:sym typeface="+mn-lt"/>
              </a:rPr>
              <a:t>6</a:t>
            </a:r>
            <a:r>
              <a:rPr lang="zh-CN" altLang="en-US" dirty="0">
                <a:solidFill>
                  <a:srgbClr val="000000"/>
                </a:solidFill>
                <a:cs typeface="+mn-ea"/>
                <a:sym typeface="+mn-lt"/>
              </a:rPr>
              <a:t>日、</a:t>
            </a:r>
            <a:r>
              <a:rPr lang="en-US" altLang="zh-CN" dirty="0">
                <a:solidFill>
                  <a:srgbClr val="000000"/>
                </a:solidFill>
                <a:cs typeface="+mn-ea"/>
                <a:sym typeface="+mn-lt"/>
              </a:rPr>
              <a:t>2012</a:t>
            </a:r>
            <a:r>
              <a:rPr lang="zh-CN" altLang="en-US" dirty="0">
                <a:solidFill>
                  <a:srgbClr val="000000"/>
                </a:solidFill>
                <a:cs typeface="+mn-ea"/>
                <a:sym typeface="+mn-lt"/>
              </a:rPr>
              <a:t>年</a:t>
            </a:r>
            <a:r>
              <a:rPr lang="en-US" altLang="zh-CN" dirty="0">
                <a:solidFill>
                  <a:srgbClr val="000000"/>
                </a:solidFill>
                <a:cs typeface="+mn-ea"/>
                <a:sym typeface="+mn-lt"/>
              </a:rPr>
              <a:t>6</a:t>
            </a:r>
            <a:r>
              <a:rPr lang="zh-CN" altLang="en-US" dirty="0">
                <a:solidFill>
                  <a:srgbClr val="000000"/>
                </a:solidFill>
                <a:cs typeface="+mn-ea"/>
                <a:sym typeface="+mn-lt"/>
              </a:rPr>
              <a:t>月</a:t>
            </a:r>
            <a:r>
              <a:rPr lang="en-US" altLang="zh-CN" dirty="0">
                <a:solidFill>
                  <a:srgbClr val="000000"/>
                </a:solidFill>
                <a:cs typeface="+mn-ea"/>
                <a:sym typeface="+mn-lt"/>
              </a:rPr>
              <a:t>27</a:t>
            </a:r>
            <a:r>
              <a:rPr lang="zh-CN" altLang="en-US" dirty="0">
                <a:solidFill>
                  <a:srgbClr val="000000"/>
                </a:solidFill>
                <a:cs typeface="+mn-ea"/>
                <a:sym typeface="+mn-lt"/>
              </a:rPr>
              <a:t>日分别出具了石某鉴字（</a:t>
            </a:r>
            <a:r>
              <a:rPr lang="en-US" altLang="zh-CN" dirty="0">
                <a:solidFill>
                  <a:srgbClr val="000000"/>
                </a:solidFill>
                <a:cs typeface="+mn-ea"/>
                <a:sym typeface="+mn-lt"/>
              </a:rPr>
              <a:t>2012</a:t>
            </a:r>
            <a:r>
              <a:rPr lang="zh-CN" altLang="en-US" dirty="0">
                <a:solidFill>
                  <a:srgbClr val="000000"/>
                </a:solidFill>
                <a:cs typeface="+mn-ea"/>
                <a:sym typeface="+mn-lt"/>
              </a:rPr>
              <a:t>）第</a:t>
            </a:r>
            <a:r>
              <a:rPr lang="en-US" altLang="zh-CN" dirty="0">
                <a:solidFill>
                  <a:srgbClr val="000000"/>
                </a:solidFill>
                <a:cs typeface="+mn-ea"/>
                <a:sym typeface="+mn-lt"/>
              </a:rPr>
              <a:t>2017</a:t>
            </a:r>
            <a:r>
              <a:rPr lang="zh-CN" altLang="en-US" dirty="0">
                <a:solidFill>
                  <a:srgbClr val="000000"/>
                </a:solidFill>
                <a:cs typeface="+mn-ea"/>
                <a:sym typeface="+mn-lt"/>
              </a:rPr>
              <a:t>号</a:t>
            </a:r>
            <a:r>
              <a:rPr lang="en-US" altLang="zh-CN" dirty="0">
                <a:solidFill>
                  <a:srgbClr val="000000"/>
                </a:solidFill>
                <a:cs typeface="+mn-ea"/>
                <a:sym typeface="+mn-lt"/>
              </a:rPr>
              <a:t>《</a:t>
            </a:r>
            <a:r>
              <a:rPr lang="zh-CN" altLang="en-US" dirty="0">
                <a:solidFill>
                  <a:srgbClr val="000000"/>
                </a:solidFill>
                <a:cs typeface="+mn-ea"/>
                <a:sym typeface="+mn-lt"/>
              </a:rPr>
              <a:t>造价鉴定报告书</a:t>
            </a:r>
            <a:r>
              <a:rPr lang="en-US" altLang="zh-CN" dirty="0">
                <a:solidFill>
                  <a:srgbClr val="000000"/>
                </a:solidFill>
                <a:cs typeface="+mn-ea"/>
                <a:sym typeface="+mn-lt"/>
              </a:rPr>
              <a:t>》</a:t>
            </a:r>
            <a:r>
              <a:rPr lang="zh-CN" altLang="en-US" dirty="0">
                <a:solidFill>
                  <a:srgbClr val="000000"/>
                </a:solidFill>
                <a:cs typeface="+mn-ea"/>
                <a:sym typeface="+mn-lt"/>
              </a:rPr>
              <a:t>、</a:t>
            </a:r>
            <a:r>
              <a:rPr lang="en-US" altLang="zh-CN" dirty="0">
                <a:solidFill>
                  <a:srgbClr val="000000"/>
                </a:solidFill>
                <a:cs typeface="+mn-ea"/>
                <a:sym typeface="+mn-lt"/>
              </a:rPr>
              <a:t>《</a:t>
            </a:r>
            <a:r>
              <a:rPr lang="zh-CN" altLang="en-US" dirty="0">
                <a:solidFill>
                  <a:srgbClr val="000000"/>
                </a:solidFill>
                <a:cs typeface="+mn-ea"/>
                <a:sym typeface="+mn-lt"/>
              </a:rPr>
              <a:t>关于国电凌海（南小柳）风电场升压站工程鉴定报告的补充说明</a:t>
            </a:r>
            <a:r>
              <a:rPr lang="en-US" altLang="zh-CN" dirty="0">
                <a:solidFill>
                  <a:srgbClr val="000000"/>
                </a:solidFill>
                <a:cs typeface="+mn-ea"/>
                <a:sym typeface="+mn-lt"/>
              </a:rPr>
              <a:t>》</a:t>
            </a:r>
            <a:r>
              <a:rPr lang="zh-CN" altLang="en-US" dirty="0">
                <a:solidFill>
                  <a:srgbClr val="000000"/>
                </a:solidFill>
                <a:cs typeface="+mn-ea"/>
                <a:sym typeface="+mn-lt"/>
              </a:rPr>
              <a:t>，该报告鉴定该项工程造价为人民币</a:t>
            </a:r>
            <a:r>
              <a:rPr lang="en-US" altLang="zh-CN" dirty="0">
                <a:solidFill>
                  <a:srgbClr val="000000"/>
                </a:solidFill>
                <a:cs typeface="+mn-ea"/>
                <a:sym typeface="+mn-lt"/>
              </a:rPr>
              <a:t>4205729.86</a:t>
            </a:r>
            <a:r>
              <a:rPr lang="zh-CN" altLang="en-US" dirty="0">
                <a:solidFill>
                  <a:srgbClr val="000000"/>
                </a:solidFill>
                <a:cs typeface="+mn-ea"/>
                <a:sym typeface="+mn-lt"/>
              </a:rPr>
              <a:t>元。两份鉴定报告确定的价格相差人民币</a:t>
            </a:r>
            <a:r>
              <a:rPr lang="en-US" altLang="zh-CN" dirty="0">
                <a:solidFill>
                  <a:srgbClr val="000000"/>
                </a:solidFill>
                <a:cs typeface="+mn-ea"/>
                <a:sym typeface="+mn-lt"/>
              </a:rPr>
              <a:t>1388579.56</a:t>
            </a:r>
            <a:r>
              <a:rPr lang="zh-CN" altLang="en-US" dirty="0">
                <a:solidFill>
                  <a:srgbClr val="000000"/>
                </a:solidFill>
                <a:cs typeface="+mn-ea"/>
                <a:sym typeface="+mn-lt"/>
              </a:rPr>
              <a:t>元</a:t>
            </a:r>
            <a:r>
              <a:rPr lang="zh-CN" altLang="en-US" dirty="0" smtClean="0">
                <a:solidFill>
                  <a:srgbClr val="000000"/>
                </a:solidFill>
                <a:cs typeface="+mn-ea"/>
                <a:sym typeface="+mn-lt"/>
              </a:rPr>
              <a:t>。</a:t>
            </a:r>
            <a:endParaRPr lang="en-US" altLang="zh-CN" dirty="0">
              <a:solidFill>
                <a:srgbClr val="000000"/>
              </a:solidFill>
              <a:cs typeface="+mn-ea"/>
              <a:sym typeface="+mn-l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二</a:t>
            </a:r>
            <a:r>
              <a:rPr lang="zh-CN" altLang="en-US" sz="3200" kern="0" dirty="0" smtClean="0">
                <a:solidFill>
                  <a:srgbClr val="000000"/>
                </a:solidFill>
                <a:cs typeface="+mn-ea"/>
                <a:sym typeface="+mn-lt"/>
              </a:rPr>
              <a:t>、刑事责任</a:t>
            </a:r>
            <a:endParaRPr lang="zh-CN" altLang="en-US" sz="3200" kern="0" dirty="0">
              <a:solidFill>
                <a:srgbClr val="000000"/>
              </a:solidFill>
              <a:cs typeface="+mn-ea"/>
              <a:sym typeface="+mn-lt"/>
            </a:endParaRPr>
          </a:p>
        </p:txBody>
      </p:sp>
      <p:sp>
        <p:nvSpPr>
          <p:cNvPr id="322" name="TextBox 18"/>
          <p:cNvSpPr txBox="1"/>
          <p:nvPr/>
        </p:nvSpPr>
        <p:spPr>
          <a:xfrm>
            <a:off x="1621240" y="2061642"/>
            <a:ext cx="8967970" cy="363945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chemeClr val="accent1"/>
                </a:solidFill>
                <a:cs typeface="+mn-ea"/>
                <a:sym typeface="+mn-lt"/>
              </a:rPr>
              <a:t>法院认为：</a:t>
            </a:r>
            <a:endParaRPr lang="en-US" altLang="zh-CN" b="1" dirty="0" smtClean="0">
              <a:solidFill>
                <a:schemeClr val="accent1"/>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被告人</a:t>
            </a:r>
            <a:r>
              <a:rPr lang="zh-CN" altLang="en-US" dirty="0">
                <a:solidFill>
                  <a:srgbClr val="000000"/>
                </a:solidFill>
                <a:cs typeface="+mn-ea"/>
                <a:sym typeface="+mn-lt"/>
              </a:rPr>
              <a:t>靳某、姚某作为受石家庄仲裁委员会委托出具鉴定报告的中介组织人员，在对某工程进行鉴定期间，提供虚假证明文件，其行为已构成提供虚假证明文件罪。公诉机关指控的罪名成立。根据</a:t>
            </a:r>
            <a:r>
              <a:rPr lang="en-US" altLang="zh-CN" dirty="0">
                <a:solidFill>
                  <a:srgbClr val="000000"/>
                </a:solidFill>
                <a:cs typeface="+mn-ea"/>
                <a:sym typeface="+mn-lt"/>
              </a:rPr>
              <a:t>《</a:t>
            </a:r>
            <a:r>
              <a:rPr lang="zh-CN" altLang="en-US" dirty="0">
                <a:solidFill>
                  <a:srgbClr val="000000"/>
                </a:solidFill>
                <a:cs typeface="+mn-ea"/>
                <a:sym typeface="+mn-lt"/>
              </a:rPr>
              <a:t>中华人民共和国刑法</a:t>
            </a:r>
            <a:r>
              <a:rPr lang="en-US" altLang="zh-CN" dirty="0">
                <a:solidFill>
                  <a:srgbClr val="000000"/>
                </a:solidFill>
                <a:cs typeface="+mn-ea"/>
                <a:sym typeface="+mn-lt"/>
              </a:rPr>
              <a:t>》</a:t>
            </a:r>
            <a:r>
              <a:rPr lang="zh-CN" altLang="en-US" dirty="0">
                <a:solidFill>
                  <a:srgbClr val="000000"/>
                </a:solidFill>
                <a:cs typeface="+mn-ea"/>
                <a:sym typeface="+mn-lt"/>
              </a:rPr>
              <a:t>第二百二十九条规定，承担资产评估、验资、会计、审计、法律服务等职责的中介组织的人员故意提供虚假证明文件，情节严重的，构成中介组织人员提供虚假证明文件罪</a:t>
            </a:r>
            <a:r>
              <a:rPr lang="zh-CN" altLang="en-US" dirty="0" smtClean="0">
                <a:solidFill>
                  <a:srgbClr val="000000"/>
                </a:solidFill>
                <a:cs typeface="+mn-ea"/>
                <a:sym typeface="+mn-lt"/>
              </a:rPr>
              <a:t>。</a:t>
            </a:r>
            <a:endParaRPr lang="en-US" altLang="zh-CN" dirty="0" smtClean="0">
              <a:solidFill>
                <a:srgbClr val="000000"/>
              </a:solidFill>
              <a:cs typeface="+mn-ea"/>
              <a:sym typeface="+mn-l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二</a:t>
            </a:r>
            <a:r>
              <a:rPr lang="zh-CN" altLang="en-US" sz="3200" kern="0" dirty="0" smtClean="0">
                <a:solidFill>
                  <a:srgbClr val="000000"/>
                </a:solidFill>
                <a:cs typeface="+mn-ea"/>
                <a:sym typeface="+mn-lt"/>
              </a:rPr>
              <a:t>、刑事责任</a:t>
            </a:r>
            <a:endParaRPr lang="zh-CN" altLang="en-US" sz="3200" kern="0" dirty="0">
              <a:solidFill>
                <a:srgbClr val="000000"/>
              </a:solidFill>
              <a:cs typeface="+mn-ea"/>
              <a:sym typeface="+mn-lt"/>
            </a:endParaRPr>
          </a:p>
        </p:txBody>
      </p:sp>
      <p:sp>
        <p:nvSpPr>
          <p:cNvPr id="322" name="TextBox 18"/>
          <p:cNvSpPr txBox="1"/>
          <p:nvPr/>
        </p:nvSpPr>
        <p:spPr>
          <a:xfrm>
            <a:off x="1477224" y="1989634"/>
            <a:ext cx="9256002" cy="397031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根据</a:t>
            </a:r>
            <a:r>
              <a:rPr lang="en-US" altLang="zh-CN" dirty="0">
                <a:solidFill>
                  <a:srgbClr val="000000"/>
                </a:solidFill>
                <a:cs typeface="+mn-ea"/>
                <a:sym typeface="+mn-lt"/>
              </a:rPr>
              <a:t>《</a:t>
            </a:r>
            <a:r>
              <a:rPr lang="zh-CN" altLang="en-US" dirty="0">
                <a:solidFill>
                  <a:srgbClr val="000000"/>
                </a:solidFill>
                <a:cs typeface="+mn-ea"/>
                <a:sym typeface="+mn-lt"/>
              </a:rPr>
              <a:t>最高人民检察院、公安部关于公安机关管辖的刑事案件立案追诉标准的规定（二）</a:t>
            </a:r>
            <a:r>
              <a:rPr lang="en-US" altLang="zh-CN" dirty="0">
                <a:solidFill>
                  <a:srgbClr val="000000"/>
                </a:solidFill>
                <a:cs typeface="+mn-ea"/>
                <a:sym typeface="+mn-lt"/>
              </a:rPr>
              <a:t>》</a:t>
            </a:r>
            <a:r>
              <a:rPr lang="zh-CN" altLang="en-US" dirty="0">
                <a:solidFill>
                  <a:srgbClr val="000000"/>
                </a:solidFill>
                <a:cs typeface="+mn-ea"/>
                <a:sym typeface="+mn-lt"/>
              </a:rPr>
              <a:t>第八十一条（三）规定，承担资产评估、验资、会计、审计、法律服务等职责的中介组织的人员故意提供虚假证明文件，虚假证明文件虚构数额在一百万元且占实际数额百分之三十以上的即够追诉标准。在本案中，被告人靳某、姚某在鉴定时，按工程总造价扣除了</a:t>
            </a:r>
            <a:r>
              <a:rPr lang="en-US" altLang="zh-CN" dirty="0">
                <a:solidFill>
                  <a:srgbClr val="000000"/>
                </a:solidFill>
                <a:cs typeface="+mn-ea"/>
                <a:sym typeface="+mn-lt"/>
              </a:rPr>
              <a:t>19%</a:t>
            </a:r>
            <a:r>
              <a:rPr lang="zh-CN" altLang="en-US" dirty="0">
                <a:solidFill>
                  <a:srgbClr val="000000"/>
                </a:solidFill>
                <a:cs typeface="+mn-ea"/>
                <a:sym typeface="+mn-lt"/>
              </a:rPr>
              <a:t>的管理费，且二被告人在不具备安装专业鉴定资质，却签署了含有安装专业报告文件，在工作期间丢失鉴定材料，出具的鉴定报告与某出具的鉴定报告相差人民币</a:t>
            </a:r>
            <a:r>
              <a:rPr lang="en-US" altLang="zh-CN" dirty="0">
                <a:solidFill>
                  <a:srgbClr val="000000"/>
                </a:solidFill>
                <a:cs typeface="+mn-ea"/>
                <a:sym typeface="+mn-lt"/>
              </a:rPr>
              <a:t>1388579.56</a:t>
            </a:r>
            <a:r>
              <a:rPr lang="zh-CN" altLang="en-US" dirty="0">
                <a:solidFill>
                  <a:srgbClr val="000000"/>
                </a:solidFill>
                <a:cs typeface="+mn-ea"/>
                <a:sym typeface="+mn-lt"/>
              </a:rPr>
              <a:t>元，二被告人的行为已构成了提供虚假证明文件罪</a:t>
            </a:r>
            <a:r>
              <a:rPr lang="zh-CN" altLang="en-US" dirty="0" smtClean="0">
                <a:solidFill>
                  <a:srgbClr val="000000"/>
                </a:solidFill>
                <a:cs typeface="+mn-ea"/>
                <a:sym typeface="+mn-lt"/>
              </a:rPr>
              <a:t>。</a:t>
            </a:r>
            <a:endParaRPr lang="en-US" altLang="zh-CN" dirty="0">
              <a:solidFill>
                <a:srgbClr val="000000"/>
              </a:solidFill>
              <a:cs typeface="+mn-ea"/>
              <a:sym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文本框 9"/>
          <p:cNvSpPr txBox="1">
            <a:spLocks noChangeArrowheads="1"/>
          </p:cNvSpPr>
          <p:nvPr/>
        </p:nvSpPr>
        <p:spPr bwMode="auto">
          <a:xfrm>
            <a:off x="7628055" y="2367554"/>
            <a:ext cx="4227439"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defTabSz="914400" fontAlgn="base">
              <a:spcBef>
                <a:spcPct val="0"/>
              </a:spcBef>
              <a:spcAft>
                <a:spcPct val="0"/>
              </a:spcAft>
              <a:buFont typeface="Arial" panose="020B0604020202020204" pitchFamily="34" charset="0"/>
              <a:buNone/>
            </a:pPr>
            <a:r>
              <a:rPr lang="en-US" altLang="zh-CN" sz="6600" dirty="0">
                <a:solidFill>
                  <a:srgbClr val="FFFFFF"/>
                </a:solidFill>
                <a:latin typeface="+mn-lt"/>
                <a:ea typeface="+mn-ea"/>
                <a:cs typeface="+mn-ea"/>
                <a:sym typeface="+mn-lt"/>
              </a:rPr>
              <a:t>CHAPTER</a:t>
            </a:r>
          </a:p>
          <a:p>
            <a:pPr algn="r" defTabSz="914400" fontAlgn="base">
              <a:spcBef>
                <a:spcPct val="0"/>
              </a:spcBef>
              <a:spcAft>
                <a:spcPct val="0"/>
              </a:spcAft>
              <a:buFont typeface="Arial" panose="020B0604020202020204" pitchFamily="34" charset="0"/>
              <a:buNone/>
            </a:pPr>
            <a:r>
              <a:rPr lang="en-US" altLang="zh-CN" sz="6600" dirty="0" smtClean="0">
                <a:solidFill>
                  <a:srgbClr val="FFFFFF"/>
                </a:solidFill>
                <a:latin typeface="+mn-lt"/>
                <a:ea typeface="+mn-ea"/>
                <a:cs typeface="+mn-ea"/>
                <a:sym typeface="+mn-lt"/>
              </a:rPr>
              <a:t>THREE</a:t>
            </a:r>
            <a:endParaRPr lang="zh-CN" altLang="en-US" sz="6600" dirty="0">
              <a:solidFill>
                <a:srgbClr val="FFFFFF"/>
              </a:solidFill>
              <a:latin typeface="+mn-lt"/>
              <a:ea typeface="+mn-ea"/>
              <a:cs typeface="+mn-ea"/>
              <a:sym typeface="+mn-lt"/>
            </a:endParaRPr>
          </a:p>
        </p:txBody>
      </p:sp>
      <p:sp>
        <p:nvSpPr>
          <p:cNvPr id="15363" name="文本框 11"/>
          <p:cNvSpPr txBox="1">
            <a:spLocks noChangeArrowheads="1"/>
          </p:cNvSpPr>
          <p:nvPr/>
        </p:nvSpPr>
        <p:spPr bwMode="auto">
          <a:xfrm>
            <a:off x="839721" y="4130044"/>
            <a:ext cx="697297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defTabSz="914400" fontAlgn="base">
              <a:lnSpc>
                <a:spcPct val="125000"/>
              </a:lnSpc>
              <a:spcBef>
                <a:spcPct val="0"/>
              </a:spcBef>
              <a:spcAft>
                <a:spcPts val="800"/>
              </a:spcAft>
              <a:buFont typeface="Arial" panose="020B0604020202020204" pitchFamily="34" charset="0"/>
              <a:buNone/>
            </a:pPr>
            <a:r>
              <a:rPr lang="zh-CN" altLang="en-US" sz="4000" dirty="0" smtClean="0">
                <a:solidFill>
                  <a:srgbClr val="FFFFFF"/>
                </a:solidFill>
                <a:latin typeface="+mn-lt"/>
                <a:ea typeface="+mn-ea"/>
                <a:cs typeface="+mn-ea"/>
                <a:sym typeface="+mn-lt"/>
              </a:rPr>
              <a:t>造价鉴定实践操作相关问答</a:t>
            </a:r>
            <a:endParaRPr lang="zh-CN" altLang="en-US" sz="4000" dirty="0">
              <a:solidFill>
                <a:srgbClr val="FFFFFF"/>
              </a:solidFill>
              <a:latin typeface="+mn-lt"/>
              <a:ea typeface="+mn-ea"/>
              <a:cs typeface="+mn-ea"/>
              <a:sym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H_Entry_1"/>
          <p:cNvSpPr txBox="1"/>
          <p:nvPr>
            <p:custDataLst>
              <p:tags r:id="rId2"/>
            </p:custDataLst>
          </p:nvPr>
        </p:nvSpPr>
        <p:spPr>
          <a:xfrm>
            <a:off x="6947097" y="1989634"/>
            <a:ext cx="4908746" cy="1217828"/>
          </a:xfrm>
          <a:prstGeom prst="rect">
            <a:avLst/>
          </a:prstGeom>
          <a:noFill/>
        </p:spPr>
        <p:txBody>
          <a:bodyPr wrap="square" lIns="179996" tIns="45719" rIns="91438" bIns="45719" anchor="ctr" anchorCtr="0">
            <a:normAutofit/>
          </a:bodyPr>
          <a:lstStyle/>
          <a:p>
            <a:pPr defTabSz="1218565">
              <a:defRPr/>
            </a:pPr>
            <a:r>
              <a:rPr lang="zh-CN" altLang="en-US" sz="2400" kern="0" spc="100" dirty="0">
                <a:solidFill>
                  <a:schemeClr val="tx2"/>
                </a:solidFill>
                <a:cs typeface="+mn-ea"/>
                <a:sym typeface="+mn-lt"/>
              </a:rPr>
              <a:t>关于鉴定程序的启动</a:t>
            </a:r>
          </a:p>
        </p:txBody>
      </p:sp>
      <p:sp>
        <p:nvSpPr>
          <p:cNvPr id="27" name="MH_Entry_2"/>
          <p:cNvSpPr txBox="1"/>
          <p:nvPr>
            <p:custDataLst>
              <p:tags r:id="rId3"/>
            </p:custDataLst>
          </p:nvPr>
        </p:nvSpPr>
        <p:spPr>
          <a:xfrm>
            <a:off x="6950157" y="2699450"/>
            <a:ext cx="4905686" cy="1476229"/>
          </a:xfrm>
          <a:prstGeom prst="rect">
            <a:avLst/>
          </a:prstGeom>
          <a:noFill/>
        </p:spPr>
        <p:txBody>
          <a:bodyPr wrap="square" lIns="179996" tIns="45719" rIns="91438" bIns="45719" anchor="ctr" anchorCtr="0">
            <a:normAutofit/>
          </a:bodyPr>
          <a:lstStyle/>
          <a:p>
            <a:pPr defTabSz="1218565">
              <a:defRPr/>
            </a:pPr>
            <a:r>
              <a:rPr lang="zh-CN" altLang="en-US" sz="2400" kern="0" spc="100" dirty="0">
                <a:solidFill>
                  <a:schemeClr val="tx2"/>
                </a:solidFill>
                <a:cs typeface="+mn-ea"/>
                <a:sym typeface="+mn-lt"/>
              </a:rPr>
              <a:t>关于鉴定事项、鉴定方法的确定</a:t>
            </a:r>
          </a:p>
        </p:txBody>
      </p:sp>
      <p:cxnSp>
        <p:nvCxnSpPr>
          <p:cNvPr id="3074" name="MH_Others_1"/>
          <p:cNvCxnSpPr>
            <a:cxnSpLocks noChangeShapeType="1"/>
          </p:cNvCxnSpPr>
          <p:nvPr>
            <p:custDataLst>
              <p:tags r:id="rId4"/>
            </p:custDataLst>
          </p:nvPr>
        </p:nvCxnSpPr>
        <p:spPr bwMode="auto">
          <a:xfrm>
            <a:off x="6591160" y="1557216"/>
            <a:ext cx="0" cy="4760264"/>
          </a:xfrm>
          <a:prstGeom prst="line">
            <a:avLst/>
          </a:prstGeom>
          <a:noFill/>
          <a:ln w="25400" algn="ctr">
            <a:solidFill>
              <a:schemeClr val="accent1">
                <a:lumMod val="40000"/>
                <a:lumOff val="60000"/>
              </a:schemeClr>
            </a:solidFill>
            <a:miter lim="800000"/>
          </a:ln>
          <a:extLst>
            <a:ext uri="{909E8E84-426E-40DD-AFC4-6F175D3DCCD1}">
              <a14:hiddenFill xmlns:a14="http://schemas.microsoft.com/office/drawing/2010/main">
                <a:noFill/>
              </a14:hiddenFill>
            </a:ext>
          </a:extLst>
        </p:spPr>
      </p:cxnSp>
      <p:sp>
        <p:nvSpPr>
          <p:cNvPr id="22" name="MH_Number_1"/>
          <p:cNvSpPr/>
          <p:nvPr>
            <p:custDataLst>
              <p:tags r:id="rId5"/>
            </p:custDataLst>
          </p:nvPr>
        </p:nvSpPr>
        <p:spPr>
          <a:xfrm>
            <a:off x="6394250" y="2317543"/>
            <a:ext cx="397196" cy="460373"/>
          </a:xfrm>
          <a:custGeom>
            <a:avLst/>
            <a:gdLst>
              <a:gd name="connsiteX0" fmla="*/ 282768 w 561608"/>
              <a:gd name="connsiteY0" fmla="*/ 0 h 649318"/>
              <a:gd name="connsiteX1" fmla="*/ 561608 w 561608"/>
              <a:gd name="connsiteY1" fmla="*/ 159711 h 649318"/>
              <a:gd name="connsiteX2" fmla="*/ 561608 w 561608"/>
              <a:gd name="connsiteY2" fmla="*/ 485680 h 649318"/>
              <a:gd name="connsiteX3" fmla="*/ 282768 w 561608"/>
              <a:gd name="connsiteY3" fmla="*/ 649318 h 649318"/>
              <a:gd name="connsiteX4" fmla="*/ 0 w 561608"/>
              <a:gd name="connsiteY4" fmla="*/ 485680 h 649318"/>
              <a:gd name="connsiteX5" fmla="*/ 0 w 561608"/>
              <a:gd name="connsiteY5" fmla="*/ 159711 h 64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08" h="649318">
                <a:moveTo>
                  <a:pt x="282768" y="0"/>
                </a:moveTo>
                <a:lnTo>
                  <a:pt x="561608" y="159711"/>
                </a:lnTo>
                <a:lnTo>
                  <a:pt x="561608" y="485680"/>
                </a:lnTo>
                <a:lnTo>
                  <a:pt x="282768" y="649318"/>
                </a:lnTo>
                <a:lnTo>
                  <a:pt x="0" y="485680"/>
                </a:lnTo>
                <a:lnTo>
                  <a:pt x="0" y="159711"/>
                </a:lnTo>
                <a:close/>
              </a:path>
            </a:pathLst>
          </a:custGeom>
          <a:solidFill>
            <a:schemeClr val="accent1"/>
          </a:solidFill>
          <a:ln w="12700" cap="flat" cmpd="sng" algn="ctr">
            <a:noFill/>
            <a:prstDash val="solid"/>
            <a:miter lim="800000"/>
          </a:ln>
          <a:effectLst/>
        </p:spPr>
        <p:txBody>
          <a:bodyPr lIns="91438" tIns="45719" rIns="91438" bIns="45719" anchor="ctr">
            <a:noAutofit/>
          </a:bodyPr>
          <a:lstStyle/>
          <a:p>
            <a:pPr algn="ctr" defTabSz="1218565">
              <a:defRPr/>
            </a:pPr>
            <a:r>
              <a:rPr lang="en-US" altLang="zh-CN" sz="2400" kern="0" dirty="0">
                <a:solidFill>
                  <a:srgbClr val="FFFFFF"/>
                </a:solidFill>
                <a:cs typeface="+mn-ea"/>
                <a:sym typeface="+mn-lt"/>
              </a:rPr>
              <a:t>1</a:t>
            </a:r>
            <a:endParaRPr lang="zh-CN" altLang="en-US" sz="2400" kern="0" dirty="0">
              <a:solidFill>
                <a:srgbClr val="FFFFFF"/>
              </a:solidFill>
              <a:cs typeface="+mn-ea"/>
              <a:sym typeface="+mn-lt"/>
            </a:endParaRPr>
          </a:p>
        </p:txBody>
      </p:sp>
      <p:sp>
        <p:nvSpPr>
          <p:cNvPr id="28" name="MH_Number_2"/>
          <p:cNvSpPr/>
          <p:nvPr>
            <p:custDataLst>
              <p:tags r:id="rId6"/>
            </p:custDataLst>
          </p:nvPr>
        </p:nvSpPr>
        <p:spPr>
          <a:xfrm>
            <a:off x="6394250" y="3171376"/>
            <a:ext cx="397196" cy="460373"/>
          </a:xfrm>
          <a:custGeom>
            <a:avLst/>
            <a:gdLst>
              <a:gd name="connsiteX0" fmla="*/ 282768 w 561608"/>
              <a:gd name="connsiteY0" fmla="*/ 0 h 649318"/>
              <a:gd name="connsiteX1" fmla="*/ 561608 w 561608"/>
              <a:gd name="connsiteY1" fmla="*/ 159711 h 649318"/>
              <a:gd name="connsiteX2" fmla="*/ 561608 w 561608"/>
              <a:gd name="connsiteY2" fmla="*/ 485680 h 649318"/>
              <a:gd name="connsiteX3" fmla="*/ 282768 w 561608"/>
              <a:gd name="connsiteY3" fmla="*/ 649318 h 649318"/>
              <a:gd name="connsiteX4" fmla="*/ 0 w 561608"/>
              <a:gd name="connsiteY4" fmla="*/ 485680 h 649318"/>
              <a:gd name="connsiteX5" fmla="*/ 0 w 561608"/>
              <a:gd name="connsiteY5" fmla="*/ 159711 h 64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08" h="649318">
                <a:moveTo>
                  <a:pt x="282768" y="0"/>
                </a:moveTo>
                <a:lnTo>
                  <a:pt x="561608" y="159711"/>
                </a:lnTo>
                <a:lnTo>
                  <a:pt x="561608" y="485680"/>
                </a:lnTo>
                <a:lnTo>
                  <a:pt x="282768" y="649318"/>
                </a:lnTo>
                <a:lnTo>
                  <a:pt x="0" y="485680"/>
                </a:lnTo>
                <a:lnTo>
                  <a:pt x="0" y="159711"/>
                </a:lnTo>
                <a:close/>
              </a:path>
            </a:pathLst>
          </a:custGeom>
          <a:solidFill>
            <a:schemeClr val="accent1"/>
          </a:solidFill>
          <a:ln w="12700" cap="flat" cmpd="sng" algn="ctr">
            <a:noFill/>
            <a:prstDash val="solid"/>
            <a:miter lim="800000"/>
          </a:ln>
          <a:effectLst/>
        </p:spPr>
        <p:txBody>
          <a:bodyPr lIns="91438" tIns="45719" rIns="91438" bIns="45719" anchor="ctr">
            <a:noAutofit/>
          </a:bodyPr>
          <a:lstStyle/>
          <a:p>
            <a:pPr algn="ctr" defTabSz="1218565">
              <a:defRPr/>
            </a:pPr>
            <a:r>
              <a:rPr lang="en-US" altLang="zh-CN" sz="2400" kern="0" dirty="0">
                <a:solidFill>
                  <a:srgbClr val="FFFFFF"/>
                </a:solidFill>
                <a:cs typeface="+mn-ea"/>
                <a:sym typeface="+mn-lt"/>
              </a:rPr>
              <a:t>2</a:t>
            </a:r>
            <a:endParaRPr lang="zh-CN" altLang="en-US" sz="2400" kern="0" dirty="0">
              <a:solidFill>
                <a:srgbClr val="FFFFFF"/>
              </a:solidFill>
              <a:cs typeface="+mn-ea"/>
              <a:sym typeface="+mn-lt"/>
            </a:endParaRPr>
          </a:p>
        </p:txBody>
      </p:sp>
      <p:sp>
        <p:nvSpPr>
          <p:cNvPr id="9"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latin typeface="+mn-lt"/>
                <a:ea typeface="+mn-ea"/>
                <a:cs typeface="+mn-ea"/>
                <a:sym typeface="+mn-lt"/>
              </a:rPr>
              <a:t>造价鉴定实践操作相关问答</a:t>
            </a:r>
          </a:p>
        </p:txBody>
      </p:sp>
      <p:sp>
        <p:nvSpPr>
          <p:cNvPr id="8" name="MH_Entry_1"/>
          <p:cNvSpPr txBox="1"/>
          <p:nvPr>
            <p:custDataLst>
              <p:tags r:id="rId7"/>
            </p:custDataLst>
          </p:nvPr>
        </p:nvSpPr>
        <p:spPr>
          <a:xfrm>
            <a:off x="6947097" y="3613849"/>
            <a:ext cx="4908746" cy="1217828"/>
          </a:xfrm>
          <a:prstGeom prst="rect">
            <a:avLst/>
          </a:prstGeom>
          <a:noFill/>
        </p:spPr>
        <p:txBody>
          <a:bodyPr wrap="square" lIns="179996" tIns="45719" rIns="91438" bIns="45719" anchor="ctr" anchorCtr="0">
            <a:normAutofit/>
          </a:bodyPr>
          <a:lstStyle/>
          <a:p>
            <a:pPr defTabSz="1218565">
              <a:defRPr/>
            </a:pPr>
            <a:r>
              <a:rPr lang="zh-CN" altLang="en-US" sz="2400" kern="0" spc="100" dirty="0">
                <a:solidFill>
                  <a:schemeClr val="tx2"/>
                </a:solidFill>
                <a:cs typeface="+mn-ea"/>
                <a:sym typeface="+mn-lt"/>
              </a:rPr>
              <a:t>关于鉴定依据的确定</a:t>
            </a:r>
          </a:p>
        </p:txBody>
      </p:sp>
      <p:sp>
        <p:nvSpPr>
          <p:cNvPr id="10" name="MH_Number_1"/>
          <p:cNvSpPr/>
          <p:nvPr>
            <p:custDataLst>
              <p:tags r:id="rId8"/>
            </p:custDataLst>
          </p:nvPr>
        </p:nvSpPr>
        <p:spPr>
          <a:xfrm>
            <a:off x="6394250" y="3941758"/>
            <a:ext cx="397196" cy="460373"/>
          </a:xfrm>
          <a:custGeom>
            <a:avLst/>
            <a:gdLst>
              <a:gd name="connsiteX0" fmla="*/ 282768 w 561608"/>
              <a:gd name="connsiteY0" fmla="*/ 0 h 649318"/>
              <a:gd name="connsiteX1" fmla="*/ 561608 w 561608"/>
              <a:gd name="connsiteY1" fmla="*/ 159711 h 649318"/>
              <a:gd name="connsiteX2" fmla="*/ 561608 w 561608"/>
              <a:gd name="connsiteY2" fmla="*/ 485680 h 649318"/>
              <a:gd name="connsiteX3" fmla="*/ 282768 w 561608"/>
              <a:gd name="connsiteY3" fmla="*/ 649318 h 649318"/>
              <a:gd name="connsiteX4" fmla="*/ 0 w 561608"/>
              <a:gd name="connsiteY4" fmla="*/ 485680 h 649318"/>
              <a:gd name="connsiteX5" fmla="*/ 0 w 561608"/>
              <a:gd name="connsiteY5" fmla="*/ 159711 h 64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08" h="649318">
                <a:moveTo>
                  <a:pt x="282768" y="0"/>
                </a:moveTo>
                <a:lnTo>
                  <a:pt x="561608" y="159711"/>
                </a:lnTo>
                <a:lnTo>
                  <a:pt x="561608" y="485680"/>
                </a:lnTo>
                <a:lnTo>
                  <a:pt x="282768" y="649318"/>
                </a:lnTo>
                <a:lnTo>
                  <a:pt x="0" y="485680"/>
                </a:lnTo>
                <a:lnTo>
                  <a:pt x="0" y="159711"/>
                </a:lnTo>
                <a:close/>
              </a:path>
            </a:pathLst>
          </a:custGeom>
          <a:solidFill>
            <a:schemeClr val="accent1"/>
          </a:solidFill>
          <a:ln w="12700" cap="flat" cmpd="sng" algn="ctr">
            <a:noFill/>
            <a:prstDash val="solid"/>
            <a:miter lim="800000"/>
          </a:ln>
          <a:effectLst/>
        </p:spPr>
        <p:txBody>
          <a:bodyPr lIns="91438" tIns="45719" rIns="91438" bIns="45719" anchor="ctr">
            <a:noAutofit/>
          </a:bodyPr>
          <a:lstStyle/>
          <a:p>
            <a:pPr algn="ctr" defTabSz="1218565">
              <a:defRPr/>
            </a:pPr>
            <a:r>
              <a:rPr lang="en-US" altLang="zh-CN" sz="2400" kern="0" dirty="0" smtClean="0">
                <a:solidFill>
                  <a:srgbClr val="FFFFFF"/>
                </a:solidFill>
                <a:cs typeface="+mn-ea"/>
                <a:sym typeface="+mn-lt"/>
              </a:rPr>
              <a:t>3</a:t>
            </a:r>
            <a:endParaRPr lang="zh-CN" altLang="en-US" sz="2400" kern="0" dirty="0">
              <a:solidFill>
                <a:srgbClr val="FFFFFF"/>
              </a:solidFill>
              <a:cs typeface="+mn-ea"/>
              <a:sym typeface="+mn-lt"/>
            </a:endParaRPr>
          </a:p>
        </p:txBody>
      </p:sp>
      <p:sp>
        <p:nvSpPr>
          <p:cNvPr id="11" name="MH_Entry_1"/>
          <p:cNvSpPr txBox="1"/>
          <p:nvPr>
            <p:custDataLst>
              <p:tags r:id="rId9"/>
            </p:custDataLst>
          </p:nvPr>
        </p:nvSpPr>
        <p:spPr>
          <a:xfrm>
            <a:off x="6947097" y="4485868"/>
            <a:ext cx="4908746" cy="1217828"/>
          </a:xfrm>
          <a:prstGeom prst="rect">
            <a:avLst/>
          </a:prstGeom>
          <a:noFill/>
        </p:spPr>
        <p:txBody>
          <a:bodyPr wrap="square" lIns="179996" tIns="45719" rIns="91438" bIns="45719" anchor="ctr" anchorCtr="0">
            <a:normAutofit/>
          </a:bodyPr>
          <a:lstStyle/>
          <a:p>
            <a:pPr defTabSz="1218565">
              <a:defRPr/>
            </a:pPr>
            <a:r>
              <a:rPr lang="zh-CN" altLang="en-US" sz="2400" kern="0" spc="100" dirty="0">
                <a:solidFill>
                  <a:schemeClr val="tx2"/>
                </a:solidFill>
                <a:cs typeface="+mn-ea"/>
                <a:sym typeface="+mn-lt"/>
              </a:rPr>
              <a:t>关于鉴定报告</a:t>
            </a:r>
            <a:r>
              <a:rPr lang="zh-CN" altLang="en-US" sz="2400" kern="0" spc="100" dirty="0" smtClean="0">
                <a:solidFill>
                  <a:schemeClr val="tx2"/>
                </a:solidFill>
                <a:cs typeface="+mn-ea"/>
                <a:sym typeface="+mn-lt"/>
              </a:rPr>
              <a:t>的</a:t>
            </a:r>
            <a:r>
              <a:rPr lang="zh-CN" altLang="en-US" sz="2400" kern="0" spc="100" dirty="0">
                <a:solidFill>
                  <a:schemeClr val="tx2"/>
                </a:solidFill>
                <a:cs typeface="+mn-ea"/>
                <a:sym typeface="+mn-lt"/>
              </a:rPr>
              <a:t>作出</a:t>
            </a:r>
            <a:r>
              <a:rPr lang="zh-CN" altLang="en-US" sz="2400" kern="0" spc="100" dirty="0" smtClean="0">
                <a:solidFill>
                  <a:schemeClr val="tx2"/>
                </a:solidFill>
                <a:cs typeface="+mn-ea"/>
                <a:sym typeface="+mn-lt"/>
              </a:rPr>
              <a:t>、</a:t>
            </a:r>
            <a:r>
              <a:rPr lang="zh-CN" altLang="en-US" sz="2400" kern="0" spc="100" dirty="0">
                <a:solidFill>
                  <a:schemeClr val="tx2"/>
                </a:solidFill>
                <a:cs typeface="+mn-ea"/>
                <a:sym typeface="+mn-lt"/>
              </a:rPr>
              <a:t>采信</a:t>
            </a:r>
          </a:p>
        </p:txBody>
      </p:sp>
      <p:sp>
        <p:nvSpPr>
          <p:cNvPr id="12" name="MH_Number_1"/>
          <p:cNvSpPr/>
          <p:nvPr>
            <p:custDataLst>
              <p:tags r:id="rId10"/>
            </p:custDataLst>
          </p:nvPr>
        </p:nvSpPr>
        <p:spPr>
          <a:xfrm>
            <a:off x="6394250" y="4813777"/>
            <a:ext cx="397196" cy="460373"/>
          </a:xfrm>
          <a:custGeom>
            <a:avLst/>
            <a:gdLst>
              <a:gd name="connsiteX0" fmla="*/ 282768 w 561608"/>
              <a:gd name="connsiteY0" fmla="*/ 0 h 649318"/>
              <a:gd name="connsiteX1" fmla="*/ 561608 w 561608"/>
              <a:gd name="connsiteY1" fmla="*/ 159711 h 649318"/>
              <a:gd name="connsiteX2" fmla="*/ 561608 w 561608"/>
              <a:gd name="connsiteY2" fmla="*/ 485680 h 649318"/>
              <a:gd name="connsiteX3" fmla="*/ 282768 w 561608"/>
              <a:gd name="connsiteY3" fmla="*/ 649318 h 649318"/>
              <a:gd name="connsiteX4" fmla="*/ 0 w 561608"/>
              <a:gd name="connsiteY4" fmla="*/ 485680 h 649318"/>
              <a:gd name="connsiteX5" fmla="*/ 0 w 561608"/>
              <a:gd name="connsiteY5" fmla="*/ 159711 h 64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08" h="649318">
                <a:moveTo>
                  <a:pt x="282768" y="0"/>
                </a:moveTo>
                <a:lnTo>
                  <a:pt x="561608" y="159711"/>
                </a:lnTo>
                <a:lnTo>
                  <a:pt x="561608" y="485680"/>
                </a:lnTo>
                <a:lnTo>
                  <a:pt x="282768" y="649318"/>
                </a:lnTo>
                <a:lnTo>
                  <a:pt x="0" y="485680"/>
                </a:lnTo>
                <a:lnTo>
                  <a:pt x="0" y="159711"/>
                </a:lnTo>
                <a:close/>
              </a:path>
            </a:pathLst>
          </a:custGeom>
          <a:solidFill>
            <a:schemeClr val="accent1"/>
          </a:solidFill>
          <a:ln w="12700" cap="flat" cmpd="sng" algn="ctr">
            <a:noFill/>
            <a:prstDash val="solid"/>
            <a:miter lim="800000"/>
          </a:ln>
          <a:effectLst/>
        </p:spPr>
        <p:txBody>
          <a:bodyPr lIns="91438" tIns="45719" rIns="91438" bIns="45719" anchor="ctr">
            <a:noAutofit/>
          </a:bodyPr>
          <a:lstStyle/>
          <a:p>
            <a:pPr algn="ctr" defTabSz="1218565">
              <a:defRPr/>
            </a:pPr>
            <a:r>
              <a:rPr lang="en-US" altLang="zh-CN" sz="2400" kern="0" dirty="0" smtClean="0">
                <a:solidFill>
                  <a:srgbClr val="FFFFFF"/>
                </a:solidFill>
                <a:cs typeface="+mn-ea"/>
                <a:sym typeface="+mn-lt"/>
              </a:rPr>
              <a:t>4</a:t>
            </a:r>
            <a:endParaRPr lang="zh-CN" altLang="en-US" sz="2400" kern="0" dirty="0">
              <a:solidFill>
                <a:srgbClr val="FFFFFF"/>
              </a:solidFill>
              <a:cs typeface="+mn-ea"/>
              <a:sym typeface="+mn-lt"/>
            </a:endParaRPr>
          </a:p>
        </p:txBody>
      </p:sp>
    </p:spTree>
    <p:custDataLst>
      <p:tags r:id="rId1"/>
    </p:custData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2495228" y="2250009"/>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2495228" y="4180856"/>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custDataLst>
              <p:tags r:id="rId4"/>
            </p:custDataLst>
          </p:nvPr>
        </p:nvSpPr>
        <p:spPr>
          <a:xfrm>
            <a:off x="2495271" y="2485015"/>
            <a:ext cx="2419034" cy="1462425"/>
          </a:xfrm>
          <a:prstGeom prst="rect">
            <a:avLst/>
          </a:prstGeom>
          <a:noFill/>
        </p:spPr>
        <p:txBody>
          <a:bodyPr lIns="0" tIns="0" rIns="0" bIns="0" anchor="ctr"/>
          <a:lstStyle/>
          <a:p>
            <a:pPr algn="ctr">
              <a:defRPr/>
            </a:pPr>
            <a:r>
              <a:rPr lang="en-US" altLang="zh-CN" sz="12000" spc="-667" dirty="0">
                <a:solidFill>
                  <a:schemeClr val="accent1"/>
                </a:solidFill>
                <a:cs typeface="+mn-ea"/>
                <a:sym typeface="+mn-lt"/>
              </a:rPr>
              <a:t>01</a:t>
            </a:r>
            <a:endParaRPr lang="zh-CN" altLang="en-US" sz="12000" spc="-667" dirty="0">
              <a:solidFill>
                <a:schemeClr val="accent1"/>
              </a:solidFill>
              <a:cs typeface="+mn-ea"/>
              <a:sym typeface="+mn-lt"/>
            </a:endParaRPr>
          </a:p>
        </p:txBody>
      </p:sp>
      <p:sp>
        <p:nvSpPr>
          <p:cNvPr id="2053" name="文本框 8"/>
          <p:cNvSpPr txBox="1">
            <a:spLocks noChangeArrowheads="1"/>
          </p:cNvSpPr>
          <p:nvPr>
            <p:custDataLst>
              <p:tags r:id="rId5"/>
            </p:custDataLst>
          </p:nvPr>
        </p:nvSpPr>
        <p:spPr bwMode="auto">
          <a:xfrm>
            <a:off x="4727099" y="2251493"/>
            <a:ext cx="5357410" cy="193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9705">
              <a:lnSpc>
                <a:spcPct val="110000"/>
              </a:lnSpc>
              <a:defRPr/>
            </a:pPr>
            <a:r>
              <a:rPr lang="zh-CN" altLang="en-US" sz="3800" b="1" dirty="0">
                <a:solidFill>
                  <a:srgbClr val="4D5F6A"/>
                </a:solidFill>
                <a:latin typeface="+mn-lt"/>
                <a:ea typeface="+mn-ea"/>
                <a:cs typeface="+mn-ea"/>
                <a:sym typeface="+mn-lt"/>
              </a:rPr>
              <a:t>关于鉴定程序的启动</a:t>
            </a:r>
            <a:endParaRPr lang="en-US" altLang="zh-CN" sz="3800" b="1" dirty="0">
              <a:solidFill>
                <a:srgbClr val="4D5F6A"/>
              </a:solidFill>
              <a:latin typeface="+mn-lt"/>
              <a:ea typeface="+mn-ea"/>
              <a:cs typeface="+mn-ea"/>
              <a:sym typeface="+mn-lt"/>
            </a:endParaRPr>
          </a:p>
        </p:txBody>
      </p:sp>
      <p:sp>
        <p:nvSpPr>
          <p:cNvPr id="10"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latin typeface="+mn-lt"/>
                <a:ea typeface="+mn-ea"/>
                <a:cs typeface="+mn-ea"/>
                <a:sym typeface="+mn-lt"/>
              </a:rPr>
              <a:t>造价鉴定实践操作相关问答</a:t>
            </a:r>
          </a:p>
        </p:txBody>
      </p:sp>
    </p:spTree>
    <p:custDataLst>
      <p:tags r:id="rId1"/>
    </p:custData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1.</a:t>
            </a:r>
            <a:r>
              <a:rPr lang="zh-CN" altLang="en-US" sz="3200" kern="0" dirty="0">
                <a:latin typeface="+mn-lt"/>
                <a:ea typeface="+mn-ea"/>
                <a:cs typeface="+mn-ea"/>
                <a:sym typeface="+mn-lt"/>
              </a:rPr>
              <a:t>当事人在何种情形下可以申请通过鉴定方式确定建设工程造价？</a:t>
            </a:r>
          </a:p>
        </p:txBody>
      </p:sp>
      <p:sp>
        <p:nvSpPr>
          <p:cNvPr id="322" name="TextBox 18"/>
          <p:cNvSpPr txBox="1"/>
          <p:nvPr/>
        </p:nvSpPr>
        <p:spPr>
          <a:xfrm>
            <a:off x="824361" y="1845618"/>
            <a:ext cx="10514231" cy="427809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根据重庆高院</a:t>
            </a:r>
            <a:r>
              <a:rPr lang="en-US" altLang="zh-CN" dirty="0">
                <a:cs typeface="+mn-ea"/>
                <a:sym typeface="+mn-lt"/>
              </a:rPr>
              <a:t>2016</a:t>
            </a:r>
            <a:r>
              <a:rPr lang="zh-CN" altLang="en-US" dirty="0">
                <a:cs typeface="+mn-ea"/>
                <a:sym typeface="+mn-lt"/>
              </a:rPr>
              <a:t>年</a:t>
            </a:r>
            <a:r>
              <a:rPr lang="en-US" altLang="zh-CN" dirty="0">
                <a:cs typeface="+mn-ea"/>
                <a:sym typeface="+mn-lt"/>
              </a:rPr>
              <a:t>11</a:t>
            </a:r>
            <a:r>
              <a:rPr lang="zh-CN" altLang="en-US" dirty="0">
                <a:cs typeface="+mn-ea"/>
                <a:sym typeface="+mn-lt"/>
              </a:rPr>
              <a:t>月</a:t>
            </a:r>
            <a:r>
              <a:rPr lang="en-US" altLang="zh-CN" dirty="0">
                <a:cs typeface="+mn-ea"/>
                <a:sym typeface="+mn-lt"/>
              </a:rPr>
              <a:t>9</a:t>
            </a:r>
            <a:r>
              <a:rPr lang="zh-CN" altLang="en-US" dirty="0">
                <a:cs typeface="+mn-ea"/>
                <a:sym typeface="+mn-lt"/>
              </a:rPr>
              <a:t>日下发的</a:t>
            </a:r>
            <a:r>
              <a:rPr lang="en-US" altLang="zh-CN" dirty="0">
                <a:cs typeface="+mn-ea"/>
                <a:sym typeface="+mn-lt"/>
              </a:rPr>
              <a:t>《</a:t>
            </a:r>
            <a:r>
              <a:rPr lang="zh-CN" altLang="en-US" dirty="0">
                <a:cs typeface="+mn-ea"/>
                <a:sym typeface="+mn-lt"/>
              </a:rPr>
              <a:t>关于建设工程造价鉴定若干问题的解答</a:t>
            </a:r>
            <a:r>
              <a:rPr lang="en-US" altLang="zh-CN" dirty="0">
                <a:cs typeface="+mn-ea"/>
                <a:sym typeface="+mn-lt"/>
              </a:rPr>
              <a:t>》</a:t>
            </a:r>
            <a:r>
              <a:rPr lang="zh-CN" altLang="en-US" dirty="0">
                <a:cs typeface="+mn-ea"/>
                <a:sym typeface="+mn-lt"/>
              </a:rPr>
              <a:t>（渝高法 </a:t>
            </a:r>
            <a:r>
              <a:rPr lang="en-US" altLang="zh-CN" dirty="0">
                <a:cs typeface="+mn-ea"/>
                <a:sym typeface="+mn-lt"/>
              </a:rPr>
              <a:t>〔 2016 〕 260 </a:t>
            </a:r>
            <a:r>
              <a:rPr lang="zh-CN" altLang="en-US" dirty="0">
                <a:cs typeface="+mn-ea"/>
                <a:sym typeface="+mn-lt"/>
              </a:rPr>
              <a:t>号，以下简称为</a:t>
            </a:r>
            <a:r>
              <a:rPr lang="en-US" altLang="zh-CN" dirty="0">
                <a:cs typeface="+mn-ea"/>
                <a:sym typeface="+mn-lt"/>
              </a:rPr>
              <a:t>《</a:t>
            </a:r>
            <a:r>
              <a:rPr lang="zh-CN" altLang="en-US" dirty="0">
                <a:cs typeface="+mn-ea"/>
                <a:sym typeface="+mn-lt"/>
              </a:rPr>
              <a:t>解答</a:t>
            </a:r>
            <a:r>
              <a:rPr lang="en-US" altLang="zh-CN" dirty="0">
                <a:cs typeface="+mn-ea"/>
                <a:sym typeface="+mn-lt"/>
              </a:rPr>
              <a:t>》</a:t>
            </a:r>
            <a:r>
              <a:rPr lang="zh-CN" altLang="en-US" dirty="0">
                <a:cs typeface="+mn-ea"/>
                <a:sym typeface="+mn-lt"/>
              </a:rPr>
              <a:t>）之规定，具有下列情形之一，当事人申请进行建设工程造价鉴定，人民法院经审查认为根据当事人举示的证据不能自行确定建设工程造价的，可予准许：</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a:t>
            </a:r>
            <a:r>
              <a:rPr lang="en-US" altLang="zh-CN" dirty="0">
                <a:cs typeface="+mn-ea"/>
                <a:sym typeface="+mn-lt"/>
              </a:rPr>
              <a:t>1</a:t>
            </a:r>
            <a:r>
              <a:rPr lang="zh-CN" altLang="en-US" dirty="0">
                <a:cs typeface="+mn-ea"/>
                <a:sym typeface="+mn-lt"/>
              </a:rPr>
              <a:t>）合同约定采用固定总价方式确定工程造价，同时对固定总价包含的风险范围、风险费用的计算方法以及风险范围以外的合同价格的调整方法作出了约定，需要确定风险范围以外的工程造价的。</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a:t>
            </a:r>
            <a:r>
              <a:rPr lang="en-US" altLang="zh-CN" dirty="0">
                <a:cs typeface="+mn-ea"/>
                <a:sym typeface="+mn-lt"/>
              </a:rPr>
              <a:t>2</a:t>
            </a:r>
            <a:r>
              <a:rPr lang="zh-CN" altLang="en-US" dirty="0">
                <a:cs typeface="+mn-ea"/>
                <a:sym typeface="+mn-lt"/>
              </a:rPr>
              <a:t>）合同约定采用固定单价方式确定工程造价，需要通过鉴定方式确定工程造价的</a:t>
            </a:r>
            <a:r>
              <a:rPr lang="zh-CN" altLang="en-US" dirty="0" smtClean="0">
                <a:cs typeface="+mn-ea"/>
                <a:sym typeface="+mn-lt"/>
              </a:rPr>
              <a:t>。</a:t>
            </a:r>
            <a:endParaRPr lang="zh-CN" altLang="en-US" dirty="0">
              <a:cs typeface="+mn-ea"/>
              <a:sym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1.</a:t>
            </a:r>
            <a:r>
              <a:rPr lang="zh-CN" altLang="en-US" sz="3200" kern="0" dirty="0">
                <a:latin typeface="+mn-lt"/>
                <a:ea typeface="+mn-ea"/>
                <a:cs typeface="+mn-ea"/>
                <a:sym typeface="+mn-lt"/>
              </a:rPr>
              <a:t>当事人在何种情形下可以申请通过鉴定方式确定建设工程造价？</a:t>
            </a:r>
          </a:p>
        </p:txBody>
      </p:sp>
      <p:sp>
        <p:nvSpPr>
          <p:cNvPr id="322" name="TextBox 18"/>
          <p:cNvSpPr txBox="1"/>
          <p:nvPr/>
        </p:nvSpPr>
        <p:spPr>
          <a:xfrm>
            <a:off x="1448727" y="1989634"/>
            <a:ext cx="9312995" cy="4101123"/>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cs typeface="+mn-ea"/>
                <a:sym typeface="+mn-lt"/>
              </a:rPr>
              <a:t>（</a:t>
            </a:r>
            <a:r>
              <a:rPr lang="en-US" altLang="zh-CN" dirty="0">
                <a:cs typeface="+mn-ea"/>
                <a:sym typeface="+mn-lt"/>
              </a:rPr>
              <a:t>3</a:t>
            </a:r>
            <a:r>
              <a:rPr lang="zh-CN" altLang="en-US" dirty="0">
                <a:cs typeface="+mn-ea"/>
                <a:sym typeface="+mn-lt"/>
              </a:rPr>
              <a:t>）合同约定采用成本加酬金方式确定工程造价，需要通过鉴定方式确定建设成本及酬金的。</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a:t>
            </a:r>
            <a:r>
              <a:rPr lang="en-US" altLang="zh-CN" dirty="0">
                <a:cs typeface="+mn-ea"/>
                <a:sym typeface="+mn-lt"/>
              </a:rPr>
              <a:t>4</a:t>
            </a:r>
            <a:r>
              <a:rPr lang="zh-CN" altLang="en-US" dirty="0">
                <a:cs typeface="+mn-ea"/>
                <a:sym typeface="+mn-lt"/>
              </a:rPr>
              <a:t>）合同约定采用可调价格方式确定工程造价，需要通过鉴定方式确定工程造价的。</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a:t>
            </a:r>
            <a:r>
              <a:rPr lang="en-US" altLang="zh-CN" dirty="0">
                <a:cs typeface="+mn-ea"/>
                <a:sym typeface="+mn-lt"/>
              </a:rPr>
              <a:t>5</a:t>
            </a:r>
            <a:r>
              <a:rPr lang="zh-CN" altLang="en-US" dirty="0">
                <a:cs typeface="+mn-ea"/>
                <a:sym typeface="+mn-lt"/>
              </a:rPr>
              <a:t>）建设工程未完工，需要通过鉴定方式确定已完工程造价的。</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a:t>
            </a:r>
            <a:r>
              <a:rPr lang="en-US" altLang="zh-CN" dirty="0">
                <a:cs typeface="+mn-ea"/>
                <a:sym typeface="+mn-lt"/>
              </a:rPr>
              <a:t>6</a:t>
            </a:r>
            <a:r>
              <a:rPr lang="zh-CN" altLang="en-US" dirty="0">
                <a:cs typeface="+mn-ea"/>
                <a:sym typeface="+mn-lt"/>
              </a:rPr>
              <a:t>）合同未约定工程价款的确定方法，需要通过鉴定方式确定工程造价的。</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a:t>
            </a:r>
            <a:r>
              <a:rPr lang="en-US" altLang="zh-CN" dirty="0">
                <a:cs typeface="+mn-ea"/>
                <a:sym typeface="+mn-lt"/>
              </a:rPr>
              <a:t>7</a:t>
            </a:r>
            <a:r>
              <a:rPr lang="zh-CN" altLang="en-US" dirty="0">
                <a:cs typeface="+mn-ea"/>
                <a:sym typeface="+mn-lt"/>
              </a:rPr>
              <a:t>）人民法院认为需要通过鉴定方式确定工程造价的其他情形。</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TextBox 18"/>
          <p:cNvSpPr txBox="1"/>
          <p:nvPr/>
        </p:nvSpPr>
        <p:spPr>
          <a:xfrm>
            <a:off x="1054646" y="2565698"/>
            <a:ext cx="4320480" cy="3000821"/>
          </a:xfrm>
          <a:prstGeom prst="rect">
            <a:avLst/>
          </a:prstGeom>
          <a:noFill/>
        </p:spPr>
        <p:txBody>
          <a:bodyPr wrap="square" rtlCol="0">
            <a:spAutoFit/>
          </a:bodyPr>
          <a:lstStyle/>
          <a:p>
            <a:pPr marL="342900" indent="-342900">
              <a:lnSpc>
                <a:spcPct val="150000"/>
              </a:lnSpc>
              <a:buFont typeface="Wingdings" panose="05000000000000000000" pitchFamily="2" charset="2"/>
              <a:buChar char="l"/>
            </a:pPr>
            <a:r>
              <a:rPr lang="zh-CN" altLang="en-US" dirty="0">
                <a:cs typeface="+mn-ea"/>
                <a:sym typeface="+mn-lt"/>
              </a:rPr>
              <a:t>根据</a:t>
            </a:r>
            <a:r>
              <a:rPr lang="en-US" altLang="zh-CN" dirty="0">
                <a:cs typeface="+mn-ea"/>
                <a:sym typeface="+mn-lt"/>
              </a:rPr>
              <a:t>《</a:t>
            </a:r>
            <a:r>
              <a:rPr lang="zh-CN" altLang="en-US" dirty="0">
                <a:cs typeface="+mn-ea"/>
                <a:sym typeface="+mn-lt"/>
              </a:rPr>
              <a:t>解答</a:t>
            </a:r>
            <a:r>
              <a:rPr lang="en-US" altLang="zh-CN" dirty="0">
                <a:cs typeface="+mn-ea"/>
                <a:sym typeface="+mn-lt"/>
              </a:rPr>
              <a:t>》</a:t>
            </a:r>
            <a:r>
              <a:rPr lang="zh-CN" altLang="en-US" dirty="0">
                <a:cs typeface="+mn-ea"/>
                <a:sym typeface="+mn-lt"/>
              </a:rPr>
              <a:t>之规定，当事人已经办理结算，形成结算文件，又申请通过鉴定方式确定建设工程造价的，人民法院不予准许。但有证据证明双方达成的结算文件无效、被依法撤销的除外。</a:t>
            </a:r>
          </a:p>
        </p:txBody>
      </p:sp>
      <p:pic>
        <p:nvPicPr>
          <p:cNvPr id="4" name="图片 3"/>
          <p:cNvPicPr>
            <a:picLocks noChangeAspect="1"/>
          </p:cNvPicPr>
          <p:nvPr/>
        </p:nvPicPr>
        <p:blipFill>
          <a:blip r:embed="rId3"/>
          <a:stretch>
            <a:fillRect/>
          </a:stretch>
        </p:blipFill>
        <p:spPr>
          <a:xfrm>
            <a:off x="5924311" y="0"/>
            <a:ext cx="6266102" cy="6859587"/>
          </a:xfrm>
          <a:prstGeom prst="rect">
            <a:avLst/>
          </a:prstGeom>
        </p:spPr>
      </p:pic>
      <p:sp>
        <p:nvSpPr>
          <p:cNvPr id="22" name="标题 8"/>
          <p:cNvSpPr txBox="1"/>
          <p:nvPr/>
        </p:nvSpPr>
        <p:spPr bwMode="auto">
          <a:xfrm>
            <a:off x="848110" y="477466"/>
            <a:ext cx="10514231" cy="1079750"/>
          </a:xfrm>
          <a:prstGeom prst="rect">
            <a:avLst/>
          </a:prstGeom>
          <a:solidFill>
            <a:schemeClr val="bg1">
              <a:alpha val="58000"/>
            </a:schemeClr>
          </a:solidFill>
          <a:ln>
            <a:noFill/>
          </a:ln>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2.</a:t>
            </a:r>
            <a:r>
              <a:rPr lang="zh-CN" altLang="en-US" sz="3200" kern="0" dirty="0">
                <a:latin typeface="+mn-lt"/>
                <a:ea typeface="+mn-ea"/>
                <a:cs typeface="+mn-ea"/>
                <a:sym typeface="+mn-lt"/>
              </a:rPr>
              <a:t>当事人已经办理结算，又申请通过鉴定方式确定建设工程造价的，如何处理？</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smtClean="0">
                <a:latin typeface="+mn-lt"/>
                <a:ea typeface="+mn-ea"/>
                <a:cs typeface="+mn-ea"/>
                <a:sym typeface="+mn-lt"/>
              </a:rPr>
              <a:t>3.</a:t>
            </a:r>
            <a:r>
              <a:rPr lang="zh-CN" altLang="en-US" sz="3200" kern="0" dirty="0" smtClean="0">
                <a:latin typeface="+mn-lt"/>
                <a:ea typeface="+mn-ea"/>
                <a:cs typeface="+mn-ea"/>
                <a:sym typeface="+mn-lt"/>
              </a:rPr>
              <a:t>当事人未申请进行建设工程造价鉴定，但人民法院认为需要进行鉴定的，应当如何处理？</a:t>
            </a:r>
            <a:endParaRPr lang="zh-CN" altLang="en-US" sz="3200" kern="0" dirty="0">
              <a:latin typeface="+mn-lt"/>
              <a:ea typeface="+mn-ea"/>
              <a:cs typeface="+mn-ea"/>
              <a:sym typeface="+mn-lt"/>
            </a:endParaRPr>
          </a:p>
        </p:txBody>
      </p:sp>
      <p:sp>
        <p:nvSpPr>
          <p:cNvPr id="322" name="TextBox 18"/>
          <p:cNvSpPr txBox="1"/>
          <p:nvPr/>
        </p:nvSpPr>
        <p:spPr>
          <a:xfrm>
            <a:off x="1558702" y="2349674"/>
            <a:ext cx="8736931" cy="315471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cs typeface="+mn-ea"/>
                <a:sym typeface="+mn-lt"/>
              </a:rPr>
              <a:t>根据</a:t>
            </a:r>
            <a:r>
              <a:rPr lang="en-US" altLang="zh-CN" dirty="0" smtClean="0">
                <a:cs typeface="+mn-ea"/>
                <a:sym typeface="+mn-lt"/>
              </a:rPr>
              <a:t>《</a:t>
            </a:r>
            <a:r>
              <a:rPr lang="zh-CN" altLang="en-US" dirty="0" smtClean="0">
                <a:cs typeface="+mn-ea"/>
                <a:sym typeface="+mn-lt"/>
              </a:rPr>
              <a:t>解答</a:t>
            </a:r>
            <a:r>
              <a:rPr lang="en-US" altLang="zh-CN" dirty="0" smtClean="0">
                <a:cs typeface="+mn-ea"/>
                <a:sym typeface="+mn-lt"/>
              </a:rPr>
              <a:t>》</a:t>
            </a:r>
            <a:r>
              <a:rPr lang="zh-CN" altLang="en-US" dirty="0" smtClean="0">
                <a:cs typeface="+mn-ea"/>
                <a:sym typeface="+mn-lt"/>
              </a:rPr>
              <a:t>之规定，在案件审理过程中，当事人未申请进行建设工程造价鉴定，但人民法院认为根据当事人举示的证据不能自行确定建设工程造价，确需进行建设工程造价鉴定的，应当根据举证规则向承担举证证明责任的一方当事人履行释明义务，告知其提出鉴定申请。</a:t>
            </a:r>
          </a:p>
          <a:p>
            <a:pPr marL="342900" indent="-342900">
              <a:lnSpc>
                <a:spcPct val="150000"/>
              </a:lnSpc>
              <a:spcBef>
                <a:spcPts val="600"/>
              </a:spcBef>
              <a:spcAft>
                <a:spcPts val="600"/>
              </a:spcAft>
              <a:buFont typeface="Wingdings" panose="05000000000000000000" pitchFamily="2" charset="2"/>
              <a:buChar char="l"/>
            </a:pPr>
            <a:r>
              <a:rPr lang="zh-CN" altLang="en-US" dirty="0" smtClean="0">
                <a:cs typeface="+mn-ea"/>
                <a:sym typeface="+mn-lt"/>
              </a:rPr>
              <a:t>承担举证证明责任的一方当事人经释明后拒不申请鉴定的，人民法院可以根据举证规则，由承担举证证明责任的一方当事人承担不利后果。</a:t>
            </a:r>
            <a:endParaRPr lang="zh-CN" altLang="en-US" dirty="0">
              <a:cs typeface="+mn-ea"/>
              <a:sym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4.</a:t>
            </a:r>
            <a:r>
              <a:rPr lang="zh-CN" altLang="en-US" sz="3200" kern="0" dirty="0">
                <a:latin typeface="+mn-lt"/>
                <a:ea typeface="+mn-ea"/>
                <a:cs typeface="+mn-ea"/>
                <a:sym typeface="+mn-lt"/>
              </a:rPr>
              <a:t>一方当事人自行委托建设工程造价中介机构作出的咨询意见，人民法院是否采信？</a:t>
            </a:r>
          </a:p>
        </p:txBody>
      </p:sp>
      <p:sp>
        <p:nvSpPr>
          <p:cNvPr id="322" name="TextBox 18"/>
          <p:cNvSpPr txBox="1"/>
          <p:nvPr/>
        </p:nvSpPr>
        <p:spPr>
          <a:xfrm>
            <a:off x="1604725" y="1989634"/>
            <a:ext cx="9001000" cy="412420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根据</a:t>
            </a:r>
            <a:r>
              <a:rPr lang="en-US" altLang="zh-CN" dirty="0">
                <a:cs typeface="+mn-ea"/>
                <a:sym typeface="+mn-lt"/>
              </a:rPr>
              <a:t>《</a:t>
            </a:r>
            <a:r>
              <a:rPr lang="zh-CN" altLang="en-US" dirty="0">
                <a:cs typeface="+mn-ea"/>
                <a:sym typeface="+mn-lt"/>
              </a:rPr>
              <a:t>解答</a:t>
            </a:r>
            <a:r>
              <a:rPr lang="en-US" altLang="zh-CN" dirty="0">
                <a:cs typeface="+mn-ea"/>
                <a:sym typeface="+mn-lt"/>
              </a:rPr>
              <a:t>》</a:t>
            </a:r>
            <a:r>
              <a:rPr lang="zh-CN" altLang="en-US" dirty="0">
                <a:cs typeface="+mn-ea"/>
                <a:sym typeface="+mn-lt"/>
              </a:rPr>
              <a:t>之规定，一方当事人自行委托建设工程造价中介机构对建设工程造价作出的咨询意见，人民法院原则上不予采信，但该咨询意见经质证，另一方当事人未提出异议，或者提出的异议明显不能成立的，人民法院对该咨询意见可以予以采信。</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人民法院对一方当事人自行委托建设工程造价中介机构作出的咨询意见不予采信，且根据当事人</a:t>
            </a:r>
            <a:r>
              <a:rPr lang="zh-CN" altLang="en-US" dirty="0" smtClean="0">
                <a:cs typeface="+mn-ea"/>
                <a:sym typeface="+mn-lt"/>
              </a:rPr>
              <a:t>举示的</a:t>
            </a:r>
            <a:r>
              <a:rPr lang="zh-CN" altLang="en-US" dirty="0">
                <a:cs typeface="+mn-ea"/>
                <a:sym typeface="+mn-lt"/>
              </a:rPr>
              <a:t>证据不能自行确定建设工程造价，确需进行建设工程造价鉴定的，应当根据举证规则向承担举证证明责任的一方当事人履行释明义务，告知其提出鉴定申请。</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5.</a:t>
            </a:r>
            <a:r>
              <a:rPr lang="zh-CN" altLang="en-US" sz="3200" kern="0" dirty="0">
                <a:latin typeface="+mn-lt"/>
                <a:ea typeface="+mn-ea"/>
                <a:cs typeface="+mn-ea"/>
                <a:sym typeface="+mn-lt"/>
              </a:rPr>
              <a:t>当事人仅对部分工程造价存在争议，或者人民法院根据当事人举示的证据能够自行确定部分工程造价的，如何进行建设工程造价</a:t>
            </a:r>
            <a:r>
              <a:rPr lang="zh-CN" altLang="en-US" sz="3200" kern="0" dirty="0" smtClean="0">
                <a:latin typeface="+mn-lt"/>
                <a:ea typeface="+mn-ea"/>
                <a:cs typeface="+mn-ea"/>
                <a:sym typeface="+mn-lt"/>
              </a:rPr>
              <a:t>鉴定？</a:t>
            </a:r>
            <a:endParaRPr lang="zh-CN" altLang="en-US" sz="3200" kern="0" dirty="0">
              <a:latin typeface="+mn-lt"/>
              <a:ea typeface="+mn-ea"/>
              <a:cs typeface="+mn-ea"/>
              <a:sym typeface="+mn-lt"/>
            </a:endParaRPr>
          </a:p>
        </p:txBody>
      </p:sp>
      <p:sp>
        <p:nvSpPr>
          <p:cNvPr id="322" name="TextBox 18"/>
          <p:cNvSpPr txBox="1"/>
          <p:nvPr/>
        </p:nvSpPr>
        <p:spPr>
          <a:xfrm>
            <a:off x="1339704" y="1917626"/>
            <a:ext cx="9531041" cy="460895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当事人仅对部分工程造价存在争议，或者人民法院根据当事人举示的证据能够自行确定部分工程造价，需要通过鉴定方式确定争议部分或者人民法院无法确定部分工程造价的，应当仅对当事人存在争议部分或者人民法院无法确定部分的工程造价进行鉴定。但当事人存在争议部分或者人民法院无法确定部分的工程造价与当事人无争议部分或者人民法院可确定部分的工程造价不可分，客观上需要对工程造价进行整体鉴定的除外。</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工程造价是否可分，由人民法院在听取当事人、鉴定人意见后作出认定。人民法院认为有必要的，可以向建设工程造价管理总站、建设工程造价管理协会等专业机构咨询。</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smtClean="0">
                <a:latin typeface="+mn-lt"/>
                <a:ea typeface="+mn-ea"/>
                <a:cs typeface="+mn-ea"/>
                <a:sym typeface="+mn-lt"/>
              </a:rPr>
              <a:t>6.</a:t>
            </a:r>
            <a:r>
              <a:rPr lang="zh-CN" altLang="en-US" sz="3200" kern="0" dirty="0" smtClean="0">
                <a:latin typeface="+mn-lt"/>
                <a:ea typeface="+mn-ea"/>
                <a:cs typeface="+mn-ea"/>
                <a:sym typeface="+mn-lt"/>
              </a:rPr>
              <a:t>当事人逾期申请建设工程造价鉴定的，应当如何处理？</a:t>
            </a:r>
            <a:endParaRPr lang="zh-CN" altLang="en-US" sz="3200" kern="0" dirty="0">
              <a:latin typeface="+mn-lt"/>
              <a:ea typeface="+mn-ea"/>
              <a:cs typeface="+mn-ea"/>
              <a:sym typeface="+mn-lt"/>
            </a:endParaRPr>
          </a:p>
        </p:txBody>
      </p:sp>
      <p:sp>
        <p:nvSpPr>
          <p:cNvPr id="322" name="TextBox 18"/>
          <p:cNvSpPr txBox="1"/>
          <p:nvPr/>
        </p:nvSpPr>
        <p:spPr>
          <a:xfrm>
            <a:off x="1198662" y="2565698"/>
            <a:ext cx="9289032" cy="2031325"/>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cs typeface="+mn-ea"/>
                <a:sym typeface="+mn-lt"/>
              </a:rPr>
              <a:t>当事人申请建设工程造价鉴定的，应当在举证期限届满前向人民法院提出。当事人逾期提出鉴定申请的，人民法院应当参照</a:t>
            </a:r>
            <a:r>
              <a:rPr lang="en-US" altLang="zh-CN" dirty="0" smtClean="0">
                <a:cs typeface="+mn-ea"/>
                <a:sym typeface="+mn-lt"/>
              </a:rPr>
              <a:t>《</a:t>
            </a:r>
            <a:r>
              <a:rPr lang="zh-CN" altLang="en-US" dirty="0" smtClean="0">
                <a:cs typeface="+mn-ea"/>
                <a:sym typeface="+mn-lt"/>
              </a:rPr>
              <a:t>最高人民法院关于适用</a:t>
            </a:r>
            <a:r>
              <a:rPr lang="en-US" altLang="zh-CN" dirty="0" smtClean="0">
                <a:cs typeface="+mn-ea"/>
                <a:sym typeface="+mn-lt"/>
              </a:rPr>
              <a:t>〈</a:t>
            </a:r>
            <a:r>
              <a:rPr lang="zh-CN" altLang="en-US" dirty="0" smtClean="0">
                <a:cs typeface="+mn-ea"/>
                <a:sym typeface="+mn-lt"/>
              </a:rPr>
              <a:t>中华人民共和国民事诉讼法</a:t>
            </a:r>
            <a:r>
              <a:rPr lang="en-US" altLang="zh-CN" dirty="0" smtClean="0">
                <a:cs typeface="+mn-ea"/>
                <a:sym typeface="+mn-lt"/>
              </a:rPr>
              <a:t>〉</a:t>
            </a:r>
            <a:r>
              <a:rPr lang="zh-CN" altLang="en-US" dirty="0" smtClean="0">
                <a:cs typeface="+mn-ea"/>
                <a:sym typeface="+mn-lt"/>
              </a:rPr>
              <a:t>的解释</a:t>
            </a:r>
            <a:r>
              <a:rPr lang="en-US" altLang="zh-CN" dirty="0" smtClean="0">
                <a:cs typeface="+mn-ea"/>
                <a:sym typeface="+mn-lt"/>
              </a:rPr>
              <a:t>》</a:t>
            </a:r>
            <a:r>
              <a:rPr lang="zh-CN" altLang="en-US" dirty="0" smtClean="0">
                <a:cs typeface="+mn-ea"/>
                <a:sym typeface="+mn-lt"/>
              </a:rPr>
              <a:t>第一百零一条、第一百零二条规定的逾期举证的相关规则予以处理。</a:t>
            </a:r>
            <a:endParaRPr lang="zh-CN" altLang="en-US" dirty="0">
              <a:cs typeface="+mn-ea"/>
              <a:sym typeface="+mn-lt"/>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7.</a:t>
            </a:r>
            <a:r>
              <a:rPr lang="zh-CN" altLang="en-US" sz="3200" kern="0" dirty="0">
                <a:latin typeface="+mn-lt"/>
                <a:ea typeface="+mn-ea"/>
                <a:cs typeface="+mn-ea"/>
                <a:sym typeface="+mn-lt"/>
              </a:rPr>
              <a:t>双方当事人在诉前共同委托建设工程造价中介机构作出了咨询意见，一方当事人在诉讼中请求进行司法鉴定的，如何</a:t>
            </a:r>
            <a:r>
              <a:rPr lang="zh-CN" altLang="en-US" sz="3200" kern="0" dirty="0" smtClean="0">
                <a:latin typeface="+mn-lt"/>
                <a:ea typeface="+mn-ea"/>
                <a:cs typeface="+mn-ea"/>
                <a:sym typeface="+mn-lt"/>
              </a:rPr>
              <a:t>处理？</a:t>
            </a:r>
            <a:endParaRPr lang="zh-CN" altLang="en-US" sz="3200" kern="0" dirty="0">
              <a:latin typeface="+mn-lt"/>
              <a:ea typeface="+mn-ea"/>
              <a:cs typeface="+mn-ea"/>
              <a:sym typeface="+mn-lt"/>
            </a:endParaRPr>
          </a:p>
        </p:txBody>
      </p:sp>
      <p:sp>
        <p:nvSpPr>
          <p:cNvPr id="322" name="TextBox 18"/>
          <p:cNvSpPr txBox="1"/>
          <p:nvPr/>
        </p:nvSpPr>
        <p:spPr>
          <a:xfrm>
            <a:off x="1270670" y="2133650"/>
            <a:ext cx="9505056" cy="348557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根据</a:t>
            </a:r>
            <a:r>
              <a:rPr lang="en-US" altLang="zh-CN" dirty="0">
                <a:cs typeface="+mn-ea"/>
                <a:sym typeface="+mn-lt"/>
              </a:rPr>
              <a:t>《</a:t>
            </a:r>
            <a:r>
              <a:rPr lang="zh-CN" altLang="en-US" dirty="0">
                <a:cs typeface="+mn-ea"/>
                <a:sym typeface="+mn-lt"/>
              </a:rPr>
              <a:t>解答</a:t>
            </a:r>
            <a:r>
              <a:rPr lang="en-US" altLang="zh-CN" dirty="0">
                <a:cs typeface="+mn-ea"/>
                <a:sym typeface="+mn-lt"/>
              </a:rPr>
              <a:t>》</a:t>
            </a:r>
            <a:r>
              <a:rPr lang="zh-CN" altLang="en-US" dirty="0">
                <a:cs typeface="+mn-ea"/>
                <a:sym typeface="+mn-lt"/>
              </a:rPr>
              <a:t>之规定，双方当事人在诉前共同委托建设工程造价中介机构作出了咨询意见，经质证后，人民法院认为该咨询意见客观、真实、鉴定程序合法的，应当予以采信。一方当事人在诉讼中请求进行司法鉴定的，人民法院一般不予准许。但有证据证明存在当事人与建设工程造价中介机构恶意串通，损害对方当事人利益、鉴定事项与待证事实不具有关联性等情形，该咨询意见确不应被采信的，人民法院应当根据举证规则确定由承担举证证明责任的一方当事人申请司法鉴定</a:t>
            </a:r>
            <a:r>
              <a:rPr lang="zh-CN" altLang="en-US" dirty="0" smtClean="0">
                <a:cs typeface="+mn-ea"/>
                <a:sym typeface="+mn-lt"/>
              </a:rPr>
              <a:t>。</a:t>
            </a:r>
            <a:endParaRPr lang="zh-CN" altLang="en-US" dirty="0">
              <a:cs typeface="+mn-ea"/>
              <a:sym typeface="+mn-lt"/>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7.</a:t>
            </a:r>
            <a:r>
              <a:rPr lang="zh-CN" altLang="en-US" sz="3200" kern="0" dirty="0">
                <a:latin typeface="+mn-lt"/>
                <a:ea typeface="+mn-ea"/>
                <a:cs typeface="+mn-ea"/>
                <a:sym typeface="+mn-lt"/>
              </a:rPr>
              <a:t>双方当事人在诉前共同委托建设工程造价中介机构作出了咨询意见，一方当事人在诉讼中请求进行司法鉴定的，如何</a:t>
            </a:r>
            <a:r>
              <a:rPr lang="zh-CN" altLang="en-US" sz="3200" kern="0" dirty="0" smtClean="0">
                <a:latin typeface="+mn-lt"/>
                <a:ea typeface="+mn-ea"/>
                <a:cs typeface="+mn-ea"/>
                <a:sym typeface="+mn-lt"/>
              </a:rPr>
              <a:t>处理？</a:t>
            </a:r>
            <a:endParaRPr lang="zh-CN" altLang="en-US" sz="3200" kern="0" dirty="0">
              <a:latin typeface="+mn-lt"/>
              <a:ea typeface="+mn-ea"/>
              <a:cs typeface="+mn-ea"/>
              <a:sym typeface="+mn-lt"/>
            </a:endParaRPr>
          </a:p>
        </p:txBody>
      </p:sp>
      <p:sp>
        <p:nvSpPr>
          <p:cNvPr id="322" name="TextBox 18"/>
          <p:cNvSpPr txBox="1"/>
          <p:nvPr/>
        </p:nvSpPr>
        <p:spPr>
          <a:xfrm>
            <a:off x="910630" y="2637706"/>
            <a:ext cx="10081120" cy="2031325"/>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cs typeface="+mn-ea"/>
                <a:sym typeface="+mn-lt"/>
              </a:rPr>
              <a:t>一方</a:t>
            </a:r>
            <a:r>
              <a:rPr lang="zh-CN" altLang="en-US" dirty="0">
                <a:cs typeface="+mn-ea"/>
                <a:sym typeface="+mn-lt"/>
              </a:rPr>
              <a:t>当事人认为双方共同委托建设工程造价中介机构作出的咨询意见存在算术性错误、个别鉴定资料采信不当等瑕疵而申请进行司法鉴定，人民法院经审查后认为该咨询意见可以补正的，可根据具体情况予以补正。难以补正的，应当对该当事人提起的司法鉴定申请予以准许。</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8.</a:t>
            </a:r>
            <a:r>
              <a:rPr lang="zh-CN" altLang="en-US" sz="3200" kern="0" dirty="0">
                <a:latin typeface="+mn-lt"/>
                <a:ea typeface="+mn-ea"/>
                <a:cs typeface="+mn-ea"/>
                <a:sym typeface="+mn-lt"/>
              </a:rPr>
              <a:t>一审中未进行建设工程造价鉴定，当事人在二审中又申请进行鉴定的，应当如何处理？</a:t>
            </a:r>
          </a:p>
        </p:txBody>
      </p:sp>
      <p:sp>
        <p:nvSpPr>
          <p:cNvPr id="322" name="TextBox 18"/>
          <p:cNvSpPr txBox="1"/>
          <p:nvPr/>
        </p:nvSpPr>
        <p:spPr>
          <a:xfrm>
            <a:off x="884645" y="1917626"/>
            <a:ext cx="10441159" cy="412420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当事人在一审中申请建设工程造价鉴定，一审法院应当予以准许而未准许，或者一审法院应当向当事人释明申请建设工程造价鉴定而未释明，当事人在二审中又申请建设工程造价鉴定的，二审法院原则上应当发回一审法院重审，由一审法院进行鉴定</a:t>
            </a:r>
            <a:r>
              <a:rPr lang="zh-CN" altLang="en-US" dirty="0" smtClean="0">
                <a:cs typeface="+mn-ea"/>
                <a:sym typeface="+mn-lt"/>
              </a:rPr>
              <a:t>。</a:t>
            </a:r>
            <a:endParaRPr lang="en-US" altLang="zh-CN" dirty="0" smtClean="0">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经一审法院释明后当事人拒不申请鉴定，或者当事人拒不选择鉴定机构、拒不交纳鉴定费用、拒不提交完整的鉴定资料等，导致一审法院未能进行建设工程造价鉴定，当事人在二审中又申请鉴定，二审法院认为应当进行建设工程造价鉴定的，原则上应当在二审中进行鉴定，但应当参照</a:t>
            </a:r>
            <a:r>
              <a:rPr lang="en-US" altLang="zh-CN" dirty="0">
                <a:cs typeface="+mn-ea"/>
                <a:sym typeface="+mn-lt"/>
              </a:rPr>
              <a:t>《</a:t>
            </a:r>
            <a:r>
              <a:rPr lang="zh-CN" altLang="en-US" dirty="0">
                <a:cs typeface="+mn-ea"/>
                <a:sym typeface="+mn-lt"/>
              </a:rPr>
              <a:t>最高人民法院关于适用</a:t>
            </a:r>
            <a:r>
              <a:rPr lang="en-US" altLang="zh-CN" dirty="0">
                <a:cs typeface="+mn-ea"/>
                <a:sym typeface="+mn-lt"/>
              </a:rPr>
              <a:t>〈</a:t>
            </a:r>
            <a:r>
              <a:rPr lang="zh-CN" altLang="en-US" dirty="0">
                <a:cs typeface="+mn-ea"/>
                <a:sym typeface="+mn-lt"/>
              </a:rPr>
              <a:t>中华人民共和国民事诉讼法</a:t>
            </a:r>
            <a:r>
              <a:rPr lang="en-US" altLang="zh-CN" dirty="0">
                <a:cs typeface="+mn-ea"/>
                <a:sym typeface="+mn-lt"/>
              </a:rPr>
              <a:t>〉</a:t>
            </a:r>
            <a:r>
              <a:rPr lang="zh-CN" altLang="en-US" dirty="0">
                <a:cs typeface="+mn-ea"/>
                <a:sym typeface="+mn-lt"/>
              </a:rPr>
              <a:t>的解释</a:t>
            </a:r>
            <a:r>
              <a:rPr lang="en-US" altLang="zh-CN" dirty="0">
                <a:cs typeface="+mn-ea"/>
                <a:sym typeface="+mn-lt"/>
              </a:rPr>
              <a:t>》</a:t>
            </a:r>
            <a:r>
              <a:rPr lang="zh-CN" altLang="en-US" dirty="0">
                <a:cs typeface="+mn-ea"/>
                <a:sym typeface="+mn-lt"/>
              </a:rPr>
              <a:t>第一百零一条、第一百零二条规定的逾期举证的相关规则予以处理。</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TextBox 18"/>
          <p:cNvSpPr txBox="1"/>
          <p:nvPr/>
        </p:nvSpPr>
        <p:spPr>
          <a:xfrm>
            <a:off x="694606" y="2034682"/>
            <a:ext cx="4176463" cy="397031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人民法院在对当事人的鉴定申请是否准许予以审查时，应当在听取对方当事人的意见后，对鉴定事项是否明确、鉴定事项与待证事实是否存在关联性、鉴定是否具有可行性、计价原则和计价方式如何确定等内容进行审查。</a:t>
            </a:r>
          </a:p>
        </p:txBody>
      </p:sp>
      <p:sp>
        <p:nvSpPr>
          <p:cNvPr id="4" name="矩形 3"/>
          <p:cNvSpPr>
            <a:spLocks noChangeAspect="1"/>
          </p:cNvSpPr>
          <p:nvPr/>
        </p:nvSpPr>
        <p:spPr bwMode="auto">
          <a:xfrm>
            <a:off x="5519142" y="0"/>
            <a:ext cx="10309180" cy="6870101"/>
          </a:xfrm>
          <a:prstGeom prst="rect">
            <a:avLst/>
          </a:prstGeom>
          <a:blipFill dpi="0" rotWithShape="1">
            <a:blip r:embed="rId3"/>
            <a:srcRect/>
            <a:stretch>
              <a:fillRect/>
            </a:stretch>
          </a:blipFill>
          <a:ln w="25400" cap="flat" cmpd="sng" algn="ctr">
            <a:noFill/>
            <a:prstDash val="solid"/>
            <a:headEnd type="none" w="med" len="med"/>
            <a:tailEnd type="none" w="med" len="med"/>
          </a:ln>
          <a:effectLst/>
          <a:extLst>
            <a:ext uri="{91240B29-F687-4F45-9708-019B960494DF}">
              <a14:hiddenLine xmlns:a14="http://schemas.microsoft.com/office/drawing/2010/main" w="25400">
                <a:solidFill>
                  <a:schemeClr val="dk1"/>
                </a:solidFill>
                <a:prstDash val="soli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cs typeface="+mn-ea"/>
              <a:sym typeface="+mn-lt"/>
            </a:endParaRPr>
          </a:p>
        </p:txBody>
      </p:sp>
      <p:sp>
        <p:nvSpPr>
          <p:cNvPr id="22" name="标题 8"/>
          <p:cNvSpPr txBox="1"/>
          <p:nvPr/>
        </p:nvSpPr>
        <p:spPr bwMode="auto">
          <a:xfrm>
            <a:off x="848110" y="477466"/>
            <a:ext cx="10514231" cy="1079750"/>
          </a:xfrm>
          <a:prstGeom prst="rect">
            <a:avLst/>
          </a:prstGeom>
          <a:solidFill>
            <a:schemeClr val="bg1">
              <a:alpha val="61000"/>
            </a:schemeClr>
          </a:solidFill>
          <a:ln>
            <a:noFill/>
          </a:ln>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9.</a:t>
            </a:r>
            <a:r>
              <a:rPr lang="zh-CN" altLang="en-US" sz="3200" kern="0" dirty="0">
                <a:latin typeface="+mn-lt"/>
                <a:ea typeface="+mn-ea"/>
                <a:cs typeface="+mn-ea"/>
                <a:sym typeface="+mn-lt"/>
              </a:rPr>
              <a:t>收到当事人提交的鉴定申请后，人民法院应当如何进行</a:t>
            </a:r>
            <a:r>
              <a:rPr lang="zh-CN" altLang="en-US" sz="3200" kern="0" dirty="0" smtClean="0">
                <a:latin typeface="+mn-lt"/>
                <a:ea typeface="+mn-ea"/>
                <a:cs typeface="+mn-ea"/>
                <a:sym typeface="+mn-lt"/>
              </a:rPr>
              <a:t>审查？</a:t>
            </a:r>
            <a:endParaRPr lang="zh-CN" altLang="en-US" sz="3200" kern="0" dirty="0">
              <a:latin typeface="+mn-lt"/>
              <a:ea typeface="+mn-ea"/>
              <a:cs typeface="+mn-ea"/>
              <a:sym typeface="+mn-lt"/>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2495228" y="2250009"/>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2495228" y="4180856"/>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custDataLst>
              <p:tags r:id="rId4"/>
            </p:custDataLst>
          </p:nvPr>
        </p:nvSpPr>
        <p:spPr>
          <a:xfrm>
            <a:off x="2495271" y="2485015"/>
            <a:ext cx="2419034" cy="1462425"/>
          </a:xfrm>
          <a:prstGeom prst="rect">
            <a:avLst/>
          </a:prstGeom>
          <a:noFill/>
        </p:spPr>
        <p:txBody>
          <a:bodyPr lIns="0" tIns="0" rIns="0" bIns="0" anchor="ctr"/>
          <a:lstStyle/>
          <a:p>
            <a:pPr algn="ctr">
              <a:defRPr/>
            </a:pPr>
            <a:r>
              <a:rPr lang="en-US" altLang="zh-CN" sz="12000" spc="-667" dirty="0">
                <a:solidFill>
                  <a:schemeClr val="accent1"/>
                </a:solidFill>
                <a:cs typeface="+mn-ea"/>
                <a:sym typeface="+mn-lt"/>
              </a:rPr>
              <a:t>02</a:t>
            </a:r>
            <a:endParaRPr lang="zh-CN" altLang="en-US" sz="12000" spc="-667" dirty="0">
              <a:solidFill>
                <a:schemeClr val="accent1"/>
              </a:solidFill>
              <a:cs typeface="+mn-ea"/>
              <a:sym typeface="+mn-lt"/>
            </a:endParaRPr>
          </a:p>
        </p:txBody>
      </p:sp>
      <p:sp>
        <p:nvSpPr>
          <p:cNvPr id="2053" name="文本框 8"/>
          <p:cNvSpPr txBox="1">
            <a:spLocks noChangeArrowheads="1"/>
          </p:cNvSpPr>
          <p:nvPr>
            <p:custDataLst>
              <p:tags r:id="rId5"/>
            </p:custDataLst>
          </p:nvPr>
        </p:nvSpPr>
        <p:spPr bwMode="auto">
          <a:xfrm>
            <a:off x="4727099" y="2251493"/>
            <a:ext cx="5357410" cy="193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9705">
              <a:lnSpc>
                <a:spcPct val="110000"/>
              </a:lnSpc>
              <a:defRPr/>
            </a:pPr>
            <a:r>
              <a:rPr lang="zh-CN" altLang="en-US" sz="3800" b="1" dirty="0">
                <a:solidFill>
                  <a:srgbClr val="4D5F6A"/>
                </a:solidFill>
                <a:latin typeface="+mn-lt"/>
                <a:ea typeface="+mn-ea"/>
                <a:cs typeface="+mn-ea"/>
                <a:sym typeface="+mn-lt"/>
              </a:rPr>
              <a:t>关于鉴定事项、鉴定方法的确定</a:t>
            </a:r>
            <a:endParaRPr lang="en-US" altLang="zh-CN" sz="3800" b="1" dirty="0">
              <a:solidFill>
                <a:srgbClr val="4D5F6A"/>
              </a:solidFill>
              <a:latin typeface="+mn-lt"/>
              <a:ea typeface="+mn-ea"/>
              <a:cs typeface="+mn-ea"/>
              <a:sym typeface="+mn-lt"/>
            </a:endParaRPr>
          </a:p>
        </p:txBody>
      </p:sp>
      <p:sp>
        <p:nvSpPr>
          <p:cNvPr id="10"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cs typeface="+mn-ea"/>
                <a:sym typeface="+mn-lt"/>
              </a:rPr>
              <a:t>造价鉴定实践操作相关问答</a:t>
            </a:r>
          </a:p>
        </p:txBody>
      </p:sp>
    </p:spTree>
    <p:custDataLst>
      <p:tags r:id="rId1"/>
    </p:custData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10.</a:t>
            </a:r>
            <a:r>
              <a:rPr lang="zh-CN" altLang="en-US" sz="3200" kern="0" dirty="0">
                <a:latin typeface="+mn-lt"/>
                <a:ea typeface="+mn-ea"/>
                <a:cs typeface="+mn-ea"/>
                <a:sym typeface="+mn-lt"/>
              </a:rPr>
              <a:t>建设工程造价鉴定中，鉴定事项应当如何确定？当事人、鉴定人对鉴定事项有异议的，如何处理？</a:t>
            </a:r>
          </a:p>
        </p:txBody>
      </p:sp>
      <p:sp>
        <p:nvSpPr>
          <p:cNvPr id="322" name="TextBox 18"/>
          <p:cNvSpPr txBox="1"/>
          <p:nvPr/>
        </p:nvSpPr>
        <p:spPr>
          <a:xfrm>
            <a:off x="1342678" y="2277666"/>
            <a:ext cx="9433047" cy="3000821"/>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人民法院决定进行建设工程造价鉴定的，原则上应当根据当事人的申请确定鉴定事项。人民法院认为当事人申请的鉴定事项不符合合同约定或者相关法律、法规规定，或者与待证事实不具备关联性的，应当指导当事人选择正确的鉴定事项，并向当事人说明理由以及拒不变更鉴定事项的后果。经人民法院向当事人说明拒不变更鉴定事项的后果后，当事人仍拒不变更的，对当事人的鉴定申请应当不予准许，并根据举证规则由其承担相应的不利后果</a:t>
            </a:r>
            <a:r>
              <a:rPr lang="zh-CN" altLang="en-US" dirty="0" smtClean="0">
                <a:cs typeface="+mn-ea"/>
                <a:sym typeface="+mn-lt"/>
              </a:rPr>
              <a:t>。</a:t>
            </a:r>
            <a:endParaRPr lang="zh-CN" altLang="en-US" dirty="0">
              <a:cs typeface="+mn-ea"/>
              <a:sym typeface="+mn-lt"/>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10.</a:t>
            </a:r>
            <a:r>
              <a:rPr lang="zh-CN" altLang="en-US" sz="3200" kern="0" dirty="0">
                <a:latin typeface="+mn-lt"/>
                <a:ea typeface="+mn-ea"/>
                <a:cs typeface="+mn-ea"/>
                <a:sym typeface="+mn-lt"/>
              </a:rPr>
              <a:t>建设工程造价鉴定中，鉴定事项应当如何确定？当事人、鉴定人对鉴定事项有异议的，如何处理？</a:t>
            </a:r>
          </a:p>
        </p:txBody>
      </p:sp>
      <p:sp>
        <p:nvSpPr>
          <p:cNvPr id="322" name="TextBox 18"/>
          <p:cNvSpPr txBox="1"/>
          <p:nvPr/>
        </p:nvSpPr>
        <p:spPr>
          <a:xfrm>
            <a:off x="1270670" y="2277666"/>
            <a:ext cx="9505055" cy="2516073"/>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cs typeface="+mn-ea"/>
                <a:sym typeface="+mn-lt"/>
              </a:rPr>
              <a:t>建设</a:t>
            </a:r>
            <a:r>
              <a:rPr lang="zh-CN" altLang="en-US" dirty="0">
                <a:cs typeface="+mn-ea"/>
                <a:sym typeface="+mn-lt"/>
              </a:rPr>
              <a:t>工程造价鉴定过程中，当事人、鉴定人对鉴定事项有异议的，应当向人民法院提交书面意见，并说明理由。人民法院应当对当事人、鉴定人提出的异议进行审查，异议成立的，应当向当事人释明变更鉴定事项；异议不成立的，书面告知当事人、鉴定人异议不成立，鉴定人应当按照委托的鉴定事项进行鉴定。</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11</a:t>
            </a:r>
            <a:r>
              <a:rPr lang="zh-CN" altLang="en-US" sz="3200" kern="0" dirty="0">
                <a:latin typeface="+mn-lt"/>
                <a:ea typeface="+mn-ea"/>
                <a:cs typeface="+mn-ea"/>
                <a:sym typeface="+mn-lt"/>
              </a:rPr>
              <a:t>、建设工程造价鉴定中，鉴定方法如何确定？</a:t>
            </a:r>
          </a:p>
        </p:txBody>
      </p:sp>
      <p:sp>
        <p:nvSpPr>
          <p:cNvPr id="322" name="TextBox 18"/>
          <p:cNvSpPr txBox="1"/>
          <p:nvPr/>
        </p:nvSpPr>
        <p:spPr>
          <a:xfrm>
            <a:off x="2012249" y="2205658"/>
            <a:ext cx="8185952" cy="330859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建设工程的计量应当按照合同约定的工程量计算规则、图纸及变更指示、签证单等确定。</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建设工程的计价，通常情况下，可以通过以下方式确定：</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a:t>
            </a:r>
            <a:r>
              <a:rPr lang="en-US" altLang="zh-CN" dirty="0">
                <a:cs typeface="+mn-ea"/>
                <a:sym typeface="+mn-lt"/>
              </a:rPr>
              <a:t>1</a:t>
            </a:r>
            <a:r>
              <a:rPr lang="zh-CN" altLang="en-US" dirty="0">
                <a:cs typeface="+mn-ea"/>
                <a:sym typeface="+mn-lt"/>
              </a:rPr>
              <a:t>）固定总价合同中，需要对风险范围以外的工程造价进行鉴定的，应当根据合同约定的风险范围以外的合同价格的调整方法确定工程造价</a:t>
            </a:r>
            <a:r>
              <a:rPr lang="zh-CN" altLang="en-US" dirty="0" smtClean="0">
                <a:cs typeface="+mn-ea"/>
                <a:sym typeface="+mn-lt"/>
              </a:rPr>
              <a:t>。</a:t>
            </a:r>
            <a:endParaRPr lang="zh-CN" altLang="en-US" dirty="0">
              <a:cs typeface="+mn-ea"/>
              <a:sym typeface="+mn-lt"/>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11</a:t>
            </a:r>
            <a:r>
              <a:rPr lang="zh-CN" altLang="en-US" sz="3200" kern="0" dirty="0">
                <a:latin typeface="+mn-lt"/>
                <a:ea typeface="+mn-ea"/>
                <a:cs typeface="+mn-ea"/>
                <a:sym typeface="+mn-lt"/>
              </a:rPr>
              <a:t>、建设工程造价鉴定中，鉴定方法如何确定？</a:t>
            </a:r>
          </a:p>
        </p:txBody>
      </p:sp>
      <p:sp>
        <p:nvSpPr>
          <p:cNvPr id="322" name="TextBox 18"/>
          <p:cNvSpPr txBox="1"/>
          <p:nvPr/>
        </p:nvSpPr>
        <p:spPr>
          <a:xfrm>
            <a:off x="2001499" y="1845618"/>
            <a:ext cx="8207451" cy="412420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cs typeface="+mn-ea"/>
                <a:sym typeface="+mn-lt"/>
              </a:rPr>
              <a:t>（</a:t>
            </a:r>
            <a:r>
              <a:rPr lang="en-US" altLang="zh-CN" dirty="0">
                <a:cs typeface="+mn-ea"/>
                <a:sym typeface="+mn-lt"/>
              </a:rPr>
              <a:t>2</a:t>
            </a:r>
            <a:r>
              <a:rPr lang="zh-CN" altLang="en-US" dirty="0">
                <a:cs typeface="+mn-ea"/>
                <a:sym typeface="+mn-lt"/>
              </a:rPr>
              <a:t>）固定单价合同中，工程量清单载明的工程以及工程量清单的漏项工程、变更工程均应根据合同约定的固定单价或根据合同约定确定的单价确定工程造价；工程量清单外的新增工程，合同有约定的从其约定，未作约定的，参照工程所在地的建设工程定额及相关配套文件计价。</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a:t>
            </a:r>
            <a:r>
              <a:rPr lang="en-US" altLang="zh-CN" dirty="0">
                <a:cs typeface="+mn-ea"/>
                <a:sym typeface="+mn-lt"/>
              </a:rPr>
              <a:t>3</a:t>
            </a:r>
            <a:r>
              <a:rPr lang="zh-CN" altLang="en-US" dirty="0">
                <a:cs typeface="+mn-ea"/>
                <a:sym typeface="+mn-lt"/>
              </a:rPr>
              <a:t>）合同约定采用建设工程定额及相关配套文件计价，或者约定根据建设工程定额及相关配套文件下浮一定比例计价的，从其约定。</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11</a:t>
            </a:r>
            <a:r>
              <a:rPr lang="zh-CN" altLang="en-US" sz="3200" kern="0" dirty="0">
                <a:latin typeface="+mn-lt"/>
                <a:ea typeface="+mn-ea"/>
                <a:cs typeface="+mn-ea"/>
                <a:sym typeface="+mn-lt"/>
              </a:rPr>
              <a:t>、建设工程造价鉴定中，鉴定方法如何确定？</a:t>
            </a:r>
          </a:p>
        </p:txBody>
      </p:sp>
      <p:sp>
        <p:nvSpPr>
          <p:cNvPr id="322" name="TextBox 18"/>
          <p:cNvSpPr txBox="1"/>
          <p:nvPr/>
        </p:nvSpPr>
        <p:spPr>
          <a:xfrm>
            <a:off x="1239725" y="1557216"/>
            <a:ext cx="9731000" cy="4762842"/>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a:t>
            </a:r>
            <a:r>
              <a:rPr lang="en-US" altLang="zh-CN" dirty="0">
                <a:cs typeface="+mn-ea"/>
                <a:sym typeface="+mn-lt"/>
              </a:rPr>
              <a:t>4</a:t>
            </a:r>
            <a:r>
              <a:rPr lang="zh-CN" altLang="en-US" dirty="0">
                <a:cs typeface="+mn-ea"/>
                <a:sym typeface="+mn-lt"/>
              </a:rPr>
              <a:t>）可调价格合同中，合同对计价原则以及价格的调整方式有约定的，从其约定；合同虽约定采用可调价格方式，但未对计价原则以及价格调整方式作出约定的，参照工程所在地的建设工程定额及相关配套文件计价。</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a:t>
            </a:r>
            <a:r>
              <a:rPr lang="en-US" altLang="zh-CN" dirty="0">
                <a:cs typeface="+mn-ea"/>
                <a:sym typeface="+mn-lt"/>
              </a:rPr>
              <a:t>5</a:t>
            </a:r>
            <a:r>
              <a:rPr lang="zh-CN" altLang="en-US" dirty="0">
                <a:cs typeface="+mn-ea"/>
                <a:sym typeface="+mn-lt"/>
              </a:rPr>
              <a:t>）合同未对工程的计价原则作出约定的，参照工程所在地的建设工程定额及相关配套文件计价。</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a:t>
            </a:r>
            <a:r>
              <a:rPr lang="en-US" altLang="zh-CN" dirty="0">
                <a:cs typeface="+mn-ea"/>
                <a:sym typeface="+mn-lt"/>
              </a:rPr>
              <a:t>6</a:t>
            </a:r>
            <a:r>
              <a:rPr lang="zh-CN" altLang="en-US" dirty="0">
                <a:cs typeface="+mn-ea"/>
                <a:sym typeface="+mn-lt"/>
              </a:rPr>
              <a:t>）建设工程为未完工程的，应当根据已完工程量和合同约定的计价原则来确定已完工程造价。如果合同为固定总价合同，且无法确定已完工程占整个工程的比例的，一般可以根据工程所在地的建设工程定额及相关配套文件确定已完工程占整个工程的比例，再以固定总价乘以该比例来确定已完工程造价。</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12.</a:t>
            </a:r>
            <a:r>
              <a:rPr lang="zh-CN" altLang="en-US" sz="3200" kern="0" dirty="0">
                <a:latin typeface="+mn-lt"/>
                <a:ea typeface="+mn-ea"/>
                <a:cs typeface="+mn-ea"/>
                <a:sym typeface="+mn-lt"/>
              </a:rPr>
              <a:t>建设工程造价鉴定过程中，当事人、鉴定人对鉴定方法提出异议的，应当如何</a:t>
            </a:r>
            <a:r>
              <a:rPr lang="zh-CN" altLang="en-US" sz="3200" kern="0" dirty="0" smtClean="0">
                <a:latin typeface="+mn-lt"/>
                <a:ea typeface="+mn-ea"/>
                <a:cs typeface="+mn-ea"/>
                <a:sym typeface="+mn-lt"/>
              </a:rPr>
              <a:t>处理？</a:t>
            </a:r>
            <a:endParaRPr lang="zh-CN" altLang="en-US" sz="3200" kern="0" dirty="0">
              <a:latin typeface="+mn-lt"/>
              <a:ea typeface="+mn-ea"/>
              <a:cs typeface="+mn-ea"/>
              <a:sym typeface="+mn-lt"/>
            </a:endParaRPr>
          </a:p>
        </p:txBody>
      </p:sp>
      <p:sp>
        <p:nvSpPr>
          <p:cNvPr id="322" name="TextBox 18"/>
          <p:cNvSpPr txBox="1"/>
          <p:nvPr/>
        </p:nvSpPr>
        <p:spPr>
          <a:xfrm>
            <a:off x="1185189" y="2133650"/>
            <a:ext cx="9649072" cy="2516073"/>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建设工程造价鉴定过程中，当事人、鉴定人对鉴定方法有异议的，应当向人民法院提交书面意见，并说明理由。人民法院应当在听取当事人、鉴定人意见后，对当事人、鉴定人提出的异议进行审查。异议成立的，书面告知鉴定人变更鉴定方法；异议不成立的，书面告知当事人、鉴定人异议不成立，鉴定人仍应根据人民法院确定的鉴定方法进行鉴定。</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13.</a:t>
            </a:r>
            <a:r>
              <a:rPr lang="zh-CN" altLang="en-US" sz="3200" kern="0" dirty="0">
                <a:latin typeface="+mn-lt"/>
                <a:ea typeface="+mn-ea"/>
                <a:cs typeface="+mn-ea"/>
                <a:sym typeface="+mn-lt"/>
              </a:rPr>
              <a:t>建设工程造价鉴定中，鉴定人认为需要对合同或者合同条款的效力、合同条文的理解、证据的采信等问题作出认定的，应当如何处理？</a:t>
            </a:r>
          </a:p>
        </p:txBody>
      </p:sp>
      <p:sp>
        <p:nvSpPr>
          <p:cNvPr id="322" name="TextBox 18"/>
          <p:cNvSpPr txBox="1"/>
          <p:nvPr/>
        </p:nvSpPr>
        <p:spPr>
          <a:xfrm>
            <a:off x="1421978" y="2061642"/>
            <a:ext cx="9366494" cy="412420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建设工程造价鉴定中，鉴定人应当对与建设工程造价相关的专门性问题出具鉴定意见。鉴定人在鉴定中认为需要对合同或者合同条款的效力、合同条文的理解、证据的采信等法律性问题作出认定的，应当向人民法院提交书面意见，并说明理由，由人民法院作出认定。人民法院对相关问题作出认定后，应当书面答复鉴定人。</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人民法院认为暂时难以对合同或者合同条款的效力、合同条文的理解、证据的采信等法律性问题作出认定，需要在庭审后结合其他证据作出综合认定的，可以要求鉴定人出具多种鉴定意见或者将有争议的事项予以单列。</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2495228" y="2250009"/>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2495228" y="4180856"/>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custDataLst>
              <p:tags r:id="rId4"/>
            </p:custDataLst>
          </p:nvPr>
        </p:nvSpPr>
        <p:spPr>
          <a:xfrm>
            <a:off x="2495271" y="2485015"/>
            <a:ext cx="2419034" cy="1462425"/>
          </a:xfrm>
          <a:prstGeom prst="rect">
            <a:avLst/>
          </a:prstGeom>
          <a:noFill/>
        </p:spPr>
        <p:txBody>
          <a:bodyPr lIns="0" tIns="0" rIns="0" bIns="0" anchor="ctr"/>
          <a:lstStyle/>
          <a:p>
            <a:pPr algn="ctr">
              <a:defRPr/>
            </a:pPr>
            <a:r>
              <a:rPr lang="en-US" altLang="zh-CN" sz="12000" spc="-667" dirty="0">
                <a:solidFill>
                  <a:schemeClr val="accent1"/>
                </a:solidFill>
                <a:cs typeface="+mn-ea"/>
                <a:sym typeface="+mn-lt"/>
              </a:rPr>
              <a:t>03</a:t>
            </a:r>
            <a:endParaRPr lang="zh-CN" altLang="en-US" sz="12000" spc="-667" dirty="0">
              <a:solidFill>
                <a:schemeClr val="accent1"/>
              </a:solidFill>
              <a:cs typeface="+mn-ea"/>
              <a:sym typeface="+mn-lt"/>
            </a:endParaRPr>
          </a:p>
        </p:txBody>
      </p:sp>
      <p:sp>
        <p:nvSpPr>
          <p:cNvPr id="2053" name="文本框 8"/>
          <p:cNvSpPr txBox="1">
            <a:spLocks noChangeArrowheads="1"/>
          </p:cNvSpPr>
          <p:nvPr>
            <p:custDataLst>
              <p:tags r:id="rId5"/>
            </p:custDataLst>
          </p:nvPr>
        </p:nvSpPr>
        <p:spPr bwMode="auto">
          <a:xfrm>
            <a:off x="4727099" y="2251493"/>
            <a:ext cx="5357410" cy="193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9705">
              <a:lnSpc>
                <a:spcPct val="110000"/>
              </a:lnSpc>
              <a:defRPr/>
            </a:pPr>
            <a:r>
              <a:rPr lang="zh-CN" altLang="en-US" sz="3800" b="1" dirty="0">
                <a:solidFill>
                  <a:srgbClr val="4D5F6A"/>
                </a:solidFill>
                <a:latin typeface="+mn-lt"/>
                <a:ea typeface="+mn-ea"/>
                <a:cs typeface="+mn-ea"/>
                <a:sym typeface="+mn-lt"/>
              </a:rPr>
              <a:t>关于鉴定依据的确定</a:t>
            </a:r>
            <a:endParaRPr lang="en-US" altLang="zh-CN" sz="3800" b="1" dirty="0">
              <a:solidFill>
                <a:srgbClr val="4D5F6A"/>
              </a:solidFill>
              <a:latin typeface="+mn-lt"/>
              <a:ea typeface="+mn-ea"/>
              <a:cs typeface="+mn-ea"/>
              <a:sym typeface="+mn-lt"/>
            </a:endParaRPr>
          </a:p>
        </p:txBody>
      </p:sp>
      <p:sp>
        <p:nvSpPr>
          <p:cNvPr id="10"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latin typeface="+mn-lt"/>
                <a:ea typeface="+mn-ea"/>
                <a:cs typeface="+mn-ea"/>
                <a:sym typeface="+mn-lt"/>
              </a:rPr>
              <a:t>造价鉴定实践操作相关问答</a:t>
            </a:r>
          </a:p>
        </p:txBody>
      </p:sp>
    </p:spTree>
    <p:custDataLst>
      <p:tags r:id="rId1"/>
    </p:custData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14.</a:t>
            </a:r>
            <a:r>
              <a:rPr lang="zh-CN" altLang="en-US" sz="3200" kern="0" dirty="0">
                <a:latin typeface="+mn-lt"/>
                <a:ea typeface="+mn-ea"/>
                <a:cs typeface="+mn-ea"/>
                <a:sym typeface="+mn-lt"/>
              </a:rPr>
              <a:t>鉴定资料的提交范围、提交主体应当如何确定？</a:t>
            </a:r>
          </a:p>
        </p:txBody>
      </p:sp>
      <p:sp>
        <p:nvSpPr>
          <p:cNvPr id="322" name="TextBox 18"/>
          <p:cNvSpPr txBox="1"/>
          <p:nvPr/>
        </p:nvSpPr>
        <p:spPr>
          <a:xfrm>
            <a:off x="2148431" y="2061642"/>
            <a:ext cx="7913588" cy="315471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鉴定程序启动后，人民法院应当与鉴定单位共同确定需要提交的鉴定资料，并形成鉴定资料清单。鉴定资料清单应当载明鉴定资料的名称、提交主体等内容，鉴定资料清单所列资料应当与鉴定事项存在关联性。</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鉴定资料清单形成后，人民法院应当及时向当事人送达。鉴定资料的提交范围、提交主体原则上应当根据鉴定资料清单确定。</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15.</a:t>
            </a:r>
            <a:r>
              <a:rPr lang="zh-CN" altLang="en-US" sz="3200" kern="0" dirty="0">
                <a:latin typeface="+mn-lt"/>
                <a:ea typeface="+mn-ea"/>
                <a:cs typeface="+mn-ea"/>
                <a:sym typeface="+mn-lt"/>
              </a:rPr>
              <a:t>当事人提交鉴定资料的期限如何确定？</a:t>
            </a:r>
          </a:p>
        </p:txBody>
      </p:sp>
      <p:sp>
        <p:nvSpPr>
          <p:cNvPr id="322" name="TextBox 18"/>
          <p:cNvSpPr txBox="1"/>
          <p:nvPr/>
        </p:nvSpPr>
        <p:spPr>
          <a:xfrm>
            <a:off x="2134767" y="2061642"/>
            <a:ext cx="7311998" cy="2669962"/>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人民法院向当事人送达鉴定资料清单时，应当告知当事人提交鉴定资料的期限。</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当事人应当在指定期限内向人民法院提交鉴定资料。确难在指定期限内提交鉴定资料的，可在指定期限届满前向人民法院申请延长提交期限，是否准许由人民法院决定。</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16.</a:t>
            </a:r>
            <a:r>
              <a:rPr lang="zh-CN" altLang="en-US" sz="3200" kern="0" dirty="0">
                <a:latin typeface="+mn-lt"/>
                <a:ea typeface="+mn-ea"/>
                <a:cs typeface="+mn-ea"/>
                <a:sym typeface="+mn-lt"/>
              </a:rPr>
              <a:t>当事人对鉴定资料清单载明的提交范围、提交主体提出异议的，如何处理？</a:t>
            </a:r>
          </a:p>
        </p:txBody>
      </p:sp>
      <p:sp>
        <p:nvSpPr>
          <p:cNvPr id="322" name="TextBox 18"/>
          <p:cNvSpPr txBox="1"/>
          <p:nvPr/>
        </p:nvSpPr>
        <p:spPr>
          <a:xfrm>
            <a:off x="1897877" y="1989634"/>
            <a:ext cx="8414696" cy="379334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当事人对鉴定资料清单载明的提交范围、提交主体提出异议的，人民法院应当根据以下情形分别作出处理：</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a:t>
            </a:r>
            <a:r>
              <a:rPr lang="en-US" altLang="zh-CN" dirty="0">
                <a:cs typeface="+mn-ea"/>
                <a:sym typeface="+mn-lt"/>
              </a:rPr>
              <a:t>1</a:t>
            </a:r>
            <a:r>
              <a:rPr lang="zh-CN" altLang="en-US" dirty="0">
                <a:cs typeface="+mn-ea"/>
                <a:sym typeface="+mn-lt"/>
              </a:rPr>
              <a:t>）当事人认为需要提交鉴定资料清单外的资料的，原则上应予准许，与鉴定事项不具备关联性的，人民法院可在质证后予以剔除。</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a:t>
            </a:r>
            <a:r>
              <a:rPr lang="en-US" altLang="zh-CN" dirty="0">
                <a:cs typeface="+mn-ea"/>
                <a:sym typeface="+mn-lt"/>
              </a:rPr>
              <a:t>2</a:t>
            </a:r>
            <a:r>
              <a:rPr lang="zh-CN" altLang="en-US" dirty="0">
                <a:cs typeface="+mn-ea"/>
                <a:sym typeface="+mn-lt"/>
              </a:rPr>
              <a:t>）当事人认为鉴定资料清单所列资料与鉴定事项不具备关联性的，仍应根据鉴定资料清单要求提交，确与鉴定事项不具备关联性的，人民法院可在质证后予以剔除</a:t>
            </a:r>
            <a:r>
              <a:rPr lang="zh-CN" altLang="en-US" dirty="0" smtClean="0">
                <a:cs typeface="+mn-ea"/>
                <a:sym typeface="+mn-lt"/>
              </a:rPr>
              <a:t>。</a:t>
            </a:r>
            <a:endParaRPr lang="zh-CN" altLang="en-US" dirty="0">
              <a:cs typeface="+mn-ea"/>
              <a:sym typeface="+mn-lt"/>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16.</a:t>
            </a:r>
            <a:r>
              <a:rPr lang="zh-CN" altLang="en-US" sz="3200" kern="0" dirty="0">
                <a:latin typeface="+mn-lt"/>
                <a:ea typeface="+mn-ea"/>
                <a:cs typeface="+mn-ea"/>
                <a:sym typeface="+mn-lt"/>
              </a:rPr>
              <a:t>当事人对鉴定资料清单载明的提交范围、提交主体提出异议的，如何处理？</a:t>
            </a:r>
          </a:p>
        </p:txBody>
      </p:sp>
      <p:sp>
        <p:nvSpPr>
          <p:cNvPr id="322" name="TextBox 18"/>
          <p:cNvSpPr txBox="1"/>
          <p:nvPr/>
        </p:nvSpPr>
        <p:spPr>
          <a:xfrm>
            <a:off x="2072998" y="2133650"/>
            <a:ext cx="8064454" cy="363945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cs typeface="+mn-ea"/>
                <a:sym typeface="+mn-lt"/>
              </a:rPr>
              <a:t>（</a:t>
            </a:r>
            <a:r>
              <a:rPr lang="en-US" altLang="zh-CN" dirty="0">
                <a:cs typeface="+mn-ea"/>
                <a:sym typeface="+mn-lt"/>
              </a:rPr>
              <a:t>3</a:t>
            </a:r>
            <a:r>
              <a:rPr lang="zh-CN" altLang="en-US" dirty="0">
                <a:cs typeface="+mn-ea"/>
                <a:sym typeface="+mn-lt"/>
              </a:rPr>
              <a:t>）当事人认为鉴定资料清单所列资料在对方当事人控制之下的，可以申请人民法院责令对方当事人提交。申请理由成立的，人民法院应当责令对方当事人提交。</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a:t>
            </a:r>
            <a:r>
              <a:rPr lang="en-US" altLang="zh-CN" dirty="0">
                <a:cs typeface="+mn-ea"/>
                <a:sym typeface="+mn-lt"/>
              </a:rPr>
              <a:t>4</a:t>
            </a:r>
            <a:r>
              <a:rPr lang="zh-CN" altLang="en-US" dirty="0">
                <a:cs typeface="+mn-ea"/>
                <a:sym typeface="+mn-lt"/>
              </a:rPr>
              <a:t>）当事人认为鉴定资料由国家有关部门保存，或者涉及国家秘密、商业秘密、个人隐私，因客观原因确不能自行提交的，可以申请人民法院调取或者向人民法院申请律师调查令，是否准许由人民法院决定。</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smtClean="0">
                <a:latin typeface="+mn-lt"/>
                <a:ea typeface="+mn-ea"/>
                <a:cs typeface="+mn-ea"/>
                <a:sym typeface="+mn-lt"/>
              </a:rPr>
              <a:t>17.</a:t>
            </a:r>
            <a:r>
              <a:rPr lang="zh-CN" altLang="en-US" sz="3200" kern="0" dirty="0" smtClean="0">
                <a:latin typeface="+mn-lt"/>
                <a:ea typeface="+mn-ea"/>
                <a:cs typeface="+mn-ea"/>
                <a:sym typeface="+mn-lt"/>
              </a:rPr>
              <a:t>建设工程造价鉴定过程中，鉴定人认为需要进行现场勘验的，如何处理？</a:t>
            </a:r>
            <a:endParaRPr lang="zh-CN" altLang="en-US" sz="3200" kern="0" dirty="0">
              <a:latin typeface="+mn-lt"/>
              <a:ea typeface="+mn-ea"/>
              <a:cs typeface="+mn-ea"/>
              <a:sym typeface="+mn-lt"/>
            </a:endParaRPr>
          </a:p>
        </p:txBody>
      </p:sp>
      <p:sp>
        <p:nvSpPr>
          <p:cNvPr id="322" name="TextBox 18"/>
          <p:cNvSpPr txBox="1"/>
          <p:nvPr/>
        </p:nvSpPr>
        <p:spPr>
          <a:xfrm>
            <a:off x="2185909" y="2349674"/>
            <a:ext cx="7838632" cy="315471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cs typeface="+mn-ea"/>
                <a:sym typeface="+mn-lt"/>
              </a:rPr>
              <a:t>建设工程造价鉴定过程中，鉴定人认为需要对建设工程是否实际施工、实际施工的方式、数量以及施工现场状况等进行现场勘验的，应当告知人民法院。人民法院经审查后，认为确需进行现场勘验的，应当组织当事人、鉴定人进行现场勘验。</a:t>
            </a:r>
          </a:p>
          <a:p>
            <a:pPr marL="342900" indent="-342900">
              <a:lnSpc>
                <a:spcPct val="150000"/>
              </a:lnSpc>
              <a:spcBef>
                <a:spcPts val="600"/>
              </a:spcBef>
              <a:spcAft>
                <a:spcPts val="600"/>
              </a:spcAft>
              <a:buFont typeface="Wingdings" panose="05000000000000000000" pitchFamily="2" charset="2"/>
              <a:buChar char="l"/>
            </a:pPr>
            <a:r>
              <a:rPr lang="zh-CN" altLang="en-US" dirty="0" smtClean="0">
                <a:cs typeface="+mn-ea"/>
                <a:sym typeface="+mn-lt"/>
              </a:rPr>
              <a:t>现场勘验应当形成勘验笔录，由当事人、鉴定人以及人民法院工作人员签字后提交给鉴定人作为鉴定依据。</a:t>
            </a:r>
            <a:endParaRPr lang="zh-CN" altLang="en-US" dirty="0">
              <a:cs typeface="+mn-ea"/>
              <a:sym typeface="+mn-lt"/>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18.</a:t>
            </a:r>
            <a:r>
              <a:rPr lang="zh-CN" altLang="en-US" sz="3200" kern="0" dirty="0">
                <a:latin typeface="+mn-lt"/>
                <a:ea typeface="+mn-ea"/>
                <a:cs typeface="+mn-ea"/>
                <a:sym typeface="+mn-lt"/>
              </a:rPr>
              <a:t>当事人将鉴定资料直接提交给鉴定人的，如何处理？</a:t>
            </a:r>
          </a:p>
        </p:txBody>
      </p:sp>
      <p:sp>
        <p:nvSpPr>
          <p:cNvPr id="322" name="TextBox 18"/>
          <p:cNvSpPr txBox="1"/>
          <p:nvPr/>
        </p:nvSpPr>
        <p:spPr>
          <a:xfrm>
            <a:off x="2076638" y="1773610"/>
            <a:ext cx="8013753" cy="363945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当事人应当将鉴定资料提交给人民法院，由人民法院组织质证后提交给鉴定人，而不得直接提交给鉴定人。</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当事人直接将鉴定资料提交给鉴定人的，鉴定人应当告知当事人将鉴定资料提交给人民法院或者将鉴定资料转交给人民法院。未经人民法院组织质证，鉴定人直接根据当事人提交的鉴定资料作出鉴定意见的，人民法院应当对该鉴定意见不予采信，并重新进行鉴定或者对相关鉴定资料质证后由鉴定人重新出具鉴定意见。</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19.</a:t>
            </a:r>
            <a:r>
              <a:rPr lang="zh-CN" altLang="en-US" sz="3200" kern="0" dirty="0">
                <a:latin typeface="+mn-lt"/>
                <a:ea typeface="+mn-ea"/>
                <a:cs typeface="+mn-ea"/>
                <a:sym typeface="+mn-lt"/>
              </a:rPr>
              <a:t>建设工程造价鉴定过程中，鉴定人认为需要补充提交鉴定资料的，如何处理？</a:t>
            </a:r>
          </a:p>
        </p:txBody>
      </p:sp>
      <p:sp>
        <p:nvSpPr>
          <p:cNvPr id="322" name="TextBox 18"/>
          <p:cNvSpPr txBox="1"/>
          <p:nvPr/>
        </p:nvSpPr>
        <p:spPr>
          <a:xfrm>
            <a:off x="2098348" y="2493690"/>
            <a:ext cx="8013753" cy="294317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建设工程造价鉴定过程中，鉴定人认为需要补充提交鉴定资料的，应当向人民法院发送书面函件。书面函件应当载明需要补充提交鉴定资料的名称、提交主体以及与鉴定事项的关系。人民法院经审查认为确需补充提交的，可以责令当事人限期提交。人民法院收到当事人补交的鉴定资料后，应组织当事人进行质证，并对鉴定资料进行认定后移交鉴定人。</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20.</a:t>
            </a:r>
            <a:r>
              <a:rPr lang="zh-CN" altLang="en-US" sz="3200" kern="0" dirty="0">
                <a:latin typeface="+mn-lt"/>
                <a:ea typeface="+mn-ea"/>
                <a:cs typeface="+mn-ea"/>
                <a:sym typeface="+mn-lt"/>
              </a:rPr>
              <a:t>建设工程造价鉴定过程中，鉴定资料如何进行认定？</a:t>
            </a:r>
          </a:p>
        </p:txBody>
      </p:sp>
      <p:sp>
        <p:nvSpPr>
          <p:cNvPr id="322" name="TextBox 18"/>
          <p:cNvSpPr txBox="1"/>
          <p:nvPr/>
        </p:nvSpPr>
        <p:spPr>
          <a:xfrm>
            <a:off x="2014676" y="2277666"/>
            <a:ext cx="8181098" cy="315471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人民法院收到当事人提交的鉴定资料后，应当组织当事人进行质证。当事人提交的鉴定资料繁多、杂乱，人民法院认为确有必要的，可以委托鉴定人对鉴定资料予以整理后再进行质证。</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质证时，当事人应当围绕鉴定资料的真实性、合法性以及与鉴定事项的关联性陈述意见。鉴定人可以参加质证程序。经人民法院允许后，鉴定人可以就鉴定的相关问题向当事人发问</a:t>
            </a:r>
            <a:r>
              <a:rPr lang="zh-CN" altLang="en-US" dirty="0" smtClean="0">
                <a:cs typeface="+mn-ea"/>
                <a:sym typeface="+mn-lt"/>
              </a:rPr>
              <a:t>。</a:t>
            </a:r>
            <a:endParaRPr lang="zh-CN" altLang="en-US" dirty="0">
              <a:cs typeface="+mn-ea"/>
              <a:sym typeface="+mn-lt"/>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20.</a:t>
            </a:r>
            <a:r>
              <a:rPr lang="zh-CN" altLang="en-US" sz="3200" kern="0" dirty="0">
                <a:latin typeface="+mn-lt"/>
                <a:ea typeface="+mn-ea"/>
                <a:cs typeface="+mn-ea"/>
                <a:sym typeface="+mn-lt"/>
              </a:rPr>
              <a:t>建设工程造价鉴定过程中，鉴定资料如何进行认定？</a:t>
            </a:r>
          </a:p>
        </p:txBody>
      </p:sp>
      <p:sp>
        <p:nvSpPr>
          <p:cNvPr id="322" name="TextBox 18"/>
          <p:cNvSpPr txBox="1"/>
          <p:nvPr/>
        </p:nvSpPr>
        <p:spPr>
          <a:xfrm>
            <a:off x="1906664" y="2277666"/>
            <a:ext cx="8397122" cy="3000821"/>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cs typeface="+mn-ea"/>
                <a:sym typeface="+mn-lt"/>
              </a:rPr>
              <a:t>质</a:t>
            </a:r>
            <a:r>
              <a:rPr lang="zh-CN" altLang="en-US" dirty="0">
                <a:cs typeface="+mn-ea"/>
                <a:sym typeface="+mn-lt"/>
              </a:rPr>
              <a:t>证后，人民法院应当结合当事人发表的质证意见对当事人提交的资料能否作为鉴定资料作出认定，并将当事人无异议或者人民法院认为应当作为鉴定依据的鉴定资料移交给鉴定人。人民法院对当事人提交的资料能否被采信暂时难以认定，需要在庭审后结合其他证据一并作出认定的，可以将存在争议的鉴定资料提交给鉴定人，由鉴定人就存在争议的鉴定资料所涉及的工程造价予以单列。</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2495228" y="2250009"/>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2495228" y="4180856"/>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custDataLst>
              <p:tags r:id="rId4"/>
            </p:custDataLst>
          </p:nvPr>
        </p:nvSpPr>
        <p:spPr>
          <a:xfrm>
            <a:off x="2495271" y="2485015"/>
            <a:ext cx="2419034" cy="1462425"/>
          </a:xfrm>
          <a:prstGeom prst="rect">
            <a:avLst/>
          </a:prstGeom>
          <a:noFill/>
        </p:spPr>
        <p:txBody>
          <a:bodyPr lIns="0" tIns="0" rIns="0" bIns="0" anchor="ctr"/>
          <a:lstStyle/>
          <a:p>
            <a:pPr algn="ctr">
              <a:defRPr/>
            </a:pPr>
            <a:r>
              <a:rPr lang="en-US" altLang="zh-CN" sz="12000" spc="-667" dirty="0">
                <a:solidFill>
                  <a:schemeClr val="accent1"/>
                </a:solidFill>
                <a:cs typeface="+mn-ea"/>
                <a:sym typeface="+mn-lt"/>
              </a:rPr>
              <a:t>04</a:t>
            </a:r>
            <a:endParaRPr lang="zh-CN" altLang="en-US" sz="12000" spc="-667" dirty="0">
              <a:solidFill>
                <a:schemeClr val="accent1"/>
              </a:solidFill>
              <a:cs typeface="+mn-ea"/>
              <a:sym typeface="+mn-lt"/>
            </a:endParaRPr>
          </a:p>
        </p:txBody>
      </p:sp>
      <p:sp>
        <p:nvSpPr>
          <p:cNvPr id="2053" name="文本框 8"/>
          <p:cNvSpPr txBox="1">
            <a:spLocks noChangeArrowheads="1"/>
          </p:cNvSpPr>
          <p:nvPr>
            <p:custDataLst>
              <p:tags r:id="rId5"/>
            </p:custDataLst>
          </p:nvPr>
        </p:nvSpPr>
        <p:spPr bwMode="auto">
          <a:xfrm>
            <a:off x="4727098" y="2251493"/>
            <a:ext cx="5832603" cy="193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9705">
              <a:lnSpc>
                <a:spcPct val="110000"/>
              </a:lnSpc>
              <a:defRPr/>
            </a:pPr>
            <a:r>
              <a:rPr lang="zh-CN" altLang="en-US" sz="3800" b="1" dirty="0">
                <a:solidFill>
                  <a:srgbClr val="4D5F6A"/>
                </a:solidFill>
                <a:latin typeface="+mn-lt"/>
                <a:ea typeface="+mn-ea"/>
                <a:cs typeface="+mn-ea"/>
                <a:sym typeface="+mn-lt"/>
              </a:rPr>
              <a:t>关于鉴定报告的作出、采信</a:t>
            </a:r>
            <a:endParaRPr lang="en-US" altLang="zh-CN" sz="3800" b="1" dirty="0">
              <a:solidFill>
                <a:srgbClr val="4D5F6A"/>
              </a:solidFill>
              <a:latin typeface="+mn-lt"/>
              <a:ea typeface="+mn-ea"/>
              <a:cs typeface="+mn-ea"/>
              <a:sym typeface="+mn-lt"/>
            </a:endParaRPr>
          </a:p>
        </p:txBody>
      </p:sp>
      <p:sp>
        <p:nvSpPr>
          <p:cNvPr id="10"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latin typeface="+mn-lt"/>
                <a:ea typeface="+mn-ea"/>
                <a:cs typeface="+mn-ea"/>
                <a:sym typeface="+mn-lt"/>
              </a:rPr>
              <a:t>造价鉴定实践操作相关问答</a:t>
            </a:r>
          </a:p>
        </p:txBody>
      </p:sp>
    </p:spTree>
    <p:custDataLst>
      <p:tags r:id="rId1"/>
    </p:custData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21.</a:t>
            </a:r>
            <a:r>
              <a:rPr lang="zh-CN" altLang="en-US" sz="3200" kern="0" dirty="0">
                <a:latin typeface="+mn-lt"/>
                <a:ea typeface="+mn-ea"/>
                <a:cs typeface="+mn-ea"/>
                <a:sym typeface="+mn-lt"/>
              </a:rPr>
              <a:t>人民法院对鉴定人出具的初步鉴定意见如何处理？</a:t>
            </a:r>
          </a:p>
        </p:txBody>
      </p:sp>
      <p:sp>
        <p:nvSpPr>
          <p:cNvPr id="322" name="TextBox 18"/>
          <p:cNvSpPr txBox="1"/>
          <p:nvPr/>
        </p:nvSpPr>
        <p:spPr>
          <a:xfrm>
            <a:off x="848109" y="1563218"/>
            <a:ext cx="10514231" cy="4762842"/>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鉴定人在出具正式鉴定意见前，应当出具初步鉴定意见，征求人民法院和当事人的意见。</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收到初步鉴定意见后，人民法院应当及时向当事人送达，并要求当事人在一定期限内提交书面意见。当事人应当就鉴定意见与鉴定事项是否相符、计价原则和计价方式是否科学、鉴定依据是否合法、鉴定意见是否存在错漏等提出意见。当事人提交书面意见后，人民法院认为有必要的，可以组织当事人、鉴定人进行听证，听取当事人、鉴定人的意见。</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人民法院将当事人提交的书面意见、听证意见反馈给鉴定人后，鉴定人应当结合当事人提交的书面意见、听证意见对初步鉴定意见进行修正，并及时出具正式的鉴定意见。</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22.</a:t>
            </a:r>
            <a:r>
              <a:rPr lang="zh-CN" altLang="en-US" sz="3200" kern="0" dirty="0">
                <a:latin typeface="+mn-lt"/>
                <a:ea typeface="+mn-ea"/>
                <a:cs typeface="+mn-ea"/>
                <a:sym typeface="+mn-lt"/>
              </a:rPr>
              <a:t>鉴定人以当事人未按约交纳鉴定费用为由拒不出具鉴定意见的，如何处理？</a:t>
            </a:r>
          </a:p>
        </p:txBody>
      </p:sp>
      <p:sp>
        <p:nvSpPr>
          <p:cNvPr id="322" name="TextBox 18"/>
          <p:cNvSpPr txBox="1"/>
          <p:nvPr/>
        </p:nvSpPr>
        <p:spPr>
          <a:xfrm>
            <a:off x="1558702" y="2133650"/>
            <a:ext cx="8856984" cy="2516073"/>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鉴定人以当事人未按约交纳鉴定费用为由拒不出具鉴定意见，人民法院审查属实的，可以责令当事人在指定期限内交纳鉴定费用，并告知当事人拒不交纳鉴定费用的后果。当事人在指定期限内仍拒不交纳鉴定费用的，鉴定人可以退回鉴定，并由拒不交纳鉴定费用的当事人承担由此导致的不利后果。</a:t>
            </a: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23.</a:t>
            </a:r>
            <a:r>
              <a:rPr lang="zh-CN" altLang="en-US" sz="3200" kern="0" dirty="0">
                <a:latin typeface="+mn-lt"/>
                <a:ea typeface="+mn-ea"/>
                <a:cs typeface="+mn-ea"/>
                <a:sym typeface="+mn-lt"/>
              </a:rPr>
              <a:t>鉴定人出具初步鉴定意见后，当事人又申请补交鉴定资料的，如何处理？</a:t>
            </a:r>
          </a:p>
        </p:txBody>
      </p:sp>
      <p:sp>
        <p:nvSpPr>
          <p:cNvPr id="322" name="TextBox 18"/>
          <p:cNvSpPr txBox="1"/>
          <p:nvPr/>
        </p:nvSpPr>
        <p:spPr>
          <a:xfrm>
            <a:off x="1702718" y="2421682"/>
            <a:ext cx="8784976" cy="2516073"/>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鉴定人出具初步鉴定意见后，当事人又申请补交鉴定资料的，原则上不予同意。但当事人补交的鉴定资料对建设工程造价存在重大影响的，人民法院可以同意，但应参照</a:t>
            </a:r>
            <a:r>
              <a:rPr lang="en-US" altLang="zh-CN" dirty="0">
                <a:cs typeface="+mn-ea"/>
                <a:sym typeface="+mn-lt"/>
              </a:rPr>
              <a:t>《</a:t>
            </a:r>
            <a:r>
              <a:rPr lang="zh-CN" altLang="en-US" dirty="0">
                <a:cs typeface="+mn-ea"/>
                <a:sym typeface="+mn-lt"/>
              </a:rPr>
              <a:t>最高人民法院关于适用</a:t>
            </a:r>
            <a:r>
              <a:rPr lang="en-US" altLang="zh-CN" dirty="0">
                <a:cs typeface="+mn-ea"/>
                <a:sym typeface="+mn-lt"/>
              </a:rPr>
              <a:t>〈</a:t>
            </a:r>
            <a:r>
              <a:rPr lang="zh-CN" altLang="en-US" dirty="0">
                <a:cs typeface="+mn-ea"/>
                <a:sym typeface="+mn-lt"/>
              </a:rPr>
              <a:t>中华人民共和国民事诉讼法</a:t>
            </a:r>
            <a:r>
              <a:rPr lang="en-US" altLang="zh-CN" dirty="0">
                <a:cs typeface="+mn-ea"/>
                <a:sym typeface="+mn-lt"/>
              </a:rPr>
              <a:t>〉</a:t>
            </a:r>
            <a:r>
              <a:rPr lang="zh-CN" altLang="en-US" dirty="0">
                <a:cs typeface="+mn-ea"/>
                <a:sym typeface="+mn-lt"/>
              </a:rPr>
              <a:t>的解释</a:t>
            </a:r>
            <a:r>
              <a:rPr lang="en-US" altLang="zh-CN" dirty="0">
                <a:cs typeface="+mn-ea"/>
                <a:sym typeface="+mn-lt"/>
              </a:rPr>
              <a:t>》</a:t>
            </a:r>
            <a:r>
              <a:rPr lang="zh-CN" altLang="en-US" dirty="0">
                <a:cs typeface="+mn-ea"/>
                <a:sym typeface="+mn-lt"/>
              </a:rPr>
              <a:t>第一百零一条、第一百零二条规定的逾期举证的相关规则予以处理。</a:t>
            </a: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24.</a:t>
            </a:r>
            <a:r>
              <a:rPr lang="zh-CN" altLang="en-US" sz="3200" kern="0" dirty="0">
                <a:latin typeface="+mn-lt"/>
                <a:ea typeface="+mn-ea"/>
                <a:cs typeface="+mn-ea"/>
                <a:sym typeface="+mn-lt"/>
              </a:rPr>
              <a:t>鉴定意见作出后，人民法院应当如何组织对鉴定意见进行质证？</a:t>
            </a:r>
          </a:p>
        </p:txBody>
      </p:sp>
      <p:sp>
        <p:nvSpPr>
          <p:cNvPr id="322" name="TextBox 18"/>
          <p:cNvSpPr txBox="1"/>
          <p:nvPr/>
        </p:nvSpPr>
        <p:spPr>
          <a:xfrm>
            <a:off x="1774726" y="2061642"/>
            <a:ext cx="8784975" cy="315471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鉴定意见应当经当事人质证后才能作为认定待证事实的根据。质证时，当事人应当对鉴定意见与鉴定事项是否相符、计价原则和计价方式是否科学、鉴定依据是否合法、鉴定意见是否存在错漏等发表质证意见。</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当事人对鉴定意见有异议或者人民法院认为鉴定人有必要出庭的，人民法院应当通知鉴定人出庭作证。鉴定人出庭作证的，经人民法院准许，当事人可以就鉴定意见向鉴定人发问。</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en-US" altLang="zh-CN" sz="3200" kern="0" dirty="0">
                <a:latin typeface="+mn-lt"/>
                <a:ea typeface="+mn-ea"/>
                <a:cs typeface="+mn-ea"/>
                <a:sym typeface="+mn-lt"/>
              </a:rPr>
              <a:t>25.</a:t>
            </a:r>
            <a:r>
              <a:rPr lang="zh-CN" altLang="en-US" sz="3200" kern="0" dirty="0">
                <a:latin typeface="+mn-lt"/>
                <a:ea typeface="+mn-ea"/>
                <a:cs typeface="+mn-ea"/>
                <a:sym typeface="+mn-lt"/>
              </a:rPr>
              <a:t>人民法院发现鉴定意见存在问题的，应当如何处理？</a:t>
            </a:r>
          </a:p>
        </p:txBody>
      </p:sp>
      <p:sp>
        <p:nvSpPr>
          <p:cNvPr id="322" name="TextBox 18"/>
          <p:cNvSpPr txBox="1"/>
          <p:nvPr/>
        </p:nvSpPr>
        <p:spPr>
          <a:xfrm>
            <a:off x="1486694" y="2349674"/>
            <a:ext cx="9000999" cy="315471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人民法院发现鉴定意见存在鉴定依据采用不当、鉴定数据存在错漏等情形，可以由鉴定人通过出具补充鉴定意见方式予以纠正的，应当书面告知鉴定人，由鉴定人出具补充鉴定意见。</a:t>
            </a:r>
          </a:p>
          <a:p>
            <a:pPr marL="342900" indent="-342900">
              <a:lnSpc>
                <a:spcPct val="150000"/>
              </a:lnSpc>
              <a:spcBef>
                <a:spcPts val="600"/>
              </a:spcBef>
              <a:spcAft>
                <a:spcPts val="600"/>
              </a:spcAft>
              <a:buFont typeface="Wingdings" panose="05000000000000000000" pitchFamily="2" charset="2"/>
              <a:buChar char="l"/>
            </a:pPr>
            <a:r>
              <a:rPr lang="zh-CN" altLang="en-US" dirty="0">
                <a:cs typeface="+mn-ea"/>
                <a:sym typeface="+mn-lt"/>
              </a:rPr>
              <a:t>人民法院认为存在鉴定意见与鉴定事项不符、未按照人民法院确定的鉴定方法鉴定、鉴定程序违法等情形，难以通过出具补充鉴定意见方式予以纠正的，应当进行重新鉴定。</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文本框 9"/>
          <p:cNvSpPr txBox="1">
            <a:spLocks noChangeArrowheads="1"/>
          </p:cNvSpPr>
          <p:nvPr/>
        </p:nvSpPr>
        <p:spPr bwMode="auto">
          <a:xfrm>
            <a:off x="7628055" y="2367554"/>
            <a:ext cx="4227439"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defTabSz="914400" fontAlgn="base">
              <a:spcBef>
                <a:spcPct val="0"/>
              </a:spcBef>
              <a:spcAft>
                <a:spcPct val="0"/>
              </a:spcAft>
              <a:buFont typeface="Arial" panose="020B0604020202020204" pitchFamily="34" charset="0"/>
              <a:buNone/>
            </a:pPr>
            <a:r>
              <a:rPr lang="en-US" altLang="zh-CN" sz="6600" dirty="0">
                <a:solidFill>
                  <a:srgbClr val="FFFFFF"/>
                </a:solidFill>
                <a:latin typeface="Arial" panose="020B0604020202020204"/>
                <a:ea typeface="微软雅黑" panose="020B0503020204020204" pitchFamily="34" charset="-122"/>
                <a:cs typeface="+mn-ea"/>
                <a:sym typeface="+mn-lt"/>
              </a:rPr>
              <a:t>CHAPTER</a:t>
            </a:r>
          </a:p>
          <a:p>
            <a:pPr algn="r" defTabSz="914400" fontAlgn="base">
              <a:spcBef>
                <a:spcPct val="0"/>
              </a:spcBef>
              <a:spcAft>
                <a:spcPct val="0"/>
              </a:spcAft>
              <a:buFont typeface="Arial" panose="020B0604020202020204" pitchFamily="34" charset="0"/>
              <a:buNone/>
            </a:pPr>
            <a:r>
              <a:rPr lang="en-US" altLang="zh-CN" sz="6600" dirty="0" smtClean="0">
                <a:solidFill>
                  <a:srgbClr val="FFFFFF"/>
                </a:solidFill>
                <a:latin typeface="Arial" panose="020B0604020202020204"/>
                <a:ea typeface="微软雅黑" panose="020B0503020204020204" pitchFamily="34" charset="-122"/>
                <a:cs typeface="+mn-ea"/>
                <a:sym typeface="+mn-lt"/>
              </a:rPr>
              <a:t>FOUR</a:t>
            </a:r>
            <a:endParaRPr lang="zh-CN" altLang="en-US" sz="6600" dirty="0">
              <a:solidFill>
                <a:srgbClr val="FFFFFF"/>
              </a:solidFill>
              <a:latin typeface="Arial" panose="020B0604020202020204"/>
              <a:ea typeface="微软雅黑" panose="020B0503020204020204" pitchFamily="34" charset="-122"/>
              <a:cs typeface="+mn-ea"/>
              <a:sym typeface="+mn-lt"/>
            </a:endParaRPr>
          </a:p>
        </p:txBody>
      </p:sp>
      <p:sp>
        <p:nvSpPr>
          <p:cNvPr id="15363" name="文本框 11"/>
          <p:cNvSpPr txBox="1">
            <a:spLocks noChangeArrowheads="1"/>
          </p:cNvSpPr>
          <p:nvPr/>
        </p:nvSpPr>
        <p:spPr bwMode="auto">
          <a:xfrm>
            <a:off x="839721" y="4130044"/>
            <a:ext cx="697297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defTabSz="914400" fontAlgn="base">
              <a:lnSpc>
                <a:spcPct val="125000"/>
              </a:lnSpc>
              <a:spcBef>
                <a:spcPct val="0"/>
              </a:spcBef>
              <a:spcAft>
                <a:spcPts val="800"/>
              </a:spcAft>
              <a:buFont typeface="Arial" panose="020B0604020202020204" pitchFamily="34" charset="0"/>
              <a:buNone/>
            </a:pPr>
            <a:r>
              <a:rPr lang="zh-CN" altLang="en-US" sz="4000" dirty="0" smtClean="0">
                <a:solidFill>
                  <a:srgbClr val="FFFFFF"/>
                </a:solidFill>
                <a:latin typeface="Arial" panose="020B0604020202020204"/>
                <a:ea typeface="微软雅黑" panose="020B0503020204020204" pitchFamily="34" charset="-122"/>
                <a:cs typeface="+mn-ea"/>
                <a:sym typeface="+mn-lt"/>
              </a:rPr>
              <a:t>造价鉴定中的实体难点解析</a:t>
            </a:r>
            <a:endParaRPr lang="zh-CN" altLang="en-US" sz="4000" dirty="0">
              <a:solidFill>
                <a:srgbClr val="FFFFFF"/>
              </a:solidFill>
              <a:latin typeface="Arial" panose="020B0604020202020204"/>
              <a:ea typeface="微软雅黑" panose="020B0503020204020204" pitchFamily="34" charset="-122"/>
              <a:cs typeface="+mn-ea"/>
              <a:sym typeface="+mn-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smtClean="0">
                <a:solidFill>
                  <a:srgbClr val="000000"/>
                </a:solidFill>
                <a:cs typeface="+mn-ea"/>
                <a:sym typeface="+mn-lt"/>
              </a:rPr>
              <a:t>实体上的难点一：黑白合同的造价鉴定</a:t>
            </a:r>
            <a:endParaRPr lang="zh-CN" altLang="en-US" sz="3200" kern="0" dirty="0">
              <a:solidFill>
                <a:srgbClr val="000000"/>
              </a:solidFill>
              <a:cs typeface="+mn-ea"/>
              <a:sym typeface="+mn-lt"/>
            </a:endParaRPr>
          </a:p>
        </p:txBody>
      </p:sp>
      <p:sp>
        <p:nvSpPr>
          <p:cNvPr id="322" name="TextBox 18"/>
          <p:cNvSpPr txBox="1"/>
          <p:nvPr/>
        </p:nvSpPr>
        <p:spPr>
          <a:xfrm>
            <a:off x="1092010" y="1383641"/>
            <a:ext cx="10225136" cy="218521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1. </a:t>
            </a:r>
            <a:r>
              <a:rPr lang="zh-CN" altLang="en-US" b="1" dirty="0" smtClean="0">
                <a:solidFill>
                  <a:srgbClr val="475F77"/>
                </a:solidFill>
                <a:cs typeface="+mn-ea"/>
                <a:sym typeface="+mn-lt"/>
              </a:rPr>
              <a:t>黑白合同的定义</a:t>
            </a:r>
            <a:endParaRPr lang="zh-CN" altLang="en-US" b="1" dirty="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a:t>
            </a:r>
            <a:r>
              <a:rPr lang="zh-CN" altLang="en-US" dirty="0">
                <a:solidFill>
                  <a:srgbClr val="000000"/>
                </a:solidFill>
                <a:cs typeface="+mn-ea"/>
                <a:sym typeface="+mn-lt"/>
              </a:rPr>
              <a:t>最高人民法院关于审理建设工程施工合同纠纷案件适用法律问题的解释</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21</a:t>
            </a:r>
            <a:r>
              <a:rPr lang="zh-CN" altLang="en-US" dirty="0">
                <a:solidFill>
                  <a:srgbClr val="000000"/>
                </a:solidFill>
                <a:cs typeface="+mn-ea"/>
                <a:sym typeface="+mn-lt"/>
              </a:rPr>
              <a:t>条规定：当事人就同一建设工程另行订立的建设工程施工合同与经过备案的中标合同实质性内容不一致的，应当以备案的中标合同作为结算工程价款的依据。</a:t>
            </a:r>
          </a:p>
        </p:txBody>
      </p:sp>
      <p:pic>
        <p:nvPicPr>
          <p:cNvPr id="4" name="Picture 5"/>
          <p:cNvPicPr>
            <a:picLocks noChangeArrowheads="1"/>
          </p:cNvPicPr>
          <p:nvPr/>
        </p:nvPicPr>
        <p:blipFill>
          <a:blip r:embed="rId3" cstate="print"/>
          <a:srcRect/>
          <a:stretch>
            <a:fillRect/>
          </a:stretch>
        </p:blipFill>
        <p:spPr bwMode="auto">
          <a:xfrm>
            <a:off x="1774726" y="4158355"/>
            <a:ext cx="8652757" cy="2599045"/>
          </a:xfrm>
          <a:prstGeom prst="rect">
            <a:avLst/>
          </a:prstGeom>
          <a:noFill/>
          <a:ln w="9525">
            <a:noFill/>
            <a:miter lim="800000"/>
            <a:headEnd/>
            <a:tailEnd/>
          </a:ln>
        </p:spPr>
      </p:pic>
      <p:pic>
        <p:nvPicPr>
          <p:cNvPr id="5" name="Picture 2"/>
          <p:cNvPicPr>
            <a:picLocks noChangeAspect="1" noChangeArrowheads="1"/>
          </p:cNvPicPr>
          <p:nvPr/>
        </p:nvPicPr>
        <p:blipFill>
          <a:blip r:embed="rId4" cstate="print"/>
          <a:srcRect/>
          <a:stretch>
            <a:fillRect/>
          </a:stretch>
        </p:blipFill>
        <p:spPr bwMode="auto">
          <a:xfrm>
            <a:off x="3286894" y="3546377"/>
            <a:ext cx="5628127" cy="628841"/>
          </a:xfrm>
          <a:prstGeom prst="rect">
            <a:avLst/>
          </a:prstGeom>
          <a:noFill/>
          <a:ln w="9525">
            <a:noFill/>
            <a:miter lim="800000"/>
            <a:headEnd/>
            <a:tailEnd/>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322" name="TextBox 18"/>
          <p:cNvSpPr txBox="1"/>
          <p:nvPr/>
        </p:nvSpPr>
        <p:spPr>
          <a:xfrm>
            <a:off x="177301" y="1341562"/>
            <a:ext cx="11855847" cy="5401479"/>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2.</a:t>
            </a:r>
            <a:r>
              <a:rPr lang="zh-CN" altLang="en-US" b="1" dirty="0" smtClean="0">
                <a:solidFill>
                  <a:srgbClr val="475F77"/>
                </a:solidFill>
                <a:cs typeface="+mn-ea"/>
                <a:sym typeface="+mn-lt"/>
              </a:rPr>
              <a:t>以“黑合同”为依据的情形</a:t>
            </a:r>
            <a:endParaRPr lang="zh-CN" altLang="en-US" b="1" dirty="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a:t>
            </a:r>
            <a:r>
              <a:rPr lang="zh-CN" altLang="en-US" dirty="0">
                <a:solidFill>
                  <a:srgbClr val="000000"/>
                </a:solidFill>
                <a:cs typeface="+mn-ea"/>
                <a:sym typeface="+mn-lt"/>
              </a:rPr>
              <a:t>北京市高级人民法院关于审理建设工程施工合同纠纷案件若干疑难问题的解答</a:t>
            </a:r>
            <a:r>
              <a:rPr lang="en-US" altLang="zh-CN" dirty="0">
                <a:solidFill>
                  <a:srgbClr val="000000"/>
                </a:solidFill>
                <a:cs typeface="+mn-ea"/>
                <a:sym typeface="+mn-lt"/>
              </a:rPr>
              <a:t>》</a:t>
            </a: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15</a:t>
            </a:r>
            <a:r>
              <a:rPr lang="zh-CN" altLang="en-US" dirty="0">
                <a:solidFill>
                  <a:srgbClr val="000000"/>
                </a:solidFill>
                <a:cs typeface="+mn-ea"/>
                <a:sym typeface="+mn-lt"/>
              </a:rPr>
              <a:t>、“黑白合同”中如何结算工程价款？ </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答：法律、行政法规规定必须进行招标的建设工程，或者未规定必须进行招标的建设工程，但依法经过招标投标程序并进行了备案，当事人实际履行的施工合同与备案的中标合同实质性内容不一致的，应当以备案的中标合同作为结算工程价款的依据。</a:t>
            </a:r>
            <a:r>
              <a:rPr lang="zh-CN" altLang="en-US" b="1" dirty="0">
                <a:solidFill>
                  <a:srgbClr val="000000"/>
                </a:solidFill>
                <a:cs typeface="+mn-ea"/>
                <a:sym typeface="+mn-lt"/>
              </a:rPr>
              <a:t>法律、行政法规规定不是必须进行招标的建设工程，实际也未依法进行招投标，当事人将签订的建设工程施工合同在当地建设行政管理部门进行了备案，</a:t>
            </a:r>
            <a:r>
              <a:rPr lang="zh-CN" altLang="en-US" dirty="0">
                <a:solidFill>
                  <a:srgbClr val="000000"/>
                </a:solidFill>
                <a:cs typeface="+mn-ea"/>
                <a:sym typeface="+mn-lt"/>
              </a:rPr>
              <a:t>备案的合同与实际履行的合同实质性内容不一致的，应当以当事人实际履行的合同作为结算工程价款的依据。</a:t>
            </a:r>
            <a:r>
              <a:rPr lang="zh-CN" altLang="en-US" b="1" dirty="0">
                <a:solidFill>
                  <a:srgbClr val="000000"/>
                </a:solidFill>
                <a:cs typeface="+mn-ea"/>
                <a:sym typeface="+mn-lt"/>
              </a:rPr>
              <a:t>备案的中标合同与当事人实际履行的施工合同均因违反法律、行政法规的强制性规定被认定为无效的，</a:t>
            </a:r>
            <a:r>
              <a:rPr lang="zh-CN" altLang="en-US" dirty="0">
                <a:solidFill>
                  <a:srgbClr val="000000"/>
                </a:solidFill>
                <a:cs typeface="+mn-ea"/>
                <a:sym typeface="+mn-lt"/>
              </a:rPr>
              <a:t>可以参照当事人实际履行的合同结算工程价款</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322" name="TextBox 18"/>
          <p:cNvSpPr txBox="1"/>
          <p:nvPr/>
        </p:nvSpPr>
        <p:spPr>
          <a:xfrm>
            <a:off x="709369" y="1701602"/>
            <a:ext cx="10791712" cy="427809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建设单位</a:t>
            </a:r>
            <a:r>
              <a:rPr lang="zh-CN" altLang="en-US" dirty="0">
                <a:solidFill>
                  <a:srgbClr val="000000"/>
                </a:solidFill>
                <a:cs typeface="+mn-ea"/>
                <a:sym typeface="+mn-lt"/>
              </a:rPr>
              <a:t>根据主管部门要求或者自愿进行招投标并根据招投标结果签订施工合同，将合同进行备案</a:t>
            </a:r>
            <a:r>
              <a:rPr lang="zh-CN" altLang="en-US" dirty="0" smtClean="0">
                <a:solidFill>
                  <a:srgbClr val="000000"/>
                </a:solidFill>
                <a:cs typeface="+mn-ea"/>
                <a:sym typeface="+mn-lt"/>
              </a:rPr>
              <a:t>。如果</a:t>
            </a:r>
            <a:r>
              <a:rPr lang="zh-CN" altLang="en-US" dirty="0">
                <a:solidFill>
                  <a:srgbClr val="000000"/>
                </a:solidFill>
                <a:cs typeface="+mn-ea"/>
                <a:sym typeface="+mn-lt"/>
              </a:rPr>
              <a:t>在备案合同之外，当事人又签订实质性内容不同的合同且未备案，是否存在黑合同</a:t>
            </a:r>
            <a:r>
              <a:rPr lang="zh-CN" altLang="en-US" dirty="0" smtClean="0">
                <a:solidFill>
                  <a:srgbClr val="000000"/>
                </a:solidFill>
                <a:cs typeface="+mn-ea"/>
                <a:sym typeface="+mn-lt"/>
              </a:rPr>
              <a:t>？</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对此</a:t>
            </a:r>
            <a:r>
              <a:rPr lang="zh-CN" altLang="en-US" dirty="0">
                <a:solidFill>
                  <a:srgbClr val="000000"/>
                </a:solidFill>
                <a:cs typeface="+mn-ea"/>
                <a:sym typeface="+mn-lt"/>
              </a:rPr>
              <a:t>问题实务中存在两种意见：</a:t>
            </a:r>
            <a:r>
              <a:rPr lang="zh-CN" altLang="en-US" b="1" dirty="0">
                <a:solidFill>
                  <a:srgbClr val="000000"/>
                </a:solidFill>
                <a:cs typeface="+mn-ea"/>
                <a:sym typeface="+mn-lt"/>
              </a:rPr>
              <a:t>一种意见认为</a:t>
            </a:r>
            <a:r>
              <a:rPr lang="zh-CN" altLang="en-US" dirty="0">
                <a:solidFill>
                  <a:srgbClr val="000000"/>
                </a:solidFill>
                <a:cs typeface="+mn-ea"/>
                <a:sym typeface="+mn-lt"/>
              </a:rPr>
              <a:t>，当事人自愿进行招投标的项目，在备案的合同之外，如果又另行签订的合同并不违反法律禁止性规定，则不存在黑白合同的问题，根据合同是否体现当事人真实意思表示对其效力予以认定</a:t>
            </a:r>
            <a:r>
              <a:rPr lang="zh-CN" altLang="en-US" dirty="0" smtClean="0">
                <a:solidFill>
                  <a:srgbClr val="000000"/>
                </a:solidFill>
                <a:cs typeface="+mn-ea"/>
                <a:sym typeface="+mn-lt"/>
              </a:rPr>
              <a:t>。</a:t>
            </a:r>
            <a:r>
              <a:rPr lang="zh-CN" altLang="en-US" b="1" dirty="0" smtClean="0">
                <a:solidFill>
                  <a:srgbClr val="000000"/>
                </a:solidFill>
                <a:cs typeface="+mn-ea"/>
                <a:sym typeface="+mn-lt"/>
              </a:rPr>
              <a:t>另</a:t>
            </a:r>
            <a:r>
              <a:rPr lang="zh-CN" altLang="en-US" b="1" dirty="0">
                <a:solidFill>
                  <a:srgbClr val="000000"/>
                </a:solidFill>
                <a:cs typeface="+mn-ea"/>
                <a:sym typeface="+mn-lt"/>
              </a:rPr>
              <a:t>一种意见认为</a:t>
            </a:r>
            <a:r>
              <a:rPr lang="zh-CN" altLang="en-US" dirty="0" smtClean="0">
                <a:solidFill>
                  <a:srgbClr val="000000"/>
                </a:solidFill>
                <a:cs typeface="+mn-ea"/>
                <a:sym typeface="+mn-lt"/>
              </a:rPr>
              <a:t>，虽</a:t>
            </a:r>
            <a:r>
              <a:rPr lang="zh-CN" altLang="en-US" dirty="0">
                <a:solidFill>
                  <a:srgbClr val="000000"/>
                </a:solidFill>
                <a:cs typeface="+mn-ea"/>
                <a:sym typeface="+mn-lt"/>
              </a:rPr>
              <a:t>然工程项目非强制招投标范围，但当事人自愿进行招投标，应当受</a:t>
            </a:r>
            <a:r>
              <a:rPr lang="en-US" altLang="zh-CN" dirty="0">
                <a:solidFill>
                  <a:srgbClr val="000000"/>
                </a:solidFill>
                <a:cs typeface="+mn-ea"/>
                <a:sym typeface="+mn-lt"/>
              </a:rPr>
              <a:t>《</a:t>
            </a:r>
            <a:r>
              <a:rPr lang="zh-CN" altLang="en-US" dirty="0">
                <a:solidFill>
                  <a:srgbClr val="000000"/>
                </a:solidFill>
                <a:cs typeface="+mn-ea"/>
                <a:sym typeface="+mn-lt"/>
              </a:rPr>
              <a:t>招标投标法</a:t>
            </a:r>
            <a:r>
              <a:rPr lang="en-US" altLang="zh-CN" dirty="0">
                <a:solidFill>
                  <a:srgbClr val="000000"/>
                </a:solidFill>
                <a:cs typeface="+mn-ea"/>
                <a:sym typeface="+mn-lt"/>
              </a:rPr>
              <a:t>》</a:t>
            </a:r>
            <a:r>
              <a:rPr lang="zh-CN" altLang="en-US" dirty="0">
                <a:solidFill>
                  <a:srgbClr val="000000"/>
                </a:solidFill>
                <a:cs typeface="+mn-ea"/>
                <a:sym typeface="+mn-lt"/>
              </a:rPr>
              <a:t>的约束，同样也存在黑白合同问题。</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322" name="TextBox 18"/>
          <p:cNvSpPr txBox="1"/>
          <p:nvPr/>
        </p:nvSpPr>
        <p:spPr>
          <a:xfrm>
            <a:off x="1706112" y="1989634"/>
            <a:ext cx="8798225" cy="379334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3.</a:t>
            </a:r>
            <a:r>
              <a:rPr lang="zh-CN" altLang="en-US" b="1" dirty="0" smtClean="0">
                <a:solidFill>
                  <a:srgbClr val="475F77"/>
                </a:solidFill>
                <a:cs typeface="+mn-ea"/>
                <a:sym typeface="+mn-lt"/>
              </a:rPr>
              <a:t>黑白合同均无效的情形</a:t>
            </a:r>
            <a:endParaRPr lang="zh-CN" altLang="en-US" b="1" dirty="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a:t>
            </a:r>
            <a:r>
              <a:rPr lang="zh-CN" altLang="en-US" dirty="0">
                <a:solidFill>
                  <a:srgbClr val="000000"/>
                </a:solidFill>
                <a:cs typeface="+mn-ea"/>
                <a:sym typeface="+mn-lt"/>
              </a:rPr>
              <a:t>招标投标法</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50</a:t>
            </a:r>
            <a:r>
              <a:rPr lang="zh-CN" altLang="en-US" dirty="0">
                <a:solidFill>
                  <a:srgbClr val="000000"/>
                </a:solidFill>
                <a:cs typeface="+mn-ea"/>
                <a:sym typeface="+mn-lt"/>
              </a:rPr>
              <a:t>、</a:t>
            </a:r>
            <a:r>
              <a:rPr lang="en-US" altLang="zh-CN" dirty="0">
                <a:solidFill>
                  <a:srgbClr val="000000"/>
                </a:solidFill>
                <a:cs typeface="+mn-ea"/>
                <a:sym typeface="+mn-lt"/>
              </a:rPr>
              <a:t>52</a:t>
            </a:r>
            <a:r>
              <a:rPr lang="zh-CN" altLang="en-US" dirty="0">
                <a:solidFill>
                  <a:srgbClr val="000000"/>
                </a:solidFill>
                <a:cs typeface="+mn-ea"/>
                <a:sym typeface="+mn-lt"/>
              </a:rPr>
              <a:t>、</a:t>
            </a:r>
            <a:r>
              <a:rPr lang="en-US" altLang="zh-CN" dirty="0">
                <a:solidFill>
                  <a:srgbClr val="000000"/>
                </a:solidFill>
                <a:cs typeface="+mn-ea"/>
                <a:sym typeface="+mn-lt"/>
              </a:rPr>
              <a:t>53</a:t>
            </a:r>
            <a:r>
              <a:rPr lang="zh-CN" altLang="en-US" dirty="0">
                <a:solidFill>
                  <a:srgbClr val="000000"/>
                </a:solidFill>
                <a:cs typeface="+mn-ea"/>
                <a:sym typeface="+mn-lt"/>
              </a:rPr>
              <a:t>、</a:t>
            </a:r>
            <a:r>
              <a:rPr lang="en-US" altLang="zh-CN" dirty="0">
                <a:solidFill>
                  <a:srgbClr val="000000"/>
                </a:solidFill>
                <a:cs typeface="+mn-ea"/>
                <a:sym typeface="+mn-lt"/>
              </a:rPr>
              <a:t>54</a:t>
            </a:r>
            <a:r>
              <a:rPr lang="zh-CN" altLang="en-US" dirty="0">
                <a:solidFill>
                  <a:srgbClr val="000000"/>
                </a:solidFill>
                <a:cs typeface="+mn-ea"/>
                <a:sym typeface="+mn-lt"/>
              </a:rPr>
              <a:t>、</a:t>
            </a:r>
            <a:r>
              <a:rPr lang="en-US" altLang="zh-CN" dirty="0">
                <a:solidFill>
                  <a:srgbClr val="000000"/>
                </a:solidFill>
                <a:cs typeface="+mn-ea"/>
                <a:sym typeface="+mn-lt"/>
              </a:rPr>
              <a:t>55</a:t>
            </a:r>
            <a:r>
              <a:rPr lang="zh-CN" altLang="en-US" dirty="0">
                <a:solidFill>
                  <a:srgbClr val="000000"/>
                </a:solidFill>
                <a:cs typeface="+mn-ea"/>
                <a:sym typeface="+mn-lt"/>
              </a:rPr>
              <a:t>、</a:t>
            </a:r>
            <a:r>
              <a:rPr lang="en-US" altLang="zh-CN" dirty="0">
                <a:solidFill>
                  <a:srgbClr val="000000"/>
                </a:solidFill>
                <a:cs typeface="+mn-ea"/>
                <a:sym typeface="+mn-lt"/>
              </a:rPr>
              <a:t>57</a:t>
            </a:r>
            <a:r>
              <a:rPr lang="zh-CN" altLang="en-US" dirty="0">
                <a:solidFill>
                  <a:srgbClr val="000000"/>
                </a:solidFill>
                <a:cs typeface="+mn-ea"/>
                <a:sym typeface="+mn-lt"/>
              </a:rPr>
              <a:t>条规定了六种中标无效的情形。发生上述情形时签订的中标备案合同，即白合同也是无效的，对白合同进行实质性变更的黑合同当然无效。在此情形下，结算依据如何确定？</a:t>
            </a:r>
          </a:p>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第一</a:t>
            </a:r>
            <a:r>
              <a:rPr lang="zh-CN" altLang="en-US" b="1" dirty="0">
                <a:solidFill>
                  <a:srgbClr val="000000"/>
                </a:solidFill>
                <a:cs typeface="+mn-ea"/>
                <a:sym typeface="+mn-lt"/>
              </a:rPr>
              <a:t>种观点认为</a:t>
            </a:r>
            <a:r>
              <a:rPr lang="zh-CN" altLang="en-US" dirty="0">
                <a:solidFill>
                  <a:srgbClr val="000000"/>
                </a:solidFill>
                <a:cs typeface="+mn-ea"/>
                <a:sym typeface="+mn-lt"/>
              </a:rPr>
              <a:t>，黑白合同均无效，约定的结算标准均不能作为结算的依据，应当以当地行政主管部门颁布的定额标准据实结算</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322" name="TextBox 18"/>
          <p:cNvSpPr txBox="1"/>
          <p:nvPr/>
        </p:nvSpPr>
        <p:spPr>
          <a:xfrm>
            <a:off x="1058040" y="1845618"/>
            <a:ext cx="10094369" cy="427809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第二</a:t>
            </a:r>
            <a:r>
              <a:rPr lang="zh-CN" altLang="en-US" b="1" dirty="0">
                <a:solidFill>
                  <a:srgbClr val="000000"/>
                </a:solidFill>
                <a:cs typeface="+mn-ea"/>
                <a:sym typeface="+mn-lt"/>
              </a:rPr>
              <a:t>种观点认为</a:t>
            </a:r>
            <a:r>
              <a:rPr lang="zh-CN" altLang="en-US" dirty="0">
                <a:solidFill>
                  <a:srgbClr val="000000"/>
                </a:solidFill>
                <a:cs typeface="+mn-ea"/>
                <a:sym typeface="+mn-lt"/>
              </a:rPr>
              <a:t>，黑白合同均无效，当事人双方对此均有责任，由任何一方完全承担其后果均不公平，可以依据黑白合同约定的结算标准分别计算工程款数额，将两者差额作为损失，由当事人根据过错程度分担。</a:t>
            </a:r>
          </a:p>
          <a:p>
            <a:pPr marL="342900" indent="-342900">
              <a:lnSpc>
                <a:spcPct val="150000"/>
              </a:lnSpc>
              <a:spcBef>
                <a:spcPts val="600"/>
              </a:spcBef>
              <a:spcAft>
                <a:spcPts val="600"/>
              </a:spcAft>
              <a:buFont typeface="Wingdings" panose="05000000000000000000" pitchFamily="2" charset="2"/>
              <a:buChar char="l"/>
            </a:pPr>
            <a:r>
              <a:rPr lang="zh-CN" altLang="en-US" b="1" dirty="0">
                <a:solidFill>
                  <a:srgbClr val="000000"/>
                </a:solidFill>
                <a:cs typeface="+mn-ea"/>
                <a:sym typeface="+mn-lt"/>
              </a:rPr>
              <a:t>第三种观点认为</a:t>
            </a:r>
            <a:r>
              <a:rPr lang="zh-CN" altLang="en-US" dirty="0">
                <a:solidFill>
                  <a:srgbClr val="000000"/>
                </a:solidFill>
                <a:cs typeface="+mn-ea"/>
                <a:sym typeface="+mn-lt"/>
              </a:rPr>
              <a:t>，司法解释</a:t>
            </a:r>
            <a:r>
              <a:rPr lang="en-US" altLang="zh-CN" dirty="0">
                <a:solidFill>
                  <a:srgbClr val="000000"/>
                </a:solidFill>
                <a:cs typeface="+mn-ea"/>
                <a:sym typeface="+mn-lt"/>
              </a:rPr>
              <a:t>21</a:t>
            </a:r>
            <a:r>
              <a:rPr lang="zh-CN" altLang="en-US" dirty="0">
                <a:solidFill>
                  <a:srgbClr val="000000"/>
                </a:solidFill>
                <a:cs typeface="+mn-ea"/>
                <a:sym typeface="+mn-lt"/>
              </a:rPr>
              <a:t>条并未认定黑白合同的效力，只是明确以白合同作为结算依据，并且司法解释第</a:t>
            </a:r>
            <a:r>
              <a:rPr lang="en-US" altLang="zh-CN" dirty="0">
                <a:solidFill>
                  <a:srgbClr val="000000"/>
                </a:solidFill>
                <a:cs typeface="+mn-ea"/>
                <a:sym typeface="+mn-lt"/>
              </a:rPr>
              <a:t>1</a:t>
            </a:r>
            <a:r>
              <a:rPr lang="zh-CN" altLang="en-US" dirty="0">
                <a:solidFill>
                  <a:srgbClr val="000000"/>
                </a:solidFill>
                <a:cs typeface="+mn-ea"/>
                <a:sym typeface="+mn-lt"/>
              </a:rPr>
              <a:t>、</a:t>
            </a:r>
            <a:r>
              <a:rPr lang="en-US" altLang="zh-CN" dirty="0">
                <a:solidFill>
                  <a:srgbClr val="000000"/>
                </a:solidFill>
                <a:cs typeface="+mn-ea"/>
                <a:sym typeface="+mn-lt"/>
              </a:rPr>
              <a:t>2</a:t>
            </a:r>
            <a:r>
              <a:rPr lang="zh-CN" altLang="en-US" dirty="0">
                <a:solidFill>
                  <a:srgbClr val="000000"/>
                </a:solidFill>
                <a:cs typeface="+mn-ea"/>
                <a:sym typeface="+mn-lt"/>
              </a:rPr>
              <a:t>条规定因中标无效签订的施工合同无效，但仍可参照该合同约定进行结算，故应当以白合同作为工程款结算的依据。</a:t>
            </a:r>
          </a:p>
          <a:p>
            <a:pPr marL="342900" indent="-342900">
              <a:lnSpc>
                <a:spcPct val="150000"/>
              </a:lnSpc>
              <a:spcBef>
                <a:spcPts val="600"/>
              </a:spcBef>
              <a:spcAft>
                <a:spcPts val="600"/>
              </a:spcAft>
              <a:buFont typeface="Wingdings" panose="05000000000000000000" pitchFamily="2" charset="2"/>
              <a:buChar char="l"/>
            </a:pPr>
            <a:r>
              <a:rPr lang="zh-CN" altLang="en-US" b="1" dirty="0">
                <a:solidFill>
                  <a:srgbClr val="000000"/>
                </a:solidFill>
                <a:cs typeface="+mn-ea"/>
                <a:sym typeface="+mn-lt"/>
              </a:rPr>
              <a:t>第四种观点认为</a:t>
            </a:r>
            <a:r>
              <a:rPr lang="zh-CN" altLang="en-US" dirty="0">
                <a:solidFill>
                  <a:srgbClr val="000000"/>
                </a:solidFill>
                <a:cs typeface="+mn-ea"/>
                <a:sym typeface="+mn-lt"/>
              </a:rPr>
              <a:t>，黑白合同都无效的情形下，双方均违反了法律的强制性规定，扰乱了建筑市场的正常秩序。黑白合同的差价属于非法利益，应当予以收缴。</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322" name="TextBox 18"/>
          <p:cNvSpPr txBox="1"/>
          <p:nvPr/>
        </p:nvSpPr>
        <p:spPr>
          <a:xfrm>
            <a:off x="1058040" y="1773610"/>
            <a:ext cx="10094369" cy="445506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我们认为</a:t>
            </a:r>
            <a:r>
              <a:rPr lang="zh-CN" altLang="en-US" dirty="0" smtClean="0">
                <a:solidFill>
                  <a:srgbClr val="000000"/>
                </a:solidFill>
                <a:cs typeface="+mn-ea"/>
                <a:sym typeface="+mn-lt"/>
              </a:rPr>
              <a:t>，在</a:t>
            </a:r>
            <a:r>
              <a:rPr lang="zh-CN" altLang="en-US" dirty="0">
                <a:solidFill>
                  <a:srgbClr val="000000"/>
                </a:solidFill>
                <a:cs typeface="+mn-ea"/>
                <a:sym typeface="+mn-lt"/>
              </a:rPr>
              <a:t>黑白合同均无效的情况下，</a:t>
            </a:r>
            <a:r>
              <a:rPr lang="zh-CN" altLang="en-US" b="1" dirty="0">
                <a:solidFill>
                  <a:srgbClr val="000000"/>
                </a:solidFill>
                <a:cs typeface="+mn-ea"/>
                <a:sym typeface="+mn-lt"/>
              </a:rPr>
              <a:t>以黑合同作为工程款的结算依据更为合理</a:t>
            </a:r>
            <a:r>
              <a:rPr lang="zh-CN" altLang="en-US" dirty="0">
                <a:solidFill>
                  <a:srgbClr val="000000"/>
                </a:solidFill>
                <a:cs typeface="+mn-ea"/>
                <a:sym typeface="+mn-lt"/>
              </a:rPr>
              <a:t>。最高院</a:t>
            </a:r>
            <a:r>
              <a:rPr lang="en-US" altLang="zh-CN" dirty="0">
                <a:solidFill>
                  <a:srgbClr val="000000"/>
                </a:solidFill>
                <a:cs typeface="+mn-ea"/>
                <a:sym typeface="+mn-lt"/>
              </a:rPr>
              <a:t>《</a:t>
            </a:r>
            <a:r>
              <a:rPr lang="zh-CN" altLang="en-US" dirty="0">
                <a:solidFill>
                  <a:srgbClr val="000000"/>
                </a:solidFill>
                <a:cs typeface="+mn-ea"/>
                <a:sym typeface="+mn-lt"/>
              </a:rPr>
              <a:t>建设工程司法解释</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21</a:t>
            </a:r>
            <a:r>
              <a:rPr lang="zh-CN" altLang="en-US" dirty="0">
                <a:solidFill>
                  <a:srgbClr val="000000"/>
                </a:solidFill>
                <a:cs typeface="+mn-ea"/>
                <a:sym typeface="+mn-lt"/>
              </a:rPr>
              <a:t>条规定以白合同作为工程款的结算依据，其目的在于维护招投标程序的效力，是以白合同合法有效为前提的。如果白合同无效则丧失了优先保护的合法性和必要性，第</a:t>
            </a:r>
            <a:r>
              <a:rPr lang="en-US" altLang="zh-CN" dirty="0">
                <a:solidFill>
                  <a:srgbClr val="000000"/>
                </a:solidFill>
                <a:cs typeface="+mn-ea"/>
                <a:sym typeface="+mn-lt"/>
              </a:rPr>
              <a:t>21</a:t>
            </a:r>
            <a:r>
              <a:rPr lang="zh-CN" altLang="en-US" dirty="0">
                <a:solidFill>
                  <a:srgbClr val="000000"/>
                </a:solidFill>
                <a:cs typeface="+mn-ea"/>
                <a:sym typeface="+mn-lt"/>
              </a:rPr>
              <a:t>条不应适用。比较而言，黑合同虽然也属于无效合同，但确是当事人真实意思表示并已实际履行的合</a:t>
            </a:r>
            <a:r>
              <a:rPr lang="zh-CN" altLang="en-US" dirty="0" smtClean="0">
                <a:solidFill>
                  <a:srgbClr val="000000"/>
                </a:solidFill>
                <a:cs typeface="+mn-ea"/>
                <a:sym typeface="+mn-lt"/>
              </a:rPr>
              <a:t>同。并且最</a:t>
            </a:r>
            <a:r>
              <a:rPr lang="zh-CN" altLang="en-US" dirty="0">
                <a:solidFill>
                  <a:srgbClr val="000000"/>
                </a:solidFill>
                <a:cs typeface="+mn-ea"/>
                <a:sym typeface="+mn-lt"/>
              </a:rPr>
              <a:t>高院</a:t>
            </a:r>
            <a:r>
              <a:rPr lang="en-US" altLang="zh-CN" dirty="0">
                <a:solidFill>
                  <a:srgbClr val="000000"/>
                </a:solidFill>
                <a:cs typeface="+mn-ea"/>
                <a:sym typeface="+mn-lt"/>
              </a:rPr>
              <a:t>《</a:t>
            </a:r>
            <a:r>
              <a:rPr lang="zh-CN" altLang="en-US" dirty="0">
                <a:solidFill>
                  <a:srgbClr val="000000"/>
                </a:solidFill>
                <a:cs typeface="+mn-ea"/>
                <a:sym typeface="+mn-lt"/>
              </a:rPr>
              <a:t>建设工程司法解释</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2</a:t>
            </a:r>
            <a:r>
              <a:rPr lang="zh-CN" altLang="en-US" dirty="0" smtClean="0">
                <a:solidFill>
                  <a:srgbClr val="000000"/>
                </a:solidFill>
                <a:cs typeface="+mn-ea"/>
                <a:sym typeface="+mn-lt"/>
              </a:rPr>
              <a:t>条</a:t>
            </a:r>
            <a:r>
              <a:rPr lang="zh-CN" altLang="en-US" dirty="0">
                <a:solidFill>
                  <a:srgbClr val="000000"/>
                </a:solidFill>
                <a:cs typeface="+mn-ea"/>
                <a:sym typeface="+mn-lt"/>
              </a:rPr>
              <a:t>规</a:t>
            </a:r>
            <a:r>
              <a:rPr lang="zh-CN" altLang="en-US" dirty="0" smtClean="0">
                <a:solidFill>
                  <a:srgbClr val="000000"/>
                </a:solidFill>
                <a:cs typeface="+mn-ea"/>
                <a:sym typeface="+mn-lt"/>
              </a:rPr>
              <a:t>定：建</a:t>
            </a:r>
            <a:r>
              <a:rPr lang="zh-CN" altLang="en-US" dirty="0">
                <a:solidFill>
                  <a:srgbClr val="000000"/>
                </a:solidFill>
                <a:cs typeface="+mn-ea"/>
                <a:sym typeface="+mn-lt"/>
              </a:rPr>
              <a:t>设工程施工合同无效，但建设工程经竣工验收合格，承包人请求参照合同约定支付工程价款的，应予支持</a:t>
            </a:r>
            <a:r>
              <a:rPr lang="zh-CN" altLang="en-US" dirty="0" smtClean="0">
                <a:solidFill>
                  <a:srgbClr val="000000"/>
                </a:solidFill>
                <a:cs typeface="+mn-ea"/>
                <a:sym typeface="+mn-lt"/>
              </a:rPr>
              <a:t>。此外，浙</a:t>
            </a:r>
            <a:r>
              <a:rPr lang="zh-CN" altLang="en-US" dirty="0">
                <a:solidFill>
                  <a:srgbClr val="000000"/>
                </a:solidFill>
                <a:cs typeface="+mn-ea"/>
                <a:sym typeface="+mn-lt"/>
              </a:rPr>
              <a:t>江高</a:t>
            </a:r>
            <a:r>
              <a:rPr lang="zh-CN" altLang="en-US" dirty="0" smtClean="0">
                <a:solidFill>
                  <a:srgbClr val="000000"/>
                </a:solidFill>
                <a:cs typeface="+mn-ea"/>
                <a:sym typeface="+mn-lt"/>
              </a:rPr>
              <a:t>院</a:t>
            </a:r>
            <a:r>
              <a:rPr lang="en-US" altLang="zh-CN" dirty="0" smtClean="0">
                <a:solidFill>
                  <a:srgbClr val="000000"/>
                </a:solidFill>
                <a:cs typeface="+mn-ea"/>
                <a:sym typeface="+mn-lt"/>
              </a:rPr>
              <a:t>《</a:t>
            </a:r>
            <a:r>
              <a:rPr lang="zh-CN" altLang="en-US" dirty="0">
                <a:solidFill>
                  <a:srgbClr val="000000"/>
                </a:solidFill>
                <a:cs typeface="+mn-ea"/>
                <a:sym typeface="+mn-lt"/>
              </a:rPr>
              <a:t>建设工程解答</a:t>
            </a:r>
            <a:r>
              <a:rPr lang="en-US" altLang="zh-CN" dirty="0" smtClean="0">
                <a:solidFill>
                  <a:srgbClr val="000000"/>
                </a:solidFill>
                <a:cs typeface="+mn-ea"/>
                <a:sym typeface="+mn-lt"/>
              </a:rPr>
              <a:t>》</a:t>
            </a:r>
            <a:r>
              <a:rPr lang="zh-CN" altLang="en-US" dirty="0" smtClean="0">
                <a:solidFill>
                  <a:srgbClr val="000000"/>
                </a:solidFill>
                <a:cs typeface="+mn-ea"/>
                <a:sym typeface="+mn-lt"/>
              </a:rPr>
              <a:t>第</a:t>
            </a:r>
            <a:r>
              <a:rPr lang="en-US" altLang="zh-CN" dirty="0">
                <a:solidFill>
                  <a:srgbClr val="000000"/>
                </a:solidFill>
                <a:cs typeface="+mn-ea"/>
                <a:sym typeface="+mn-lt"/>
              </a:rPr>
              <a:t>16</a:t>
            </a:r>
            <a:r>
              <a:rPr lang="zh-CN" altLang="en-US" dirty="0">
                <a:solidFill>
                  <a:srgbClr val="000000"/>
                </a:solidFill>
                <a:cs typeface="+mn-ea"/>
                <a:sym typeface="+mn-lt"/>
              </a:rPr>
              <a:t>条第</a:t>
            </a:r>
            <a:r>
              <a:rPr lang="en-US" altLang="zh-CN" dirty="0">
                <a:solidFill>
                  <a:srgbClr val="000000"/>
                </a:solidFill>
                <a:cs typeface="+mn-ea"/>
                <a:sym typeface="+mn-lt"/>
              </a:rPr>
              <a:t>2</a:t>
            </a:r>
            <a:r>
              <a:rPr lang="zh-CN" altLang="en-US" dirty="0" smtClean="0">
                <a:solidFill>
                  <a:srgbClr val="000000"/>
                </a:solidFill>
                <a:cs typeface="+mn-ea"/>
                <a:sym typeface="+mn-lt"/>
              </a:rPr>
              <a:t>款、广</a:t>
            </a:r>
            <a:r>
              <a:rPr lang="zh-CN" altLang="en-US" dirty="0">
                <a:solidFill>
                  <a:srgbClr val="000000"/>
                </a:solidFill>
                <a:cs typeface="+mn-ea"/>
                <a:sym typeface="+mn-lt"/>
              </a:rPr>
              <a:t>东高院</a:t>
            </a:r>
            <a:r>
              <a:rPr lang="en-US" altLang="zh-CN" dirty="0">
                <a:solidFill>
                  <a:srgbClr val="000000"/>
                </a:solidFill>
                <a:cs typeface="+mn-ea"/>
                <a:sym typeface="+mn-lt"/>
              </a:rPr>
              <a:t>《</a:t>
            </a:r>
            <a:r>
              <a:rPr lang="zh-CN" altLang="en-US" dirty="0">
                <a:solidFill>
                  <a:srgbClr val="000000"/>
                </a:solidFill>
                <a:cs typeface="+mn-ea"/>
                <a:sym typeface="+mn-lt"/>
              </a:rPr>
              <a:t>建设工程意见</a:t>
            </a:r>
            <a:r>
              <a:rPr lang="en-US" altLang="zh-CN" dirty="0">
                <a:solidFill>
                  <a:srgbClr val="000000"/>
                </a:solidFill>
                <a:cs typeface="+mn-ea"/>
                <a:sym typeface="+mn-lt"/>
              </a:rPr>
              <a:t>2011》</a:t>
            </a:r>
            <a:r>
              <a:rPr lang="zh-CN" altLang="en-US" dirty="0">
                <a:solidFill>
                  <a:srgbClr val="000000"/>
                </a:solidFill>
                <a:cs typeface="+mn-ea"/>
                <a:sym typeface="+mn-lt"/>
              </a:rPr>
              <a:t>第</a:t>
            </a:r>
            <a:r>
              <a:rPr lang="en-US" altLang="zh-CN" dirty="0">
                <a:solidFill>
                  <a:srgbClr val="000000"/>
                </a:solidFill>
                <a:cs typeface="+mn-ea"/>
                <a:sym typeface="+mn-lt"/>
              </a:rPr>
              <a:t>3</a:t>
            </a:r>
            <a:r>
              <a:rPr lang="zh-CN" altLang="en-US" dirty="0" smtClean="0">
                <a:solidFill>
                  <a:srgbClr val="000000"/>
                </a:solidFill>
                <a:cs typeface="+mn-ea"/>
                <a:sym typeface="+mn-lt"/>
              </a:rPr>
              <a:t>条亦有相关规定。</a:t>
            </a:r>
            <a:endParaRPr lang="zh-CN" altLang="en-US" dirty="0">
              <a:solidFill>
                <a:srgbClr val="000000"/>
              </a:solidFill>
              <a:cs typeface="+mn-ea"/>
              <a:sym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322" name="TextBox 18"/>
          <p:cNvSpPr txBox="1"/>
          <p:nvPr/>
        </p:nvSpPr>
        <p:spPr>
          <a:xfrm>
            <a:off x="1706112" y="2133650"/>
            <a:ext cx="8798225" cy="330859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4.</a:t>
            </a:r>
            <a:r>
              <a:rPr lang="zh-CN" altLang="en-US" b="1" dirty="0">
                <a:solidFill>
                  <a:srgbClr val="475F77"/>
                </a:solidFill>
                <a:cs typeface="+mn-ea"/>
                <a:sym typeface="+mn-lt"/>
              </a:rPr>
              <a:t>实践中类似黑白合同的其他情形应该如何结算？</a:t>
            </a:r>
          </a:p>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a:t>
            </a:r>
            <a:r>
              <a:rPr lang="en-US" altLang="zh-CN" b="1" dirty="0" smtClean="0">
                <a:solidFill>
                  <a:srgbClr val="000000"/>
                </a:solidFill>
                <a:cs typeface="+mn-ea"/>
                <a:sym typeface="+mn-lt"/>
              </a:rPr>
              <a:t>1</a:t>
            </a:r>
            <a:r>
              <a:rPr lang="zh-CN" altLang="en-US" b="1" dirty="0" smtClean="0">
                <a:solidFill>
                  <a:srgbClr val="000000"/>
                </a:solidFill>
                <a:cs typeface="+mn-ea"/>
                <a:sym typeface="+mn-lt"/>
              </a:rPr>
              <a:t>）双方</a:t>
            </a:r>
            <a:r>
              <a:rPr lang="zh-CN" altLang="en-US" b="1" dirty="0">
                <a:solidFill>
                  <a:srgbClr val="000000"/>
                </a:solidFill>
                <a:cs typeface="+mn-ea"/>
                <a:sym typeface="+mn-lt"/>
              </a:rPr>
              <a:t>在黑合同中明确约定白合同仅供备案使用 </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如果</a:t>
            </a:r>
            <a:r>
              <a:rPr lang="zh-CN" altLang="en-US" dirty="0">
                <a:solidFill>
                  <a:srgbClr val="000000"/>
                </a:solidFill>
                <a:cs typeface="+mn-ea"/>
                <a:sym typeface="+mn-lt"/>
              </a:rPr>
              <a:t>允许当事人在黑合同中做出这种特殊约定，也就变相架空了司法解释</a:t>
            </a:r>
            <a:r>
              <a:rPr lang="en-US" altLang="zh-CN" dirty="0">
                <a:solidFill>
                  <a:srgbClr val="000000"/>
                </a:solidFill>
                <a:cs typeface="+mn-ea"/>
                <a:sym typeface="+mn-lt"/>
              </a:rPr>
              <a:t>21</a:t>
            </a:r>
            <a:r>
              <a:rPr lang="zh-CN" altLang="en-US" dirty="0">
                <a:solidFill>
                  <a:srgbClr val="000000"/>
                </a:solidFill>
                <a:cs typeface="+mn-ea"/>
                <a:sym typeface="+mn-lt"/>
              </a:rPr>
              <a:t>条的规定。因此应当认定当事人的上述约定与司法解释的规定相冲突，属于无效约定。除非当事人有证据证明白合同存在其他无效情形，否则应适用司法解释的规定，以白合同作为工程款的结算依据。 </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322" name="TextBox 18"/>
          <p:cNvSpPr txBox="1"/>
          <p:nvPr/>
        </p:nvSpPr>
        <p:spPr>
          <a:xfrm>
            <a:off x="1416383" y="1701602"/>
            <a:ext cx="9377683" cy="460895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a:t>
            </a:r>
            <a:r>
              <a:rPr lang="en-US" altLang="zh-CN" b="1" dirty="0" smtClean="0">
                <a:solidFill>
                  <a:srgbClr val="000000"/>
                </a:solidFill>
                <a:cs typeface="+mn-ea"/>
                <a:sym typeface="+mn-lt"/>
              </a:rPr>
              <a:t>2</a:t>
            </a:r>
            <a:r>
              <a:rPr lang="zh-CN" altLang="en-US" b="1" dirty="0" smtClean="0">
                <a:solidFill>
                  <a:srgbClr val="000000"/>
                </a:solidFill>
                <a:cs typeface="+mn-ea"/>
                <a:sym typeface="+mn-lt"/>
              </a:rPr>
              <a:t>）黑合同</a:t>
            </a:r>
            <a:r>
              <a:rPr lang="zh-CN" altLang="en-US" b="1" dirty="0">
                <a:solidFill>
                  <a:srgbClr val="000000"/>
                </a:solidFill>
                <a:cs typeface="+mn-ea"/>
                <a:sym typeface="+mn-lt"/>
              </a:rPr>
              <a:t>在白合同之前签订 </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黑合同</a:t>
            </a:r>
            <a:r>
              <a:rPr lang="zh-CN" altLang="en-US" dirty="0">
                <a:solidFill>
                  <a:srgbClr val="000000"/>
                </a:solidFill>
                <a:cs typeface="+mn-ea"/>
                <a:sym typeface="+mn-lt"/>
              </a:rPr>
              <a:t>签订在白合同之前确实容易出现串标等行为，但不能当然就此推定白合同无效，司法解释第</a:t>
            </a:r>
            <a:r>
              <a:rPr lang="en-US" altLang="zh-CN" dirty="0">
                <a:solidFill>
                  <a:srgbClr val="000000"/>
                </a:solidFill>
                <a:cs typeface="+mn-ea"/>
                <a:sym typeface="+mn-lt"/>
              </a:rPr>
              <a:t>21</a:t>
            </a:r>
            <a:r>
              <a:rPr lang="zh-CN" altLang="en-US" dirty="0">
                <a:solidFill>
                  <a:srgbClr val="000000"/>
                </a:solidFill>
                <a:cs typeface="+mn-ea"/>
                <a:sym typeface="+mn-lt"/>
              </a:rPr>
              <a:t>条也未明确规定只适用于白合同签订在前或黑白合同同时签订的情形。因此只要当事人未提交其他充分证据证明白合同因虚假招投标而中标无效，就应当认定中标的备案合同为白合同，并以白合同作为结算依据。并且，法院在审理过程中，不宜主动审理白合同是否存在中标无效的情形，只有在一方当事人提出且有证据证明白合同存在违反招标投标法强制性规定时，法院才对白合同的效力予以审查，实践中在行政管理机关未作出认定前不能轻易认定白合同因中标无效属于无效合同。</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322" name="TextBox 18"/>
          <p:cNvSpPr txBox="1"/>
          <p:nvPr/>
        </p:nvSpPr>
        <p:spPr>
          <a:xfrm>
            <a:off x="1641577" y="1701602"/>
            <a:ext cx="8927295" cy="460895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a:t>
            </a:r>
            <a:r>
              <a:rPr lang="en-US" altLang="zh-CN" b="1" dirty="0" smtClean="0">
                <a:solidFill>
                  <a:srgbClr val="000000"/>
                </a:solidFill>
                <a:cs typeface="+mn-ea"/>
                <a:sym typeface="+mn-lt"/>
              </a:rPr>
              <a:t>3</a:t>
            </a:r>
            <a:r>
              <a:rPr lang="zh-CN" altLang="en-US" b="1" dirty="0" smtClean="0">
                <a:solidFill>
                  <a:srgbClr val="000000"/>
                </a:solidFill>
                <a:cs typeface="+mn-ea"/>
                <a:sym typeface="+mn-lt"/>
              </a:rPr>
              <a:t>）依据</a:t>
            </a:r>
            <a:r>
              <a:rPr lang="en-US" altLang="zh-CN" b="1" dirty="0">
                <a:solidFill>
                  <a:srgbClr val="000000"/>
                </a:solidFill>
                <a:cs typeface="+mn-ea"/>
                <a:sym typeface="+mn-lt"/>
              </a:rPr>
              <a:t>《</a:t>
            </a:r>
            <a:r>
              <a:rPr lang="zh-CN" altLang="en-US" b="1" dirty="0">
                <a:solidFill>
                  <a:srgbClr val="000000"/>
                </a:solidFill>
                <a:cs typeface="+mn-ea"/>
                <a:sym typeface="+mn-lt"/>
              </a:rPr>
              <a:t>招标投标法</a:t>
            </a:r>
            <a:r>
              <a:rPr lang="en-US" altLang="zh-CN" b="1" dirty="0">
                <a:solidFill>
                  <a:srgbClr val="000000"/>
                </a:solidFill>
                <a:cs typeface="+mn-ea"/>
                <a:sym typeface="+mn-lt"/>
              </a:rPr>
              <a:t>》</a:t>
            </a:r>
            <a:r>
              <a:rPr lang="zh-CN" altLang="en-US" b="1" dirty="0">
                <a:solidFill>
                  <a:srgbClr val="000000"/>
                </a:solidFill>
                <a:cs typeface="+mn-ea"/>
                <a:sym typeface="+mn-lt"/>
              </a:rPr>
              <a:t>属于必须进行招投标的工程项目，发包人未进行招投标而直接与施工单位签订“黑合同”并履行该合同，工程完工后补办</a:t>
            </a:r>
            <a:r>
              <a:rPr lang="zh-CN" altLang="en-US" b="1" dirty="0" smtClean="0">
                <a:solidFill>
                  <a:srgbClr val="000000"/>
                </a:solidFill>
                <a:cs typeface="+mn-ea"/>
                <a:sym typeface="+mn-lt"/>
              </a:rPr>
              <a:t>了徒</a:t>
            </a:r>
            <a:r>
              <a:rPr lang="zh-CN" altLang="en-US" b="1" dirty="0">
                <a:solidFill>
                  <a:srgbClr val="000000"/>
                </a:solidFill>
                <a:cs typeface="+mn-ea"/>
                <a:sym typeface="+mn-lt"/>
              </a:rPr>
              <a:t>具形式的招投标程序，编造招投标文件并签订“白合同”用以备案的情况。 </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这里的中标备案合同是在工程已经竣工，甚至已经开始结算后为办理行政手续而签订的，有的情况下当事人为补办手续还缴纳了罚款，因此双方签订的所谓中标备案合同并不是依法通过招投标程序签订的，不属于司法解释规定的白合同，应当认定该备案合同无效，以双方实际履行的合同作为工程款的结算依据。</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320562" cy="6859588"/>
          </a:xfrm>
          <a:prstGeom prst="rect">
            <a:avLst/>
          </a:prstGeom>
        </p:spPr>
      </p:pic>
      <p:sp>
        <p:nvSpPr>
          <p:cNvPr id="16" name="标题 8"/>
          <p:cNvSpPr txBox="1"/>
          <p:nvPr/>
        </p:nvSpPr>
        <p:spPr bwMode="auto">
          <a:xfrm>
            <a:off x="824042" y="405458"/>
            <a:ext cx="9433048" cy="1079750"/>
          </a:xfrm>
          <a:prstGeom prst="rect">
            <a:avLst/>
          </a:prstGeom>
          <a:solidFill>
            <a:schemeClr val="bg1">
              <a:alpha val="78000"/>
            </a:schemeClr>
          </a:solidFill>
          <a:ln>
            <a:noFill/>
          </a:ln>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dirty="0">
                <a:solidFill>
                  <a:srgbClr val="000000"/>
                </a:solidFill>
                <a:cs typeface="+mn-ea"/>
                <a:sym typeface="+mn-lt"/>
              </a:rPr>
              <a:t>及时关注建设工程立法动态，为客户挽回千万损失</a:t>
            </a:r>
            <a:endParaRPr lang="zh-CN" altLang="en-US" sz="3200" kern="0" dirty="0">
              <a:solidFill>
                <a:srgbClr val="000000"/>
              </a:solidFill>
              <a:cs typeface="+mn-ea"/>
              <a:sym typeface="+mn-l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7"/>
          <p:cNvSpPr txBox="1">
            <a:spLocks noChangeArrowheads="1"/>
          </p:cNvSpPr>
          <p:nvPr/>
        </p:nvSpPr>
        <p:spPr bwMode="auto">
          <a:xfrm>
            <a:off x="2206774" y="1566910"/>
            <a:ext cx="9374513" cy="4705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2"/>
                </a:solidFill>
                <a:latin typeface="Arial" panose="020B0604020202020204" pitchFamily="34" charset="0"/>
                <a:ea typeface="宋体" panose="02010600030101010101" pitchFamily="2" charset="-122"/>
              </a:defRPr>
            </a:lvl1pPr>
            <a:lvl2pPr marL="742950" indent="-285750" eaLnBrk="0" hangingPunct="0">
              <a:defRPr sz="2000">
                <a:solidFill>
                  <a:schemeClr val="tx2"/>
                </a:solidFill>
                <a:latin typeface="Arial" panose="020B0604020202020204" pitchFamily="34" charset="0"/>
                <a:ea typeface="宋体" panose="02010600030101010101" pitchFamily="2" charset="-122"/>
              </a:defRPr>
            </a:lvl2pPr>
            <a:lvl3pPr marL="1143000" indent="-228600" eaLnBrk="0" hangingPunct="0">
              <a:defRPr sz="2000">
                <a:solidFill>
                  <a:schemeClr val="tx2"/>
                </a:solidFill>
                <a:latin typeface="Arial" panose="020B0604020202020204" pitchFamily="34" charset="0"/>
                <a:ea typeface="宋体" panose="02010600030101010101" pitchFamily="2" charset="-122"/>
              </a:defRPr>
            </a:lvl3pPr>
            <a:lvl4pPr marL="1600200" indent="-228600" eaLnBrk="0" hangingPunct="0">
              <a:defRPr sz="2000">
                <a:solidFill>
                  <a:schemeClr val="tx2"/>
                </a:solidFill>
                <a:latin typeface="Arial" panose="020B0604020202020204" pitchFamily="34" charset="0"/>
                <a:ea typeface="宋体" panose="02010600030101010101" pitchFamily="2" charset="-122"/>
              </a:defRPr>
            </a:lvl4pPr>
            <a:lvl5pPr marL="2057400" indent="-228600" eaLnBrk="0" hangingPunct="0">
              <a:defRPr sz="2000">
                <a:solidFill>
                  <a:schemeClr val="tx2"/>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9pPr>
          </a:lstStyle>
          <a:p>
            <a:pPr marL="342900" indent="-342900" eaLnBrk="1" hangingPunct="1">
              <a:lnSpc>
                <a:spcPct val="150000"/>
              </a:lnSpc>
              <a:spcBef>
                <a:spcPts val="600"/>
              </a:spcBef>
              <a:spcAft>
                <a:spcPts val="600"/>
              </a:spcAft>
              <a:buFont typeface="Wingdings" panose="05000000000000000000" pitchFamily="2" charset="2"/>
              <a:buChar char="l"/>
            </a:pPr>
            <a:r>
              <a:rPr lang="en-US" altLang="zh-CN" sz="2100" dirty="0">
                <a:solidFill>
                  <a:srgbClr val="000000"/>
                </a:solidFill>
                <a:latin typeface="Arial" panose="020B0604020202020204"/>
                <a:ea typeface="微软雅黑" panose="020B0503020204020204" pitchFamily="34" charset="-122"/>
                <a:cs typeface="+mn-ea"/>
                <a:sym typeface="+mn-lt"/>
              </a:rPr>
              <a:t>2001</a:t>
            </a:r>
            <a:r>
              <a:rPr lang="zh-CN" altLang="en-US" sz="2100" dirty="0">
                <a:solidFill>
                  <a:srgbClr val="000000"/>
                </a:solidFill>
                <a:latin typeface="Arial" panose="020B0604020202020204"/>
                <a:ea typeface="微软雅黑" panose="020B0503020204020204" pitchFamily="34" charset="-122"/>
                <a:cs typeface="+mn-ea"/>
                <a:sym typeface="+mn-lt"/>
              </a:rPr>
              <a:t>年</a:t>
            </a:r>
            <a:r>
              <a:rPr lang="en-US" altLang="zh-CN" sz="2100" dirty="0">
                <a:solidFill>
                  <a:srgbClr val="000000"/>
                </a:solidFill>
                <a:latin typeface="Arial" panose="020B0604020202020204"/>
                <a:ea typeface="微软雅黑" panose="020B0503020204020204" pitchFamily="34" charset="-122"/>
                <a:cs typeface="+mn-ea"/>
                <a:sym typeface="+mn-lt"/>
              </a:rPr>
              <a:t>2</a:t>
            </a:r>
            <a:r>
              <a:rPr lang="zh-CN" altLang="en-US" sz="2100" dirty="0">
                <a:solidFill>
                  <a:srgbClr val="000000"/>
                </a:solidFill>
                <a:latin typeface="Arial" panose="020B0604020202020204"/>
                <a:ea typeface="微软雅黑" panose="020B0503020204020204" pitchFamily="34" charset="-122"/>
                <a:cs typeface="+mn-ea"/>
                <a:sym typeface="+mn-lt"/>
              </a:rPr>
              <a:t>月，建设单位就系争项目发出招标文件，施工单位进行了投标。</a:t>
            </a:r>
            <a:r>
              <a:rPr lang="en-US" altLang="zh-CN" sz="2100" dirty="0">
                <a:solidFill>
                  <a:srgbClr val="000000"/>
                </a:solidFill>
                <a:latin typeface="Arial" panose="020B0604020202020204"/>
                <a:ea typeface="微软雅黑" panose="020B0503020204020204" pitchFamily="34" charset="-122"/>
                <a:cs typeface="+mn-ea"/>
                <a:sym typeface="+mn-lt"/>
              </a:rPr>
              <a:t>2001</a:t>
            </a:r>
            <a:r>
              <a:rPr lang="zh-CN" altLang="en-US" sz="2100" dirty="0">
                <a:solidFill>
                  <a:srgbClr val="000000"/>
                </a:solidFill>
                <a:latin typeface="Arial" panose="020B0604020202020204"/>
                <a:ea typeface="微软雅黑" panose="020B0503020204020204" pitchFamily="34" charset="-122"/>
                <a:cs typeface="+mn-ea"/>
                <a:sym typeface="+mn-lt"/>
              </a:rPr>
              <a:t>年</a:t>
            </a:r>
            <a:r>
              <a:rPr lang="en-US" altLang="zh-CN" sz="2100" dirty="0">
                <a:solidFill>
                  <a:srgbClr val="000000"/>
                </a:solidFill>
                <a:latin typeface="Arial" panose="020B0604020202020204"/>
                <a:ea typeface="微软雅黑" panose="020B0503020204020204" pitchFamily="34" charset="-122"/>
                <a:cs typeface="+mn-ea"/>
                <a:sym typeface="+mn-lt"/>
              </a:rPr>
              <a:t>2</a:t>
            </a:r>
            <a:r>
              <a:rPr lang="zh-CN" altLang="en-US" sz="2100" dirty="0">
                <a:solidFill>
                  <a:srgbClr val="000000"/>
                </a:solidFill>
                <a:latin typeface="Arial" panose="020B0604020202020204"/>
                <a:ea typeface="微软雅黑" panose="020B0503020204020204" pitchFamily="34" charset="-122"/>
                <a:cs typeface="+mn-ea"/>
                <a:sym typeface="+mn-lt"/>
              </a:rPr>
              <a:t>月</a:t>
            </a:r>
            <a:r>
              <a:rPr lang="en-US" altLang="zh-CN" sz="2100" dirty="0">
                <a:solidFill>
                  <a:srgbClr val="000000"/>
                </a:solidFill>
                <a:latin typeface="Arial" panose="020B0604020202020204"/>
                <a:ea typeface="微软雅黑" panose="020B0503020204020204" pitchFamily="34" charset="-122"/>
                <a:cs typeface="+mn-ea"/>
                <a:sym typeface="+mn-lt"/>
              </a:rPr>
              <a:t>23</a:t>
            </a:r>
            <a:r>
              <a:rPr lang="zh-CN" altLang="en-US" sz="2100" dirty="0">
                <a:solidFill>
                  <a:srgbClr val="000000"/>
                </a:solidFill>
                <a:latin typeface="Arial" panose="020B0604020202020204"/>
                <a:ea typeface="微软雅黑" panose="020B0503020204020204" pitchFamily="34" charset="-122"/>
                <a:cs typeface="+mn-ea"/>
                <a:sym typeface="+mn-lt"/>
              </a:rPr>
              <a:t>日，建设单位向施工单位发出了</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中标通知书</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a:t>
            </a:r>
            <a:endParaRPr lang="en-US" altLang="zh-CN" sz="2100" dirty="0">
              <a:solidFill>
                <a:srgbClr val="000000"/>
              </a:solidFill>
              <a:latin typeface="Arial" panose="020B0604020202020204"/>
              <a:ea typeface="微软雅黑" panose="020B0503020204020204" pitchFamily="34" charset="-122"/>
              <a:cs typeface="+mn-ea"/>
              <a:sym typeface="+mn-lt"/>
            </a:endParaRPr>
          </a:p>
          <a:p>
            <a:pPr marL="342900" indent="-342900" eaLnBrk="1" hangingPunct="1">
              <a:lnSpc>
                <a:spcPct val="150000"/>
              </a:lnSpc>
              <a:spcBef>
                <a:spcPts val="600"/>
              </a:spcBef>
              <a:spcAft>
                <a:spcPts val="600"/>
              </a:spcAft>
              <a:buFont typeface="Wingdings" panose="05000000000000000000" pitchFamily="2" charset="2"/>
              <a:buChar char="l"/>
            </a:pPr>
            <a:r>
              <a:rPr lang="en-US" altLang="zh-CN" sz="2100" dirty="0">
                <a:solidFill>
                  <a:srgbClr val="000000"/>
                </a:solidFill>
                <a:latin typeface="Arial" panose="020B0604020202020204"/>
                <a:ea typeface="微软雅黑" panose="020B0503020204020204" pitchFamily="34" charset="-122"/>
                <a:cs typeface="+mn-ea"/>
                <a:sym typeface="+mn-lt"/>
              </a:rPr>
              <a:t>2001</a:t>
            </a:r>
            <a:r>
              <a:rPr lang="zh-CN" altLang="en-US" sz="2100" dirty="0">
                <a:solidFill>
                  <a:srgbClr val="000000"/>
                </a:solidFill>
                <a:latin typeface="Arial" panose="020B0604020202020204"/>
                <a:ea typeface="微软雅黑" panose="020B0503020204020204" pitchFamily="34" charset="-122"/>
                <a:cs typeface="+mn-ea"/>
                <a:sym typeface="+mn-lt"/>
              </a:rPr>
              <a:t>年</a:t>
            </a:r>
            <a:r>
              <a:rPr lang="en-US" altLang="zh-CN" sz="2100" dirty="0">
                <a:solidFill>
                  <a:srgbClr val="000000"/>
                </a:solidFill>
                <a:latin typeface="Arial" panose="020B0604020202020204"/>
                <a:ea typeface="微软雅黑" panose="020B0503020204020204" pitchFamily="34" charset="-122"/>
                <a:cs typeface="+mn-ea"/>
                <a:sym typeface="+mn-lt"/>
              </a:rPr>
              <a:t>2</a:t>
            </a:r>
            <a:r>
              <a:rPr lang="zh-CN" altLang="en-US" sz="2100" dirty="0">
                <a:solidFill>
                  <a:srgbClr val="000000"/>
                </a:solidFill>
                <a:latin typeface="Arial" panose="020B0604020202020204"/>
                <a:ea typeface="微软雅黑" panose="020B0503020204020204" pitchFamily="34" charset="-122"/>
                <a:cs typeface="+mn-ea"/>
                <a:sym typeface="+mn-lt"/>
              </a:rPr>
              <a:t>月</a:t>
            </a:r>
            <a:r>
              <a:rPr lang="en-US" altLang="zh-CN" sz="2100" dirty="0">
                <a:solidFill>
                  <a:srgbClr val="000000"/>
                </a:solidFill>
                <a:latin typeface="Arial" panose="020B0604020202020204"/>
                <a:ea typeface="微软雅黑" panose="020B0503020204020204" pitchFamily="34" charset="-122"/>
                <a:cs typeface="+mn-ea"/>
                <a:sym typeface="+mn-lt"/>
              </a:rPr>
              <a:t>27</a:t>
            </a:r>
            <a:r>
              <a:rPr lang="zh-CN" altLang="en-US" sz="2100" dirty="0">
                <a:solidFill>
                  <a:srgbClr val="000000"/>
                </a:solidFill>
                <a:latin typeface="Arial" panose="020B0604020202020204"/>
                <a:ea typeface="微软雅黑" panose="020B0503020204020204" pitchFamily="34" charset="-122"/>
                <a:cs typeface="+mn-ea"/>
                <a:sym typeface="+mn-lt"/>
              </a:rPr>
              <a:t>日，双方签订了两份内容矛盾的文件：一份是符合</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中标通知书</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实质内容的</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北京市建设工程施工合同</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（以下简称</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施工合同</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），其价款与中标价款一致；另一份是不符合</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中标通知书</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实质内容的</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系争项目施工合同补充条款</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（以下简称</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补充条款</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），其价款比中标价款下浮约一成。随后，施工单位进场施工。</a:t>
            </a:r>
          </a:p>
          <a:p>
            <a:pPr marL="342900" indent="-342900" eaLnBrk="1" hangingPunct="1">
              <a:lnSpc>
                <a:spcPct val="150000"/>
              </a:lnSpc>
              <a:spcBef>
                <a:spcPts val="600"/>
              </a:spcBef>
              <a:spcAft>
                <a:spcPts val="600"/>
              </a:spcAft>
              <a:buFont typeface="Wingdings" panose="05000000000000000000" pitchFamily="2" charset="2"/>
              <a:buChar char="l"/>
            </a:pPr>
            <a:r>
              <a:rPr lang="zh-CN" altLang="en-US" sz="2100" dirty="0">
                <a:solidFill>
                  <a:srgbClr val="000000"/>
                </a:solidFill>
                <a:latin typeface="Arial" panose="020B0604020202020204"/>
                <a:ea typeface="微软雅黑" panose="020B0503020204020204" pitchFamily="34" charset="-122"/>
                <a:cs typeface="+mn-ea"/>
                <a:sym typeface="+mn-lt"/>
              </a:rPr>
              <a:t>施工期间，双方曾就工期另行达成</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系争项目施工补充合同</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（以下简称</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补充合同</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），约定竣工时间顺延至</a:t>
            </a:r>
            <a:r>
              <a:rPr lang="en-US" altLang="zh-CN" sz="2100" dirty="0">
                <a:solidFill>
                  <a:srgbClr val="000000"/>
                </a:solidFill>
                <a:latin typeface="Arial" panose="020B0604020202020204"/>
                <a:ea typeface="微软雅黑" panose="020B0503020204020204" pitchFamily="34" charset="-122"/>
                <a:cs typeface="+mn-ea"/>
                <a:sym typeface="+mn-lt"/>
              </a:rPr>
              <a:t>2002</a:t>
            </a:r>
            <a:r>
              <a:rPr lang="zh-CN" altLang="en-US" sz="2100" dirty="0">
                <a:solidFill>
                  <a:srgbClr val="000000"/>
                </a:solidFill>
                <a:latin typeface="Arial" panose="020B0604020202020204"/>
                <a:ea typeface="微软雅黑" panose="020B0503020204020204" pitchFamily="34" charset="-122"/>
                <a:cs typeface="+mn-ea"/>
                <a:sym typeface="+mn-lt"/>
              </a:rPr>
              <a:t>年</a:t>
            </a:r>
            <a:r>
              <a:rPr lang="en-US" altLang="zh-CN" sz="2100" dirty="0">
                <a:solidFill>
                  <a:srgbClr val="000000"/>
                </a:solidFill>
                <a:latin typeface="Arial" panose="020B0604020202020204"/>
                <a:ea typeface="微软雅黑" panose="020B0503020204020204" pitchFamily="34" charset="-122"/>
                <a:cs typeface="+mn-ea"/>
                <a:sym typeface="+mn-lt"/>
              </a:rPr>
              <a:t>6</a:t>
            </a:r>
            <a:r>
              <a:rPr lang="zh-CN" altLang="en-US" sz="2100" dirty="0">
                <a:solidFill>
                  <a:srgbClr val="000000"/>
                </a:solidFill>
                <a:latin typeface="Arial" panose="020B0604020202020204"/>
                <a:ea typeface="微软雅黑" panose="020B0503020204020204" pitchFamily="34" charset="-122"/>
                <a:cs typeface="+mn-ea"/>
                <a:sym typeface="+mn-lt"/>
              </a:rPr>
              <a:t>月</a:t>
            </a:r>
            <a:r>
              <a:rPr lang="en-US" altLang="zh-CN" sz="2100" dirty="0">
                <a:solidFill>
                  <a:srgbClr val="000000"/>
                </a:solidFill>
                <a:latin typeface="Arial" panose="020B0604020202020204"/>
                <a:ea typeface="微软雅黑" panose="020B0503020204020204" pitchFamily="34" charset="-122"/>
                <a:cs typeface="+mn-ea"/>
                <a:sym typeface="+mn-lt"/>
              </a:rPr>
              <a:t>24</a:t>
            </a:r>
            <a:r>
              <a:rPr lang="zh-CN" altLang="en-US" sz="2100" dirty="0">
                <a:solidFill>
                  <a:srgbClr val="000000"/>
                </a:solidFill>
                <a:latin typeface="Arial" panose="020B0604020202020204"/>
                <a:ea typeface="微软雅黑" panose="020B0503020204020204" pitchFamily="34" charset="-122"/>
                <a:cs typeface="+mn-ea"/>
                <a:sym typeface="+mn-lt"/>
              </a:rPr>
              <a:t>日。</a:t>
            </a:r>
          </a:p>
        </p:txBody>
      </p:sp>
      <p:sp>
        <p:nvSpPr>
          <p:cNvPr id="8" name="标题 1"/>
          <p:cNvSpPr txBox="1"/>
          <p:nvPr/>
        </p:nvSpPr>
        <p:spPr bwMode="auto">
          <a:xfrm>
            <a:off x="838149" y="487160"/>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4" name="TextBox 13"/>
          <p:cNvSpPr txBox="1"/>
          <p:nvPr/>
        </p:nvSpPr>
        <p:spPr>
          <a:xfrm>
            <a:off x="767605" y="2383355"/>
            <a:ext cx="720080" cy="2092877"/>
          </a:xfrm>
          <a:prstGeom prst="rect">
            <a:avLst/>
          </a:prstGeom>
          <a:noFill/>
        </p:spPr>
        <p:txBody>
          <a:bodyPr wrap="square" lIns="121917" tIns="60958" rIns="121917" bIns="60958" rtlCol="0">
            <a:spAutoFit/>
          </a:bodyPr>
          <a:lstStyle/>
          <a:p>
            <a:r>
              <a:rPr lang="zh-CN" altLang="en-US" sz="3200" b="1" dirty="0">
                <a:solidFill>
                  <a:srgbClr val="475F77"/>
                </a:solidFill>
              </a:rPr>
              <a:t>案情简介</a:t>
            </a:r>
          </a:p>
        </p:txBody>
      </p:sp>
      <p:cxnSp>
        <p:nvCxnSpPr>
          <p:cNvPr id="3" name="直接连接符 2"/>
          <p:cNvCxnSpPr/>
          <p:nvPr/>
        </p:nvCxnSpPr>
        <p:spPr bwMode="auto">
          <a:xfrm>
            <a:off x="1543595" y="2492610"/>
            <a:ext cx="0" cy="1874366"/>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7"/>
          <p:cNvSpPr txBox="1">
            <a:spLocks noChangeArrowheads="1"/>
          </p:cNvSpPr>
          <p:nvPr/>
        </p:nvSpPr>
        <p:spPr bwMode="auto">
          <a:xfrm>
            <a:off x="2638822" y="1575953"/>
            <a:ext cx="8440044" cy="4608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2"/>
                </a:solidFill>
                <a:latin typeface="Arial" panose="020B0604020202020204" pitchFamily="34" charset="0"/>
                <a:ea typeface="宋体" panose="02010600030101010101" pitchFamily="2" charset="-122"/>
              </a:defRPr>
            </a:lvl1pPr>
            <a:lvl2pPr marL="742950" indent="-285750" eaLnBrk="0" hangingPunct="0">
              <a:defRPr sz="2000">
                <a:solidFill>
                  <a:schemeClr val="tx2"/>
                </a:solidFill>
                <a:latin typeface="Arial" panose="020B0604020202020204" pitchFamily="34" charset="0"/>
                <a:ea typeface="宋体" panose="02010600030101010101" pitchFamily="2" charset="-122"/>
              </a:defRPr>
            </a:lvl2pPr>
            <a:lvl3pPr marL="1143000" indent="-228600" eaLnBrk="0" hangingPunct="0">
              <a:defRPr sz="2000">
                <a:solidFill>
                  <a:schemeClr val="tx2"/>
                </a:solidFill>
                <a:latin typeface="Arial" panose="020B0604020202020204" pitchFamily="34" charset="0"/>
                <a:ea typeface="宋体" panose="02010600030101010101" pitchFamily="2" charset="-122"/>
              </a:defRPr>
            </a:lvl3pPr>
            <a:lvl4pPr marL="1600200" indent="-228600" eaLnBrk="0" hangingPunct="0">
              <a:defRPr sz="2000">
                <a:solidFill>
                  <a:schemeClr val="tx2"/>
                </a:solidFill>
                <a:latin typeface="Arial" panose="020B0604020202020204" pitchFamily="34" charset="0"/>
                <a:ea typeface="宋体" panose="02010600030101010101" pitchFamily="2" charset="-122"/>
              </a:defRPr>
            </a:lvl4pPr>
            <a:lvl5pPr marL="2057400" indent="-228600" eaLnBrk="0" hangingPunct="0">
              <a:defRPr sz="2000">
                <a:solidFill>
                  <a:schemeClr val="tx2"/>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9pPr>
          </a:lstStyle>
          <a:p>
            <a:pPr marL="342900" indent="-342900" eaLnBrk="1" hangingPunct="1">
              <a:lnSpc>
                <a:spcPct val="150000"/>
              </a:lnSpc>
              <a:spcBef>
                <a:spcPts val="600"/>
              </a:spcBef>
              <a:spcAft>
                <a:spcPts val="600"/>
              </a:spcAft>
              <a:buFont typeface="Wingdings" panose="05000000000000000000" pitchFamily="2" charset="2"/>
              <a:buChar char="l"/>
            </a:pPr>
            <a:r>
              <a:rPr lang="en-US" altLang="zh-CN" sz="2100" dirty="0">
                <a:solidFill>
                  <a:srgbClr val="000000"/>
                </a:solidFill>
                <a:latin typeface="Arial" panose="020B0604020202020204"/>
                <a:ea typeface="微软雅黑" panose="020B0503020204020204" pitchFamily="34" charset="-122"/>
                <a:cs typeface="+mn-ea"/>
                <a:sym typeface="+mn-lt"/>
              </a:rPr>
              <a:t>2004</a:t>
            </a:r>
            <a:r>
              <a:rPr lang="zh-CN" altLang="en-US" sz="2100" dirty="0">
                <a:solidFill>
                  <a:srgbClr val="000000"/>
                </a:solidFill>
                <a:latin typeface="Arial" panose="020B0604020202020204"/>
                <a:ea typeface="微软雅黑" panose="020B0503020204020204" pitchFamily="34" charset="-122"/>
                <a:cs typeface="+mn-ea"/>
                <a:sym typeface="+mn-lt"/>
              </a:rPr>
              <a:t>年</a:t>
            </a:r>
            <a:r>
              <a:rPr lang="en-US" altLang="zh-CN" sz="2100" dirty="0">
                <a:solidFill>
                  <a:srgbClr val="000000"/>
                </a:solidFill>
                <a:latin typeface="Arial" panose="020B0604020202020204"/>
                <a:ea typeface="微软雅黑" panose="020B0503020204020204" pitchFamily="34" charset="-122"/>
                <a:cs typeface="+mn-ea"/>
                <a:sym typeface="+mn-lt"/>
              </a:rPr>
              <a:t>4</a:t>
            </a:r>
            <a:r>
              <a:rPr lang="zh-CN" altLang="en-US" sz="2100" dirty="0">
                <a:solidFill>
                  <a:srgbClr val="000000"/>
                </a:solidFill>
                <a:latin typeface="Arial" panose="020B0604020202020204"/>
                <a:ea typeface="微软雅黑" panose="020B0503020204020204" pitchFamily="34" charset="-122"/>
                <a:cs typeface="+mn-ea"/>
                <a:sym typeface="+mn-lt"/>
              </a:rPr>
              <a:t>月</a:t>
            </a:r>
            <a:r>
              <a:rPr lang="en-US" altLang="zh-CN" sz="2100" dirty="0">
                <a:solidFill>
                  <a:srgbClr val="000000"/>
                </a:solidFill>
                <a:latin typeface="Arial" panose="020B0604020202020204"/>
                <a:ea typeface="微软雅黑" panose="020B0503020204020204" pitchFamily="34" charset="-122"/>
                <a:cs typeface="+mn-ea"/>
                <a:sym typeface="+mn-lt"/>
              </a:rPr>
              <a:t>29</a:t>
            </a:r>
            <a:r>
              <a:rPr lang="zh-CN" altLang="en-US" sz="2100" dirty="0">
                <a:solidFill>
                  <a:srgbClr val="000000"/>
                </a:solidFill>
                <a:latin typeface="Arial" panose="020B0604020202020204"/>
                <a:ea typeface="微软雅黑" panose="020B0503020204020204" pitchFamily="34" charset="-122"/>
                <a:cs typeface="+mn-ea"/>
                <a:sym typeface="+mn-lt"/>
              </a:rPr>
              <a:t>日，施工单位向北京仲裁委提起仲裁申请，要求依照</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招标投标法</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第四十六条认定</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补充条款</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无效；请求支付工程欠款</a:t>
            </a:r>
            <a:r>
              <a:rPr lang="en-US" altLang="zh-CN" sz="2100" dirty="0">
                <a:solidFill>
                  <a:srgbClr val="000000"/>
                </a:solidFill>
                <a:latin typeface="Arial" panose="020B0604020202020204"/>
                <a:ea typeface="微软雅黑" panose="020B0503020204020204" pitchFamily="34" charset="-122"/>
                <a:cs typeface="+mn-ea"/>
                <a:sym typeface="+mn-lt"/>
              </a:rPr>
              <a:t>26</a:t>
            </a:r>
            <a:r>
              <a:rPr lang="zh-CN" altLang="en-US" sz="2100" dirty="0">
                <a:solidFill>
                  <a:srgbClr val="000000"/>
                </a:solidFill>
                <a:latin typeface="Arial" panose="020B0604020202020204"/>
                <a:ea typeface="微软雅黑" panose="020B0503020204020204" pitchFamily="34" charset="-122"/>
                <a:cs typeface="+mn-ea"/>
                <a:sym typeface="+mn-lt"/>
              </a:rPr>
              <a:t>，</a:t>
            </a:r>
            <a:r>
              <a:rPr lang="en-US" altLang="zh-CN" sz="2100" dirty="0">
                <a:solidFill>
                  <a:srgbClr val="000000"/>
                </a:solidFill>
                <a:latin typeface="Arial" panose="020B0604020202020204"/>
                <a:ea typeface="微软雅黑" panose="020B0503020204020204" pitchFamily="34" charset="-122"/>
                <a:cs typeface="+mn-ea"/>
                <a:sym typeface="+mn-lt"/>
              </a:rPr>
              <a:t>598</a:t>
            </a:r>
            <a:r>
              <a:rPr lang="zh-CN" altLang="en-US" sz="2100" dirty="0">
                <a:solidFill>
                  <a:srgbClr val="000000"/>
                </a:solidFill>
                <a:latin typeface="Arial" panose="020B0604020202020204"/>
                <a:ea typeface="微软雅黑" panose="020B0503020204020204" pitchFamily="34" charset="-122"/>
                <a:cs typeface="+mn-ea"/>
                <a:sym typeface="+mn-lt"/>
              </a:rPr>
              <a:t>，</a:t>
            </a:r>
            <a:r>
              <a:rPr lang="en-US" altLang="zh-CN" sz="2100" dirty="0">
                <a:solidFill>
                  <a:srgbClr val="000000"/>
                </a:solidFill>
                <a:latin typeface="Arial" panose="020B0604020202020204"/>
                <a:ea typeface="微软雅黑" panose="020B0503020204020204" pitchFamily="34" charset="-122"/>
                <a:cs typeface="+mn-ea"/>
                <a:sym typeface="+mn-lt"/>
              </a:rPr>
              <a:t>023</a:t>
            </a:r>
            <a:r>
              <a:rPr lang="zh-CN" altLang="en-US" sz="2100" dirty="0">
                <a:solidFill>
                  <a:srgbClr val="000000"/>
                </a:solidFill>
                <a:latin typeface="Arial" panose="020B0604020202020204"/>
                <a:ea typeface="微软雅黑" panose="020B0503020204020204" pitchFamily="34" charset="-122"/>
                <a:cs typeface="+mn-ea"/>
                <a:sym typeface="+mn-lt"/>
              </a:rPr>
              <a:t>元、逾期违约金</a:t>
            </a:r>
            <a:r>
              <a:rPr lang="en-US" altLang="zh-CN" sz="2100" dirty="0">
                <a:solidFill>
                  <a:srgbClr val="000000"/>
                </a:solidFill>
                <a:latin typeface="Arial" panose="020B0604020202020204"/>
                <a:ea typeface="微软雅黑" panose="020B0503020204020204" pitchFamily="34" charset="-122"/>
                <a:cs typeface="+mn-ea"/>
                <a:sym typeface="+mn-lt"/>
              </a:rPr>
              <a:t>1</a:t>
            </a:r>
            <a:r>
              <a:rPr lang="zh-CN" altLang="en-US" sz="2100" dirty="0">
                <a:solidFill>
                  <a:srgbClr val="000000"/>
                </a:solidFill>
                <a:latin typeface="Arial" panose="020B0604020202020204"/>
                <a:ea typeface="微软雅黑" panose="020B0503020204020204" pitchFamily="34" charset="-122"/>
                <a:cs typeface="+mn-ea"/>
                <a:sym typeface="+mn-lt"/>
              </a:rPr>
              <a:t>，</a:t>
            </a:r>
            <a:r>
              <a:rPr lang="en-US" altLang="zh-CN" sz="2100" dirty="0">
                <a:solidFill>
                  <a:srgbClr val="000000"/>
                </a:solidFill>
                <a:latin typeface="Arial" panose="020B0604020202020204"/>
                <a:ea typeface="微软雅黑" panose="020B0503020204020204" pitchFamily="34" charset="-122"/>
                <a:cs typeface="+mn-ea"/>
                <a:sym typeface="+mn-lt"/>
              </a:rPr>
              <a:t>882</a:t>
            </a:r>
            <a:r>
              <a:rPr lang="zh-CN" altLang="en-US" sz="2100" dirty="0">
                <a:solidFill>
                  <a:srgbClr val="000000"/>
                </a:solidFill>
                <a:latin typeface="Arial" panose="020B0604020202020204"/>
                <a:ea typeface="微软雅黑" panose="020B0503020204020204" pitchFamily="34" charset="-122"/>
                <a:cs typeface="+mn-ea"/>
                <a:sym typeface="+mn-lt"/>
              </a:rPr>
              <a:t>，</a:t>
            </a:r>
            <a:r>
              <a:rPr lang="en-US" altLang="zh-CN" sz="2100" dirty="0">
                <a:solidFill>
                  <a:srgbClr val="000000"/>
                </a:solidFill>
                <a:latin typeface="Arial" panose="020B0604020202020204"/>
                <a:ea typeface="微软雅黑" panose="020B0503020204020204" pitchFamily="34" charset="-122"/>
                <a:cs typeface="+mn-ea"/>
                <a:sym typeface="+mn-lt"/>
              </a:rPr>
              <a:t>577</a:t>
            </a:r>
            <a:r>
              <a:rPr lang="zh-CN" altLang="en-US" sz="2100" dirty="0">
                <a:solidFill>
                  <a:srgbClr val="000000"/>
                </a:solidFill>
                <a:latin typeface="Arial" panose="020B0604020202020204"/>
                <a:ea typeface="微软雅黑" panose="020B0503020204020204" pitchFamily="34" charset="-122"/>
                <a:cs typeface="+mn-ea"/>
                <a:sym typeface="+mn-lt"/>
              </a:rPr>
              <a:t>元及律师费用</a:t>
            </a:r>
            <a:r>
              <a:rPr lang="en-US" altLang="zh-CN" sz="2100" dirty="0">
                <a:solidFill>
                  <a:srgbClr val="000000"/>
                </a:solidFill>
                <a:latin typeface="Arial" panose="020B0604020202020204"/>
                <a:ea typeface="微软雅黑" panose="020B0503020204020204" pitchFamily="34" charset="-122"/>
                <a:cs typeface="+mn-ea"/>
                <a:sym typeface="+mn-lt"/>
              </a:rPr>
              <a:t>1</a:t>
            </a:r>
            <a:r>
              <a:rPr lang="zh-CN" altLang="en-US" sz="2100" dirty="0">
                <a:solidFill>
                  <a:srgbClr val="000000"/>
                </a:solidFill>
                <a:latin typeface="Arial" panose="020B0604020202020204"/>
                <a:ea typeface="微软雅黑" panose="020B0503020204020204" pitchFamily="34" charset="-122"/>
                <a:cs typeface="+mn-ea"/>
                <a:sym typeface="+mn-lt"/>
              </a:rPr>
              <a:t>，</a:t>
            </a:r>
            <a:r>
              <a:rPr lang="en-US" altLang="zh-CN" sz="2100" dirty="0">
                <a:solidFill>
                  <a:srgbClr val="000000"/>
                </a:solidFill>
                <a:latin typeface="Arial" panose="020B0604020202020204"/>
                <a:ea typeface="微软雅黑" panose="020B0503020204020204" pitchFamily="34" charset="-122"/>
                <a:cs typeface="+mn-ea"/>
                <a:sym typeface="+mn-lt"/>
              </a:rPr>
              <a:t>420</a:t>
            </a:r>
            <a:r>
              <a:rPr lang="zh-CN" altLang="en-US" sz="2100" dirty="0">
                <a:solidFill>
                  <a:srgbClr val="000000"/>
                </a:solidFill>
                <a:latin typeface="Arial" panose="020B0604020202020204"/>
                <a:ea typeface="微软雅黑" panose="020B0503020204020204" pitchFamily="34" charset="-122"/>
                <a:cs typeface="+mn-ea"/>
                <a:sym typeface="+mn-lt"/>
              </a:rPr>
              <a:t>，</a:t>
            </a:r>
            <a:r>
              <a:rPr lang="en-US" altLang="zh-CN" sz="2100" dirty="0">
                <a:solidFill>
                  <a:srgbClr val="000000"/>
                </a:solidFill>
                <a:latin typeface="Arial" panose="020B0604020202020204"/>
                <a:ea typeface="微软雅黑" panose="020B0503020204020204" pitchFamily="34" charset="-122"/>
                <a:cs typeface="+mn-ea"/>
                <a:sym typeface="+mn-lt"/>
              </a:rPr>
              <a:t>000</a:t>
            </a:r>
            <a:r>
              <a:rPr lang="zh-CN" altLang="en-US" sz="2100" dirty="0">
                <a:solidFill>
                  <a:srgbClr val="000000"/>
                </a:solidFill>
                <a:latin typeface="Arial" panose="020B0604020202020204"/>
                <a:ea typeface="微软雅黑" panose="020B0503020204020204" pitchFamily="34" charset="-122"/>
                <a:cs typeface="+mn-ea"/>
                <a:sym typeface="+mn-lt"/>
              </a:rPr>
              <a:t>元。</a:t>
            </a:r>
            <a:endParaRPr lang="en-US" altLang="zh-CN" sz="2100" dirty="0">
              <a:solidFill>
                <a:srgbClr val="000000"/>
              </a:solidFill>
              <a:latin typeface="Arial" panose="020B0604020202020204"/>
              <a:ea typeface="微软雅黑" panose="020B0503020204020204" pitchFamily="34" charset="-122"/>
              <a:cs typeface="+mn-ea"/>
              <a:sym typeface="+mn-lt"/>
            </a:endParaRPr>
          </a:p>
          <a:p>
            <a:pPr marL="342900" indent="-342900" eaLnBrk="1" hangingPunct="1">
              <a:lnSpc>
                <a:spcPct val="150000"/>
              </a:lnSpc>
              <a:spcBef>
                <a:spcPts val="600"/>
              </a:spcBef>
              <a:spcAft>
                <a:spcPts val="600"/>
              </a:spcAft>
              <a:buFont typeface="Wingdings" panose="05000000000000000000" pitchFamily="2" charset="2"/>
              <a:buChar char="l"/>
            </a:pPr>
            <a:r>
              <a:rPr lang="zh-CN" altLang="en-US" sz="2100" dirty="0">
                <a:solidFill>
                  <a:srgbClr val="000000"/>
                </a:solidFill>
                <a:latin typeface="Arial" panose="020B0604020202020204"/>
                <a:ea typeface="微软雅黑" panose="020B0503020204020204" pitchFamily="34" charset="-122"/>
                <a:cs typeface="+mn-ea"/>
                <a:sym typeface="+mn-lt"/>
              </a:rPr>
              <a:t>袁华之律师团队代理建设单位应诉后，提出了仲裁反请求：请求施工单位支付工程延期竣工违约金</a:t>
            </a:r>
            <a:r>
              <a:rPr lang="en-US" altLang="zh-CN" sz="2100" dirty="0">
                <a:solidFill>
                  <a:srgbClr val="000000"/>
                </a:solidFill>
                <a:latin typeface="Arial" panose="020B0604020202020204"/>
                <a:ea typeface="微软雅黑" panose="020B0503020204020204" pitchFamily="34" charset="-122"/>
                <a:cs typeface="+mn-ea"/>
                <a:sym typeface="+mn-lt"/>
              </a:rPr>
              <a:t>1</a:t>
            </a:r>
            <a:r>
              <a:rPr lang="zh-CN" altLang="en-US" sz="2100" dirty="0">
                <a:solidFill>
                  <a:srgbClr val="000000"/>
                </a:solidFill>
                <a:latin typeface="Arial" panose="020B0604020202020204"/>
                <a:ea typeface="微软雅黑" panose="020B0503020204020204" pitchFamily="34" charset="-122"/>
                <a:cs typeface="+mn-ea"/>
                <a:sym typeface="+mn-lt"/>
              </a:rPr>
              <a:t>，</a:t>
            </a:r>
            <a:r>
              <a:rPr lang="en-US" altLang="zh-CN" sz="2100" dirty="0">
                <a:solidFill>
                  <a:srgbClr val="000000"/>
                </a:solidFill>
                <a:latin typeface="Arial" panose="020B0604020202020204"/>
                <a:ea typeface="微软雅黑" panose="020B0503020204020204" pitchFamily="34" charset="-122"/>
                <a:cs typeface="+mn-ea"/>
                <a:sym typeface="+mn-lt"/>
              </a:rPr>
              <a:t>467</a:t>
            </a:r>
            <a:r>
              <a:rPr lang="zh-CN" altLang="en-US" sz="2100" dirty="0">
                <a:solidFill>
                  <a:srgbClr val="000000"/>
                </a:solidFill>
                <a:latin typeface="Arial" panose="020B0604020202020204"/>
                <a:ea typeface="微软雅黑" panose="020B0503020204020204" pitchFamily="34" charset="-122"/>
                <a:cs typeface="+mn-ea"/>
                <a:sym typeface="+mn-lt"/>
              </a:rPr>
              <a:t>，</a:t>
            </a:r>
            <a:r>
              <a:rPr lang="en-US" altLang="zh-CN" sz="2100" dirty="0">
                <a:solidFill>
                  <a:srgbClr val="000000"/>
                </a:solidFill>
                <a:latin typeface="Arial" panose="020B0604020202020204"/>
                <a:ea typeface="微软雅黑" panose="020B0503020204020204" pitchFamily="34" charset="-122"/>
                <a:cs typeface="+mn-ea"/>
                <a:sym typeface="+mn-lt"/>
              </a:rPr>
              <a:t>397</a:t>
            </a:r>
            <a:r>
              <a:rPr lang="zh-CN" altLang="en-US" sz="2100" dirty="0">
                <a:solidFill>
                  <a:srgbClr val="000000"/>
                </a:solidFill>
                <a:latin typeface="Arial" panose="020B0604020202020204"/>
                <a:ea typeface="微软雅黑" panose="020B0503020204020204" pitchFamily="34" charset="-122"/>
                <a:cs typeface="+mn-ea"/>
                <a:sym typeface="+mn-lt"/>
              </a:rPr>
              <a:t>元；请求施工单位支付工程质量未达“市优”等级违约金</a:t>
            </a:r>
            <a:r>
              <a:rPr lang="en-US" altLang="zh-CN" sz="2100" dirty="0">
                <a:solidFill>
                  <a:srgbClr val="000000"/>
                </a:solidFill>
                <a:latin typeface="Arial" panose="020B0604020202020204"/>
                <a:ea typeface="微软雅黑" panose="020B0503020204020204" pitchFamily="34" charset="-122"/>
                <a:cs typeface="+mn-ea"/>
                <a:sym typeface="+mn-lt"/>
              </a:rPr>
              <a:t>2</a:t>
            </a:r>
            <a:r>
              <a:rPr lang="zh-CN" altLang="en-US" sz="2100" dirty="0">
                <a:solidFill>
                  <a:srgbClr val="000000"/>
                </a:solidFill>
                <a:latin typeface="Arial" panose="020B0604020202020204"/>
                <a:ea typeface="微软雅黑" panose="020B0503020204020204" pitchFamily="34" charset="-122"/>
                <a:cs typeface="+mn-ea"/>
                <a:sym typeface="+mn-lt"/>
              </a:rPr>
              <a:t>，</a:t>
            </a:r>
            <a:r>
              <a:rPr lang="en-US" altLang="zh-CN" sz="2100" dirty="0">
                <a:solidFill>
                  <a:srgbClr val="000000"/>
                </a:solidFill>
                <a:latin typeface="Arial" panose="020B0604020202020204"/>
                <a:ea typeface="微软雅黑" panose="020B0503020204020204" pitchFamily="34" charset="-122"/>
                <a:cs typeface="+mn-ea"/>
                <a:sym typeface="+mn-lt"/>
              </a:rPr>
              <a:t>179</a:t>
            </a:r>
            <a:r>
              <a:rPr lang="zh-CN" altLang="en-US" sz="2100" dirty="0">
                <a:solidFill>
                  <a:srgbClr val="000000"/>
                </a:solidFill>
                <a:latin typeface="Arial" panose="020B0604020202020204"/>
                <a:ea typeface="微软雅黑" panose="020B0503020204020204" pitchFamily="34" charset="-122"/>
                <a:cs typeface="+mn-ea"/>
                <a:sym typeface="+mn-lt"/>
              </a:rPr>
              <a:t>，</a:t>
            </a:r>
            <a:r>
              <a:rPr lang="en-US" altLang="zh-CN" sz="2100" dirty="0">
                <a:solidFill>
                  <a:srgbClr val="000000"/>
                </a:solidFill>
                <a:latin typeface="Arial" panose="020B0604020202020204"/>
                <a:ea typeface="微软雅黑" panose="020B0503020204020204" pitchFamily="34" charset="-122"/>
                <a:cs typeface="+mn-ea"/>
                <a:sym typeface="+mn-lt"/>
              </a:rPr>
              <a:t>302</a:t>
            </a:r>
            <a:r>
              <a:rPr lang="zh-CN" altLang="en-US" sz="2100" dirty="0">
                <a:solidFill>
                  <a:srgbClr val="000000"/>
                </a:solidFill>
                <a:latin typeface="Arial" panose="020B0604020202020204"/>
                <a:ea typeface="微软雅黑" panose="020B0503020204020204" pitchFamily="34" charset="-122"/>
                <a:cs typeface="+mn-ea"/>
                <a:sym typeface="+mn-lt"/>
              </a:rPr>
              <a:t>元；请求施工单位支付因其施工质量问题造成系争项目某房间暖气管爆裂跑水应赔偿的损失</a:t>
            </a:r>
            <a:r>
              <a:rPr lang="en-US" altLang="zh-CN" sz="2100" dirty="0">
                <a:solidFill>
                  <a:srgbClr val="000000"/>
                </a:solidFill>
                <a:latin typeface="Arial" panose="020B0604020202020204"/>
                <a:ea typeface="微软雅黑" panose="020B0503020204020204" pitchFamily="34" charset="-122"/>
                <a:cs typeface="+mn-ea"/>
                <a:sym typeface="+mn-lt"/>
              </a:rPr>
              <a:t>78</a:t>
            </a:r>
            <a:r>
              <a:rPr lang="zh-CN" altLang="en-US" sz="2100" dirty="0">
                <a:solidFill>
                  <a:srgbClr val="000000"/>
                </a:solidFill>
                <a:latin typeface="Arial" panose="020B0604020202020204"/>
                <a:ea typeface="微软雅黑" panose="020B0503020204020204" pitchFamily="34" charset="-122"/>
                <a:cs typeface="+mn-ea"/>
                <a:sym typeface="+mn-lt"/>
              </a:rPr>
              <a:t>，</a:t>
            </a:r>
            <a:r>
              <a:rPr lang="en-US" altLang="zh-CN" sz="2100" dirty="0">
                <a:solidFill>
                  <a:srgbClr val="000000"/>
                </a:solidFill>
                <a:latin typeface="Arial" panose="020B0604020202020204"/>
                <a:ea typeface="微软雅黑" panose="020B0503020204020204" pitchFamily="34" charset="-122"/>
                <a:cs typeface="+mn-ea"/>
                <a:sym typeface="+mn-lt"/>
              </a:rPr>
              <a:t>000</a:t>
            </a:r>
            <a:r>
              <a:rPr lang="zh-CN" altLang="en-US" sz="2100" dirty="0">
                <a:solidFill>
                  <a:srgbClr val="000000"/>
                </a:solidFill>
                <a:latin typeface="Arial" panose="020B0604020202020204"/>
                <a:ea typeface="微软雅黑" panose="020B0503020204020204" pitchFamily="34" charset="-122"/>
                <a:cs typeface="+mn-ea"/>
                <a:sym typeface="+mn-lt"/>
              </a:rPr>
              <a:t>元。</a:t>
            </a:r>
          </a:p>
        </p:txBody>
      </p:sp>
      <p:sp>
        <p:nvSpPr>
          <p:cNvPr id="8" name="标题 1"/>
          <p:cNvSpPr txBox="1"/>
          <p:nvPr/>
        </p:nvSpPr>
        <p:spPr bwMode="auto">
          <a:xfrm>
            <a:off x="838149" y="487160"/>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4" name="TextBox 13"/>
          <p:cNvSpPr txBox="1"/>
          <p:nvPr/>
        </p:nvSpPr>
        <p:spPr>
          <a:xfrm>
            <a:off x="767605" y="2383355"/>
            <a:ext cx="720080" cy="2092877"/>
          </a:xfrm>
          <a:prstGeom prst="rect">
            <a:avLst/>
          </a:prstGeom>
          <a:noFill/>
        </p:spPr>
        <p:txBody>
          <a:bodyPr wrap="square" lIns="121917" tIns="60958" rIns="121917" bIns="60958" rtlCol="0">
            <a:spAutoFit/>
          </a:bodyPr>
          <a:lstStyle/>
          <a:p>
            <a:r>
              <a:rPr lang="zh-CN" altLang="en-US" sz="3200" b="1" dirty="0">
                <a:solidFill>
                  <a:srgbClr val="475F77"/>
                </a:solidFill>
              </a:rPr>
              <a:t>案情简介</a:t>
            </a:r>
          </a:p>
        </p:txBody>
      </p:sp>
      <p:cxnSp>
        <p:nvCxnSpPr>
          <p:cNvPr id="3" name="直接连接符 2"/>
          <p:cNvCxnSpPr/>
          <p:nvPr/>
        </p:nvCxnSpPr>
        <p:spPr bwMode="auto">
          <a:xfrm>
            <a:off x="1543595" y="2492610"/>
            <a:ext cx="0" cy="1874366"/>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7"/>
          <p:cNvSpPr txBox="1">
            <a:spLocks noChangeArrowheads="1"/>
          </p:cNvSpPr>
          <p:nvPr/>
        </p:nvSpPr>
        <p:spPr bwMode="auto">
          <a:xfrm>
            <a:off x="2206774" y="1566910"/>
            <a:ext cx="9374513" cy="4916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2"/>
                </a:solidFill>
                <a:latin typeface="Arial" panose="020B0604020202020204" pitchFamily="34" charset="0"/>
                <a:ea typeface="宋体" panose="02010600030101010101" pitchFamily="2" charset="-122"/>
              </a:defRPr>
            </a:lvl1pPr>
            <a:lvl2pPr marL="742950" indent="-285750" eaLnBrk="0" hangingPunct="0">
              <a:defRPr sz="2000">
                <a:solidFill>
                  <a:schemeClr val="tx2"/>
                </a:solidFill>
                <a:latin typeface="Arial" panose="020B0604020202020204" pitchFamily="34" charset="0"/>
                <a:ea typeface="宋体" panose="02010600030101010101" pitchFamily="2" charset="-122"/>
              </a:defRPr>
            </a:lvl2pPr>
            <a:lvl3pPr marL="1143000" indent="-228600" eaLnBrk="0" hangingPunct="0">
              <a:defRPr sz="2000">
                <a:solidFill>
                  <a:schemeClr val="tx2"/>
                </a:solidFill>
                <a:latin typeface="Arial" panose="020B0604020202020204" pitchFamily="34" charset="0"/>
                <a:ea typeface="宋体" panose="02010600030101010101" pitchFamily="2" charset="-122"/>
              </a:defRPr>
            </a:lvl3pPr>
            <a:lvl4pPr marL="1600200" indent="-228600" eaLnBrk="0" hangingPunct="0">
              <a:defRPr sz="2000">
                <a:solidFill>
                  <a:schemeClr val="tx2"/>
                </a:solidFill>
                <a:latin typeface="Arial" panose="020B0604020202020204" pitchFamily="34" charset="0"/>
                <a:ea typeface="宋体" panose="02010600030101010101" pitchFamily="2" charset="-122"/>
              </a:defRPr>
            </a:lvl4pPr>
            <a:lvl5pPr marL="2057400" indent="-228600" eaLnBrk="0" hangingPunct="0">
              <a:defRPr sz="2000">
                <a:solidFill>
                  <a:schemeClr val="tx2"/>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9pPr>
          </a:lstStyle>
          <a:p>
            <a:pPr marL="342900" indent="-342900" eaLnBrk="1" hangingPunct="1">
              <a:lnSpc>
                <a:spcPct val="150000"/>
              </a:lnSpc>
              <a:spcBef>
                <a:spcPts val="600"/>
              </a:spcBef>
              <a:spcAft>
                <a:spcPts val="600"/>
              </a:spcAft>
              <a:buFont typeface="Wingdings" panose="05000000000000000000" pitchFamily="2" charset="2"/>
              <a:buChar char="l"/>
            </a:pPr>
            <a:r>
              <a:rPr lang="en-US" altLang="zh-CN" sz="2100" dirty="0">
                <a:solidFill>
                  <a:srgbClr val="000000"/>
                </a:solidFill>
                <a:latin typeface="Arial" panose="020B0604020202020204"/>
                <a:ea typeface="微软雅黑" panose="020B0503020204020204" pitchFamily="34" charset="-122"/>
                <a:cs typeface="+mn-ea"/>
                <a:sym typeface="+mn-lt"/>
              </a:rPr>
              <a:t>2004</a:t>
            </a:r>
            <a:r>
              <a:rPr lang="zh-CN" altLang="en-US" sz="2100" dirty="0">
                <a:solidFill>
                  <a:srgbClr val="000000"/>
                </a:solidFill>
                <a:latin typeface="Arial" panose="020B0604020202020204"/>
                <a:ea typeface="微软雅黑" panose="020B0503020204020204" pitchFamily="34" charset="-122"/>
                <a:cs typeface="+mn-ea"/>
                <a:sym typeface="+mn-lt"/>
              </a:rPr>
              <a:t>年</a:t>
            </a:r>
            <a:r>
              <a:rPr lang="en-US" altLang="zh-CN" sz="2100" dirty="0">
                <a:solidFill>
                  <a:srgbClr val="000000"/>
                </a:solidFill>
                <a:latin typeface="Arial" panose="020B0604020202020204"/>
                <a:ea typeface="微软雅黑" panose="020B0503020204020204" pitchFamily="34" charset="-122"/>
                <a:cs typeface="+mn-ea"/>
                <a:sym typeface="+mn-lt"/>
              </a:rPr>
              <a:t>8</a:t>
            </a:r>
            <a:r>
              <a:rPr lang="zh-CN" altLang="en-US" sz="2100" dirty="0">
                <a:solidFill>
                  <a:srgbClr val="000000"/>
                </a:solidFill>
                <a:latin typeface="Arial" panose="020B0604020202020204"/>
                <a:ea typeface="微软雅黑" panose="020B0503020204020204" pitchFamily="34" charset="-122"/>
                <a:cs typeface="+mn-ea"/>
                <a:sym typeface="+mn-lt"/>
              </a:rPr>
              <a:t>月，双方谈判过程中。</a:t>
            </a:r>
            <a:endParaRPr lang="en-US" altLang="zh-CN" sz="2100" dirty="0">
              <a:solidFill>
                <a:srgbClr val="000000"/>
              </a:solidFill>
              <a:latin typeface="Arial" panose="020B0604020202020204"/>
              <a:ea typeface="微软雅黑" panose="020B0503020204020204" pitchFamily="34" charset="-122"/>
              <a:cs typeface="+mn-ea"/>
              <a:sym typeface="+mn-lt"/>
            </a:endParaRPr>
          </a:p>
          <a:p>
            <a:pPr marL="342900" indent="-342900" eaLnBrk="1" hangingPunct="1">
              <a:lnSpc>
                <a:spcPct val="150000"/>
              </a:lnSpc>
              <a:spcBef>
                <a:spcPts val="600"/>
              </a:spcBef>
              <a:spcAft>
                <a:spcPts val="600"/>
              </a:spcAft>
              <a:buFont typeface="Wingdings" panose="05000000000000000000" pitchFamily="2" charset="2"/>
              <a:buChar char="l"/>
            </a:pPr>
            <a:r>
              <a:rPr lang="zh-CN" altLang="en-US" sz="2100" dirty="0">
                <a:solidFill>
                  <a:srgbClr val="000000"/>
                </a:solidFill>
                <a:latin typeface="Arial" panose="020B0604020202020204"/>
                <a:ea typeface="微软雅黑" panose="020B0503020204020204" pitchFamily="34" charset="-122"/>
                <a:cs typeface="+mn-ea"/>
                <a:sym typeface="+mn-lt"/>
              </a:rPr>
              <a:t>由于团队一直密切关注建设工程领域立法动态，我们了解到一个关键信息：</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解释</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即将通过并公布。</a:t>
            </a:r>
            <a:endParaRPr lang="en-US" altLang="zh-CN" sz="2100" dirty="0">
              <a:solidFill>
                <a:srgbClr val="000000"/>
              </a:solidFill>
              <a:latin typeface="Arial" panose="020B0604020202020204"/>
              <a:ea typeface="微软雅黑" panose="020B0503020204020204" pitchFamily="34" charset="-122"/>
              <a:cs typeface="+mn-ea"/>
              <a:sym typeface="+mn-lt"/>
            </a:endParaRPr>
          </a:p>
          <a:p>
            <a:pPr marL="342900" indent="-342900" eaLnBrk="1" hangingPunct="1">
              <a:lnSpc>
                <a:spcPct val="150000"/>
              </a:lnSpc>
              <a:spcBef>
                <a:spcPts val="600"/>
              </a:spcBef>
              <a:spcAft>
                <a:spcPts val="600"/>
              </a:spcAft>
              <a:buFont typeface="Wingdings" panose="05000000000000000000" pitchFamily="2" charset="2"/>
              <a:buChar char="l"/>
            </a:pPr>
            <a:r>
              <a:rPr lang="zh-CN" altLang="en-US" sz="2100" dirty="0">
                <a:solidFill>
                  <a:srgbClr val="000000"/>
                </a:solidFill>
                <a:latin typeface="Arial" panose="020B0604020202020204"/>
                <a:ea typeface="微软雅黑" panose="020B0503020204020204" pitchFamily="34" charset="-122"/>
                <a:cs typeface="+mn-ea"/>
                <a:sym typeface="+mn-lt"/>
              </a:rPr>
              <a:t>我们注意到，其征求意见稿中已有针对黑白合同的规定：“当事人就同一建设工程另行订立的建设工程施工合同与经过备案的中标合同实质性内容不一致的，应当以备案的中标合同作为结算工程价款的根据。”</a:t>
            </a:r>
            <a:endParaRPr lang="en-US" altLang="zh-CN" sz="2100" dirty="0">
              <a:solidFill>
                <a:srgbClr val="000000"/>
              </a:solidFill>
              <a:latin typeface="Arial" panose="020B0604020202020204"/>
              <a:ea typeface="微软雅黑" panose="020B0503020204020204" pitchFamily="34" charset="-122"/>
              <a:cs typeface="+mn-ea"/>
              <a:sym typeface="+mn-lt"/>
            </a:endParaRPr>
          </a:p>
          <a:p>
            <a:pPr marL="342900" indent="-342900" eaLnBrk="1" hangingPunct="1">
              <a:lnSpc>
                <a:spcPct val="150000"/>
              </a:lnSpc>
              <a:spcBef>
                <a:spcPts val="600"/>
              </a:spcBef>
              <a:spcAft>
                <a:spcPts val="600"/>
              </a:spcAft>
              <a:buFont typeface="Wingdings" panose="05000000000000000000" pitchFamily="2" charset="2"/>
              <a:buChar char="l"/>
            </a:pPr>
            <a:r>
              <a:rPr lang="zh-CN" altLang="en-US" sz="2100" dirty="0">
                <a:solidFill>
                  <a:srgbClr val="000000"/>
                </a:solidFill>
                <a:latin typeface="Arial" panose="020B0604020202020204"/>
                <a:ea typeface="微软雅黑" panose="020B0503020204020204" pitchFamily="34" charset="-122"/>
                <a:cs typeface="+mn-ea"/>
                <a:sym typeface="+mn-lt"/>
              </a:rPr>
              <a:t>本案中双方当事人签订了两份合同，其中，经备案中标合同的价款条款内容对我方当事人（建设单位）不利，故在仲裁过程中，我方一直主张应以未备案的另一份合同为依据进行结算。</a:t>
            </a:r>
          </a:p>
        </p:txBody>
      </p:sp>
      <p:sp>
        <p:nvSpPr>
          <p:cNvPr id="8" name="标题 1"/>
          <p:cNvSpPr txBox="1"/>
          <p:nvPr/>
        </p:nvSpPr>
        <p:spPr bwMode="auto">
          <a:xfrm>
            <a:off x="838149" y="487160"/>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4" name="TextBox 13"/>
          <p:cNvSpPr txBox="1"/>
          <p:nvPr/>
        </p:nvSpPr>
        <p:spPr>
          <a:xfrm>
            <a:off x="767605" y="2383355"/>
            <a:ext cx="720080" cy="2092877"/>
          </a:xfrm>
          <a:prstGeom prst="rect">
            <a:avLst/>
          </a:prstGeom>
          <a:noFill/>
        </p:spPr>
        <p:txBody>
          <a:bodyPr wrap="square" lIns="121917" tIns="60958" rIns="121917" bIns="60958" rtlCol="0">
            <a:spAutoFit/>
          </a:bodyPr>
          <a:lstStyle/>
          <a:p>
            <a:r>
              <a:rPr lang="zh-CN" altLang="en-US" sz="3200" b="1" dirty="0">
                <a:solidFill>
                  <a:srgbClr val="475F77"/>
                </a:solidFill>
              </a:rPr>
              <a:t>谈判过程</a:t>
            </a:r>
          </a:p>
        </p:txBody>
      </p:sp>
      <p:cxnSp>
        <p:nvCxnSpPr>
          <p:cNvPr id="3" name="直接连接符 2"/>
          <p:cNvCxnSpPr/>
          <p:nvPr/>
        </p:nvCxnSpPr>
        <p:spPr bwMode="auto">
          <a:xfrm>
            <a:off x="1543595" y="2492610"/>
            <a:ext cx="0" cy="1874366"/>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7"/>
          <p:cNvSpPr txBox="1">
            <a:spLocks noChangeArrowheads="1"/>
          </p:cNvSpPr>
          <p:nvPr/>
        </p:nvSpPr>
        <p:spPr bwMode="auto">
          <a:xfrm>
            <a:off x="2206774" y="1269554"/>
            <a:ext cx="9374513" cy="540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2"/>
                </a:solidFill>
                <a:latin typeface="Arial" panose="020B0604020202020204" pitchFamily="34" charset="0"/>
                <a:ea typeface="宋体" panose="02010600030101010101" pitchFamily="2" charset="-122"/>
              </a:defRPr>
            </a:lvl1pPr>
            <a:lvl2pPr marL="742950" indent="-285750" eaLnBrk="0" hangingPunct="0">
              <a:defRPr sz="2000">
                <a:solidFill>
                  <a:schemeClr val="tx2"/>
                </a:solidFill>
                <a:latin typeface="Arial" panose="020B0604020202020204" pitchFamily="34" charset="0"/>
                <a:ea typeface="宋体" panose="02010600030101010101" pitchFamily="2" charset="-122"/>
              </a:defRPr>
            </a:lvl2pPr>
            <a:lvl3pPr marL="1143000" indent="-228600" eaLnBrk="0" hangingPunct="0">
              <a:defRPr sz="2000">
                <a:solidFill>
                  <a:schemeClr val="tx2"/>
                </a:solidFill>
                <a:latin typeface="Arial" panose="020B0604020202020204" pitchFamily="34" charset="0"/>
                <a:ea typeface="宋体" panose="02010600030101010101" pitchFamily="2" charset="-122"/>
              </a:defRPr>
            </a:lvl3pPr>
            <a:lvl4pPr marL="1600200" indent="-228600" eaLnBrk="0" hangingPunct="0">
              <a:defRPr sz="2000">
                <a:solidFill>
                  <a:schemeClr val="tx2"/>
                </a:solidFill>
                <a:latin typeface="Arial" panose="020B0604020202020204" pitchFamily="34" charset="0"/>
                <a:ea typeface="宋体" panose="02010600030101010101" pitchFamily="2" charset="-122"/>
              </a:defRPr>
            </a:lvl4pPr>
            <a:lvl5pPr marL="2057400" indent="-228600" eaLnBrk="0" hangingPunct="0">
              <a:defRPr sz="2000">
                <a:solidFill>
                  <a:schemeClr val="tx2"/>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9pPr>
          </a:lstStyle>
          <a:p>
            <a:pPr marL="342900" indent="-342900" eaLnBrk="1" hangingPunct="1">
              <a:lnSpc>
                <a:spcPct val="150000"/>
              </a:lnSpc>
              <a:spcBef>
                <a:spcPts val="600"/>
              </a:spcBef>
              <a:spcAft>
                <a:spcPts val="600"/>
              </a:spcAft>
              <a:buFont typeface="Wingdings" panose="05000000000000000000" pitchFamily="2" charset="2"/>
              <a:buChar char="l"/>
            </a:pPr>
            <a:r>
              <a:rPr lang="zh-CN" altLang="en-US" sz="2100" dirty="0">
                <a:solidFill>
                  <a:srgbClr val="000000"/>
                </a:solidFill>
                <a:latin typeface="Arial" panose="020B0604020202020204"/>
                <a:ea typeface="微软雅黑" panose="020B0503020204020204" pitchFamily="34" charset="-122"/>
                <a:cs typeface="+mn-ea"/>
                <a:sym typeface="+mn-lt"/>
              </a:rPr>
              <a:t>如</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解释</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施行，则依该条有关黑白合同的规定，将对本案产生重大影响，很可能直接导致我方败诉。</a:t>
            </a:r>
          </a:p>
          <a:p>
            <a:pPr marL="342900" indent="-342900" eaLnBrk="1" hangingPunct="1">
              <a:lnSpc>
                <a:spcPct val="150000"/>
              </a:lnSpc>
              <a:spcBef>
                <a:spcPts val="600"/>
              </a:spcBef>
              <a:spcAft>
                <a:spcPts val="600"/>
              </a:spcAft>
              <a:buFont typeface="Wingdings" panose="05000000000000000000" pitchFamily="2" charset="2"/>
              <a:buChar char="l"/>
            </a:pPr>
            <a:r>
              <a:rPr lang="zh-CN" altLang="en-US" sz="2100" dirty="0">
                <a:solidFill>
                  <a:srgbClr val="000000"/>
                </a:solidFill>
                <a:latin typeface="Arial" panose="020B0604020202020204"/>
                <a:ea typeface="微软雅黑" panose="020B0503020204020204" pitchFamily="34" charset="-122"/>
                <a:cs typeface="+mn-ea"/>
                <a:sym typeface="+mn-lt"/>
              </a:rPr>
              <a:t>基于此，我们第一时间向客户建设单位解释了情况并阐明了利弊，建议客户退让一步、争取在</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解释</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公布前调解结案。客户听取了我们的建议，在我们的协助下积极推进了谈判的进行，最终本案于</a:t>
            </a:r>
            <a:r>
              <a:rPr lang="en-US" altLang="zh-CN" sz="2100" dirty="0">
                <a:solidFill>
                  <a:srgbClr val="000000"/>
                </a:solidFill>
                <a:latin typeface="Arial" panose="020B0604020202020204"/>
                <a:ea typeface="微软雅黑" panose="020B0503020204020204" pitchFamily="34" charset="-122"/>
                <a:cs typeface="+mn-ea"/>
                <a:sym typeface="+mn-lt"/>
              </a:rPr>
              <a:t>2004</a:t>
            </a:r>
            <a:r>
              <a:rPr lang="zh-CN" altLang="en-US" sz="2100" dirty="0">
                <a:solidFill>
                  <a:srgbClr val="000000"/>
                </a:solidFill>
                <a:latin typeface="Arial" panose="020B0604020202020204"/>
                <a:ea typeface="微软雅黑" panose="020B0503020204020204" pitchFamily="34" charset="-122"/>
                <a:cs typeface="+mn-ea"/>
                <a:sym typeface="+mn-lt"/>
              </a:rPr>
              <a:t>年</a:t>
            </a:r>
            <a:r>
              <a:rPr lang="en-US" altLang="zh-CN" sz="2100" dirty="0">
                <a:solidFill>
                  <a:srgbClr val="000000"/>
                </a:solidFill>
                <a:latin typeface="Arial" panose="020B0604020202020204"/>
                <a:ea typeface="微软雅黑" panose="020B0503020204020204" pitchFamily="34" charset="-122"/>
                <a:cs typeface="+mn-ea"/>
                <a:sym typeface="+mn-lt"/>
              </a:rPr>
              <a:t>9</a:t>
            </a:r>
            <a:r>
              <a:rPr lang="zh-CN" altLang="en-US" sz="2100" dirty="0">
                <a:solidFill>
                  <a:srgbClr val="000000"/>
                </a:solidFill>
                <a:latin typeface="Arial" panose="020B0604020202020204"/>
                <a:ea typeface="微软雅黑" panose="020B0503020204020204" pitchFamily="34" charset="-122"/>
                <a:cs typeface="+mn-ea"/>
                <a:sym typeface="+mn-lt"/>
              </a:rPr>
              <a:t>月</a:t>
            </a:r>
            <a:r>
              <a:rPr lang="en-US" altLang="zh-CN" sz="2100" dirty="0">
                <a:solidFill>
                  <a:srgbClr val="000000"/>
                </a:solidFill>
                <a:latin typeface="Arial" panose="020B0604020202020204"/>
                <a:ea typeface="微软雅黑" panose="020B0503020204020204" pitchFamily="34" charset="-122"/>
                <a:cs typeface="+mn-ea"/>
                <a:sym typeface="+mn-lt"/>
              </a:rPr>
              <a:t>22</a:t>
            </a:r>
            <a:r>
              <a:rPr lang="zh-CN" altLang="en-US" sz="2100" dirty="0">
                <a:solidFill>
                  <a:srgbClr val="000000"/>
                </a:solidFill>
                <a:latin typeface="Arial" panose="020B0604020202020204"/>
                <a:ea typeface="微软雅黑" panose="020B0503020204020204" pitchFamily="34" charset="-122"/>
                <a:cs typeface="+mn-ea"/>
                <a:sym typeface="+mn-lt"/>
              </a:rPr>
              <a:t>日调解结案。</a:t>
            </a:r>
            <a:endParaRPr lang="en-US" altLang="zh-CN" sz="2100" dirty="0">
              <a:solidFill>
                <a:srgbClr val="000000"/>
              </a:solidFill>
              <a:latin typeface="Arial" panose="020B0604020202020204"/>
              <a:ea typeface="微软雅黑" panose="020B0503020204020204" pitchFamily="34" charset="-122"/>
              <a:cs typeface="+mn-ea"/>
              <a:sym typeface="+mn-lt"/>
            </a:endParaRPr>
          </a:p>
          <a:p>
            <a:pPr marL="342900" indent="-342900" eaLnBrk="1" hangingPunct="1">
              <a:lnSpc>
                <a:spcPct val="150000"/>
              </a:lnSpc>
              <a:spcBef>
                <a:spcPts val="600"/>
              </a:spcBef>
              <a:spcAft>
                <a:spcPts val="600"/>
              </a:spcAft>
              <a:buFont typeface="Wingdings" panose="05000000000000000000" pitchFamily="2" charset="2"/>
              <a:buChar char="l"/>
            </a:pPr>
            <a:r>
              <a:rPr lang="en-US" altLang="zh-CN" sz="2100" dirty="0">
                <a:solidFill>
                  <a:srgbClr val="000000"/>
                </a:solidFill>
                <a:latin typeface="Arial" panose="020B0604020202020204"/>
                <a:ea typeface="微软雅黑" panose="020B0503020204020204" pitchFamily="34" charset="-122"/>
                <a:cs typeface="+mn-ea"/>
                <a:sym typeface="+mn-lt"/>
              </a:rPr>
              <a:t>2004</a:t>
            </a:r>
            <a:r>
              <a:rPr lang="zh-CN" altLang="en-US" sz="2100" dirty="0">
                <a:solidFill>
                  <a:srgbClr val="000000"/>
                </a:solidFill>
                <a:latin typeface="Arial" panose="020B0604020202020204"/>
                <a:ea typeface="微软雅黑" panose="020B0503020204020204" pitchFamily="34" charset="-122"/>
                <a:cs typeface="+mn-ea"/>
                <a:sym typeface="+mn-lt"/>
              </a:rPr>
              <a:t>年</a:t>
            </a:r>
            <a:r>
              <a:rPr lang="en-US" altLang="zh-CN" sz="2100" dirty="0">
                <a:solidFill>
                  <a:srgbClr val="000000"/>
                </a:solidFill>
                <a:latin typeface="Arial" panose="020B0604020202020204"/>
                <a:ea typeface="微软雅黑" panose="020B0503020204020204" pitchFamily="34" charset="-122"/>
                <a:cs typeface="+mn-ea"/>
                <a:sym typeface="+mn-lt"/>
              </a:rPr>
              <a:t>9</a:t>
            </a:r>
            <a:r>
              <a:rPr lang="zh-CN" altLang="en-US" sz="2100" dirty="0">
                <a:solidFill>
                  <a:srgbClr val="000000"/>
                </a:solidFill>
                <a:latin typeface="Arial" panose="020B0604020202020204"/>
                <a:ea typeface="微软雅黑" panose="020B0503020204020204" pitchFamily="34" charset="-122"/>
                <a:cs typeface="+mn-ea"/>
                <a:sym typeface="+mn-lt"/>
              </a:rPr>
              <a:t>月</a:t>
            </a:r>
            <a:r>
              <a:rPr lang="en-US" altLang="zh-CN" sz="2100" dirty="0">
                <a:solidFill>
                  <a:srgbClr val="000000"/>
                </a:solidFill>
                <a:latin typeface="Arial" panose="020B0604020202020204"/>
                <a:ea typeface="微软雅黑" panose="020B0503020204020204" pitchFamily="34" charset="-122"/>
                <a:cs typeface="+mn-ea"/>
                <a:sym typeface="+mn-lt"/>
              </a:rPr>
              <a:t>29</a:t>
            </a:r>
            <a:r>
              <a:rPr lang="zh-CN" altLang="en-US" sz="2100" dirty="0">
                <a:solidFill>
                  <a:srgbClr val="000000"/>
                </a:solidFill>
                <a:latin typeface="Arial" panose="020B0604020202020204"/>
                <a:ea typeface="微软雅黑" panose="020B0503020204020204" pitchFamily="34" charset="-122"/>
                <a:cs typeface="+mn-ea"/>
                <a:sym typeface="+mn-lt"/>
              </a:rPr>
              <a:t>日，最高院审判委员会会议通过</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解释</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，其中果然包括前述关于黑白合同的规定；</a:t>
            </a:r>
            <a:r>
              <a:rPr lang="en-US" altLang="zh-CN" sz="2100" dirty="0">
                <a:solidFill>
                  <a:srgbClr val="000000"/>
                </a:solidFill>
                <a:latin typeface="Arial" panose="020B0604020202020204"/>
                <a:ea typeface="微软雅黑" panose="020B0503020204020204" pitchFamily="34" charset="-122"/>
                <a:cs typeface="+mn-ea"/>
                <a:sym typeface="+mn-lt"/>
              </a:rPr>
              <a:t>2004</a:t>
            </a:r>
            <a:r>
              <a:rPr lang="zh-CN" altLang="en-US" sz="2100" dirty="0">
                <a:solidFill>
                  <a:srgbClr val="000000"/>
                </a:solidFill>
                <a:latin typeface="Arial" panose="020B0604020202020204"/>
                <a:ea typeface="微软雅黑" panose="020B0503020204020204" pitchFamily="34" charset="-122"/>
                <a:cs typeface="+mn-ea"/>
                <a:sym typeface="+mn-lt"/>
              </a:rPr>
              <a:t>年</a:t>
            </a:r>
            <a:r>
              <a:rPr lang="en-US" altLang="zh-CN" sz="2100" dirty="0">
                <a:solidFill>
                  <a:srgbClr val="000000"/>
                </a:solidFill>
                <a:latin typeface="Arial" panose="020B0604020202020204"/>
                <a:ea typeface="微软雅黑" panose="020B0503020204020204" pitchFamily="34" charset="-122"/>
                <a:cs typeface="+mn-ea"/>
                <a:sym typeface="+mn-lt"/>
              </a:rPr>
              <a:t>10</a:t>
            </a:r>
            <a:r>
              <a:rPr lang="zh-CN" altLang="en-US" sz="2100" dirty="0">
                <a:solidFill>
                  <a:srgbClr val="000000"/>
                </a:solidFill>
                <a:latin typeface="Arial" panose="020B0604020202020204"/>
                <a:ea typeface="微软雅黑" panose="020B0503020204020204" pitchFamily="34" charset="-122"/>
                <a:cs typeface="+mn-ea"/>
                <a:sym typeface="+mn-lt"/>
              </a:rPr>
              <a:t>月</a:t>
            </a:r>
            <a:r>
              <a:rPr lang="en-US" altLang="zh-CN" sz="2100" dirty="0">
                <a:solidFill>
                  <a:srgbClr val="000000"/>
                </a:solidFill>
                <a:latin typeface="Arial" panose="020B0604020202020204"/>
                <a:ea typeface="微软雅黑" panose="020B0503020204020204" pitchFamily="34" charset="-122"/>
                <a:cs typeface="+mn-ea"/>
                <a:sym typeface="+mn-lt"/>
              </a:rPr>
              <a:t>25</a:t>
            </a:r>
            <a:r>
              <a:rPr lang="zh-CN" altLang="en-US" sz="2100" dirty="0">
                <a:solidFill>
                  <a:srgbClr val="000000"/>
                </a:solidFill>
                <a:latin typeface="Arial" panose="020B0604020202020204"/>
                <a:ea typeface="微软雅黑" panose="020B0503020204020204" pitchFamily="34" charset="-122"/>
                <a:cs typeface="+mn-ea"/>
                <a:sym typeface="+mn-lt"/>
              </a:rPr>
              <a:t>日，最高院予以公布；</a:t>
            </a:r>
            <a:r>
              <a:rPr lang="en-US" altLang="zh-CN" sz="2100" dirty="0">
                <a:solidFill>
                  <a:srgbClr val="000000"/>
                </a:solidFill>
                <a:latin typeface="Arial" panose="020B0604020202020204"/>
                <a:ea typeface="微软雅黑" panose="020B0503020204020204" pitchFamily="34" charset="-122"/>
                <a:cs typeface="+mn-ea"/>
                <a:sym typeface="+mn-lt"/>
              </a:rPr>
              <a:t>2005</a:t>
            </a:r>
            <a:r>
              <a:rPr lang="zh-CN" altLang="en-US" sz="2100" dirty="0">
                <a:solidFill>
                  <a:srgbClr val="000000"/>
                </a:solidFill>
                <a:latin typeface="Arial" panose="020B0604020202020204"/>
                <a:ea typeface="微软雅黑" panose="020B0503020204020204" pitchFamily="34" charset="-122"/>
                <a:cs typeface="+mn-ea"/>
                <a:sym typeface="+mn-lt"/>
              </a:rPr>
              <a:t>年</a:t>
            </a:r>
            <a:r>
              <a:rPr lang="en-US" altLang="zh-CN" sz="2100" dirty="0">
                <a:solidFill>
                  <a:srgbClr val="000000"/>
                </a:solidFill>
                <a:latin typeface="Arial" panose="020B0604020202020204"/>
                <a:ea typeface="微软雅黑" panose="020B0503020204020204" pitchFamily="34" charset="-122"/>
                <a:cs typeface="+mn-ea"/>
                <a:sym typeface="+mn-lt"/>
              </a:rPr>
              <a:t>1</a:t>
            </a:r>
            <a:r>
              <a:rPr lang="zh-CN" altLang="en-US" sz="2100" dirty="0">
                <a:solidFill>
                  <a:srgbClr val="000000"/>
                </a:solidFill>
                <a:latin typeface="Arial" panose="020B0604020202020204"/>
                <a:ea typeface="微软雅黑" panose="020B0503020204020204" pitchFamily="34" charset="-122"/>
                <a:cs typeface="+mn-ea"/>
                <a:sym typeface="+mn-lt"/>
              </a:rPr>
              <a:t>月</a:t>
            </a:r>
            <a:r>
              <a:rPr lang="en-US" altLang="zh-CN" sz="2100" dirty="0">
                <a:solidFill>
                  <a:srgbClr val="000000"/>
                </a:solidFill>
                <a:latin typeface="Arial" panose="020B0604020202020204"/>
                <a:ea typeface="微软雅黑" panose="020B0503020204020204" pitchFamily="34" charset="-122"/>
                <a:cs typeface="+mn-ea"/>
                <a:sym typeface="+mn-lt"/>
              </a:rPr>
              <a:t>1</a:t>
            </a:r>
            <a:r>
              <a:rPr lang="zh-CN" altLang="en-US" sz="2100" dirty="0">
                <a:solidFill>
                  <a:srgbClr val="000000"/>
                </a:solidFill>
                <a:latin typeface="Arial" panose="020B0604020202020204"/>
                <a:ea typeface="微软雅黑" panose="020B0503020204020204" pitchFamily="34" charset="-122"/>
                <a:cs typeface="+mn-ea"/>
                <a:sym typeface="+mn-lt"/>
              </a:rPr>
              <a:t>日，</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解释</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开始实行。</a:t>
            </a:r>
            <a:endParaRPr lang="en-US" altLang="zh-CN" sz="2100" dirty="0">
              <a:solidFill>
                <a:srgbClr val="000000"/>
              </a:solidFill>
              <a:latin typeface="Arial" panose="020B0604020202020204"/>
              <a:ea typeface="微软雅黑" panose="020B0503020204020204" pitchFamily="34" charset="-122"/>
              <a:cs typeface="+mn-ea"/>
              <a:sym typeface="+mn-lt"/>
            </a:endParaRPr>
          </a:p>
          <a:p>
            <a:pPr marL="342900" indent="-342900" eaLnBrk="1" hangingPunct="1">
              <a:lnSpc>
                <a:spcPct val="150000"/>
              </a:lnSpc>
              <a:spcBef>
                <a:spcPts val="600"/>
              </a:spcBef>
              <a:spcAft>
                <a:spcPts val="600"/>
              </a:spcAft>
              <a:buFont typeface="Wingdings" panose="05000000000000000000" pitchFamily="2" charset="2"/>
              <a:buChar char="l"/>
            </a:pPr>
            <a:r>
              <a:rPr lang="zh-CN" altLang="en-US" sz="2100" dirty="0">
                <a:solidFill>
                  <a:srgbClr val="000000"/>
                </a:solidFill>
                <a:latin typeface="Arial" panose="020B0604020202020204"/>
                <a:ea typeface="微软雅黑" panose="020B0503020204020204" pitchFamily="34" charset="-122"/>
                <a:cs typeface="+mn-ea"/>
                <a:sym typeface="+mn-lt"/>
              </a:rPr>
              <a:t>可以说，本所律师对立法动态的及时关注、对案件审理的准确预判为客户挽回了近千万的损失。</a:t>
            </a:r>
          </a:p>
        </p:txBody>
      </p:sp>
      <p:sp>
        <p:nvSpPr>
          <p:cNvPr id="8" name="标题 1"/>
          <p:cNvSpPr txBox="1"/>
          <p:nvPr/>
        </p:nvSpPr>
        <p:spPr bwMode="auto">
          <a:xfrm>
            <a:off x="838149" y="487160"/>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4" name="TextBox 13"/>
          <p:cNvSpPr txBox="1"/>
          <p:nvPr/>
        </p:nvSpPr>
        <p:spPr>
          <a:xfrm>
            <a:off x="767605" y="2383355"/>
            <a:ext cx="720080" cy="2092877"/>
          </a:xfrm>
          <a:prstGeom prst="rect">
            <a:avLst/>
          </a:prstGeom>
          <a:noFill/>
        </p:spPr>
        <p:txBody>
          <a:bodyPr wrap="square" lIns="121917" tIns="60958" rIns="121917" bIns="60958" rtlCol="0">
            <a:spAutoFit/>
          </a:bodyPr>
          <a:lstStyle/>
          <a:p>
            <a:r>
              <a:rPr lang="zh-CN" altLang="en-US" sz="3200" b="1" dirty="0">
                <a:solidFill>
                  <a:srgbClr val="475F77"/>
                </a:solidFill>
              </a:rPr>
              <a:t>谈判过程</a:t>
            </a:r>
          </a:p>
        </p:txBody>
      </p:sp>
      <p:cxnSp>
        <p:nvCxnSpPr>
          <p:cNvPr id="3" name="直接连接符 2"/>
          <p:cNvCxnSpPr/>
          <p:nvPr/>
        </p:nvCxnSpPr>
        <p:spPr bwMode="auto">
          <a:xfrm>
            <a:off x="1543595" y="2492610"/>
            <a:ext cx="0" cy="1874366"/>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7"/>
          <p:cNvSpPr txBox="1">
            <a:spLocks noChangeArrowheads="1"/>
          </p:cNvSpPr>
          <p:nvPr/>
        </p:nvSpPr>
        <p:spPr bwMode="auto">
          <a:xfrm>
            <a:off x="2350790" y="2061642"/>
            <a:ext cx="9145490" cy="379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2"/>
                </a:solidFill>
                <a:latin typeface="Arial" panose="020B0604020202020204" pitchFamily="34" charset="0"/>
                <a:ea typeface="宋体" panose="02010600030101010101" pitchFamily="2" charset="-122"/>
              </a:defRPr>
            </a:lvl1pPr>
            <a:lvl2pPr marL="742950" indent="-285750" eaLnBrk="0" hangingPunct="0">
              <a:defRPr sz="2000">
                <a:solidFill>
                  <a:schemeClr val="tx2"/>
                </a:solidFill>
                <a:latin typeface="Arial" panose="020B0604020202020204" pitchFamily="34" charset="0"/>
                <a:ea typeface="宋体" panose="02010600030101010101" pitchFamily="2" charset="-122"/>
              </a:defRPr>
            </a:lvl2pPr>
            <a:lvl3pPr marL="1143000" indent="-228600" eaLnBrk="0" hangingPunct="0">
              <a:defRPr sz="2000">
                <a:solidFill>
                  <a:schemeClr val="tx2"/>
                </a:solidFill>
                <a:latin typeface="Arial" panose="020B0604020202020204" pitchFamily="34" charset="0"/>
                <a:ea typeface="宋体" panose="02010600030101010101" pitchFamily="2" charset="-122"/>
              </a:defRPr>
            </a:lvl3pPr>
            <a:lvl4pPr marL="1600200" indent="-228600" eaLnBrk="0" hangingPunct="0">
              <a:defRPr sz="2000">
                <a:solidFill>
                  <a:schemeClr val="tx2"/>
                </a:solidFill>
                <a:latin typeface="Arial" panose="020B0604020202020204" pitchFamily="34" charset="0"/>
                <a:ea typeface="宋体" panose="02010600030101010101" pitchFamily="2" charset="-122"/>
              </a:defRPr>
            </a:lvl4pPr>
            <a:lvl5pPr marL="2057400" indent="-228600" eaLnBrk="0" hangingPunct="0">
              <a:defRPr sz="2000">
                <a:solidFill>
                  <a:schemeClr val="tx2"/>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9pPr>
          </a:lstStyle>
          <a:p>
            <a:pPr marL="342900" indent="-342900" eaLnBrk="1" hangingPunct="1">
              <a:lnSpc>
                <a:spcPct val="150000"/>
              </a:lnSpc>
              <a:spcBef>
                <a:spcPts val="600"/>
              </a:spcBef>
              <a:spcAft>
                <a:spcPts val="600"/>
              </a:spcAft>
              <a:buFont typeface="Wingdings" panose="05000000000000000000" pitchFamily="2" charset="2"/>
              <a:buChar char="l"/>
            </a:pPr>
            <a:r>
              <a:rPr lang="zh-CN" altLang="en-US" sz="2100" dirty="0">
                <a:solidFill>
                  <a:srgbClr val="000000"/>
                </a:solidFill>
                <a:latin typeface="Arial" panose="020B0604020202020204"/>
                <a:ea typeface="微软雅黑" panose="020B0503020204020204" pitchFamily="34" charset="-122"/>
                <a:cs typeface="+mn-ea"/>
                <a:sym typeface="+mn-lt"/>
              </a:rPr>
              <a:t>“白合同”是指经过招投标、根据中标文件签订、并经政府有关部门备案的合同，“黑合同”是指当事人实际履行的、为规避招投标和监管签订的、对“白合同”中实质性内容进行了变更的合同。</a:t>
            </a:r>
            <a:endParaRPr lang="en-US" altLang="zh-CN" sz="2100" dirty="0">
              <a:solidFill>
                <a:srgbClr val="000000"/>
              </a:solidFill>
              <a:latin typeface="Arial" panose="020B0604020202020204"/>
              <a:ea typeface="微软雅黑" panose="020B0503020204020204" pitchFamily="34" charset="-122"/>
              <a:cs typeface="+mn-ea"/>
              <a:sym typeface="+mn-lt"/>
            </a:endParaRPr>
          </a:p>
          <a:p>
            <a:pPr marL="342900" indent="-342900" eaLnBrk="1" hangingPunct="1">
              <a:lnSpc>
                <a:spcPct val="150000"/>
              </a:lnSpc>
              <a:spcBef>
                <a:spcPts val="600"/>
              </a:spcBef>
              <a:spcAft>
                <a:spcPts val="600"/>
              </a:spcAft>
              <a:buFont typeface="Wingdings" panose="05000000000000000000" pitchFamily="2" charset="2"/>
              <a:buChar char="l"/>
            </a:pPr>
            <a:r>
              <a:rPr lang="zh-CN" altLang="en-US" sz="2100" dirty="0">
                <a:solidFill>
                  <a:srgbClr val="000000"/>
                </a:solidFill>
                <a:latin typeface="Arial" panose="020B0604020202020204"/>
                <a:ea typeface="微软雅黑" panose="020B0503020204020204" pitchFamily="34" charset="-122"/>
                <a:cs typeface="+mn-ea"/>
                <a:sym typeface="+mn-lt"/>
              </a:rPr>
              <a:t>如何认定两份合同的效力、如何确认工程结算的依据，在实践中一直存在争议。</a:t>
            </a:r>
            <a:endParaRPr lang="en-US" altLang="zh-CN" sz="2100" dirty="0">
              <a:solidFill>
                <a:srgbClr val="000000"/>
              </a:solidFill>
              <a:latin typeface="Arial" panose="020B0604020202020204"/>
              <a:ea typeface="微软雅黑" panose="020B0503020204020204" pitchFamily="34" charset="-122"/>
              <a:cs typeface="+mn-ea"/>
              <a:sym typeface="+mn-lt"/>
            </a:endParaRPr>
          </a:p>
          <a:p>
            <a:pPr marL="342900" indent="-342900" eaLnBrk="1" hangingPunct="1">
              <a:lnSpc>
                <a:spcPct val="150000"/>
              </a:lnSpc>
              <a:spcBef>
                <a:spcPts val="600"/>
              </a:spcBef>
              <a:spcAft>
                <a:spcPts val="600"/>
              </a:spcAft>
              <a:buFont typeface="Wingdings" panose="05000000000000000000" pitchFamily="2" charset="2"/>
              <a:buChar char="l"/>
            </a:pPr>
            <a:r>
              <a:rPr lang="zh-CN" altLang="en-US" sz="2100" dirty="0">
                <a:solidFill>
                  <a:srgbClr val="000000"/>
                </a:solidFill>
                <a:latin typeface="Arial" panose="020B0604020202020204"/>
                <a:ea typeface="微软雅黑" panose="020B0503020204020204" pitchFamily="34" charset="-122"/>
                <a:cs typeface="+mn-ea"/>
                <a:sym typeface="+mn-lt"/>
              </a:rPr>
              <a:t>以黑白合同的签订顺序为标准划分，实践中存在两种法律效果不同的黑白合同：</a:t>
            </a:r>
          </a:p>
        </p:txBody>
      </p:sp>
      <p:sp>
        <p:nvSpPr>
          <p:cNvPr id="8" name="标题 1"/>
          <p:cNvSpPr txBox="1"/>
          <p:nvPr/>
        </p:nvSpPr>
        <p:spPr bwMode="auto">
          <a:xfrm>
            <a:off x="838149" y="487160"/>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4" name="TextBox 13"/>
          <p:cNvSpPr txBox="1"/>
          <p:nvPr/>
        </p:nvSpPr>
        <p:spPr>
          <a:xfrm>
            <a:off x="474932" y="2383355"/>
            <a:ext cx="1153116" cy="2585319"/>
          </a:xfrm>
          <a:prstGeom prst="rect">
            <a:avLst/>
          </a:prstGeom>
          <a:noFill/>
        </p:spPr>
        <p:txBody>
          <a:bodyPr wrap="square" lIns="121917" tIns="60958" rIns="121917" bIns="60958" rtlCol="0">
            <a:spAutoFit/>
          </a:bodyPr>
          <a:lstStyle/>
          <a:p>
            <a:r>
              <a:rPr lang="zh-CN" altLang="en-US" sz="3200" b="1" dirty="0">
                <a:solidFill>
                  <a:srgbClr val="475F77"/>
                </a:solidFill>
              </a:rPr>
              <a:t>黑白合同的概念及界定</a:t>
            </a:r>
          </a:p>
        </p:txBody>
      </p:sp>
      <p:cxnSp>
        <p:nvCxnSpPr>
          <p:cNvPr id="3" name="直接连接符 2"/>
          <p:cNvCxnSpPr/>
          <p:nvPr/>
        </p:nvCxnSpPr>
        <p:spPr bwMode="auto">
          <a:xfrm>
            <a:off x="1630710" y="2781722"/>
            <a:ext cx="0" cy="1874366"/>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7"/>
          <p:cNvSpPr txBox="1">
            <a:spLocks noChangeArrowheads="1"/>
          </p:cNvSpPr>
          <p:nvPr/>
        </p:nvSpPr>
        <p:spPr bwMode="auto">
          <a:xfrm>
            <a:off x="2422798" y="1822232"/>
            <a:ext cx="8712968" cy="379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2"/>
                </a:solidFill>
                <a:latin typeface="Arial" panose="020B0604020202020204" pitchFamily="34" charset="0"/>
                <a:ea typeface="宋体" panose="02010600030101010101" pitchFamily="2" charset="-122"/>
              </a:defRPr>
            </a:lvl1pPr>
            <a:lvl2pPr marL="742950" indent="-285750" eaLnBrk="0" hangingPunct="0">
              <a:defRPr sz="2000">
                <a:solidFill>
                  <a:schemeClr val="tx2"/>
                </a:solidFill>
                <a:latin typeface="Arial" panose="020B0604020202020204" pitchFamily="34" charset="0"/>
                <a:ea typeface="宋体" panose="02010600030101010101" pitchFamily="2" charset="-122"/>
              </a:defRPr>
            </a:lvl2pPr>
            <a:lvl3pPr marL="1143000" indent="-228600" eaLnBrk="0" hangingPunct="0">
              <a:defRPr sz="2000">
                <a:solidFill>
                  <a:schemeClr val="tx2"/>
                </a:solidFill>
                <a:latin typeface="Arial" panose="020B0604020202020204" pitchFamily="34" charset="0"/>
                <a:ea typeface="宋体" panose="02010600030101010101" pitchFamily="2" charset="-122"/>
              </a:defRPr>
            </a:lvl3pPr>
            <a:lvl4pPr marL="1600200" indent="-228600" eaLnBrk="0" hangingPunct="0">
              <a:defRPr sz="2000">
                <a:solidFill>
                  <a:schemeClr val="tx2"/>
                </a:solidFill>
                <a:latin typeface="Arial" panose="020B0604020202020204" pitchFamily="34" charset="0"/>
                <a:ea typeface="宋体" panose="02010600030101010101" pitchFamily="2" charset="-122"/>
              </a:defRPr>
            </a:lvl4pPr>
            <a:lvl5pPr marL="2057400" indent="-228600" eaLnBrk="0" hangingPunct="0">
              <a:defRPr sz="2000">
                <a:solidFill>
                  <a:schemeClr val="tx2"/>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9pPr>
          </a:lstStyle>
          <a:p>
            <a:pPr marL="342900" indent="-342900" eaLnBrk="1" hangingPunct="1">
              <a:lnSpc>
                <a:spcPct val="150000"/>
              </a:lnSpc>
              <a:spcBef>
                <a:spcPts val="600"/>
              </a:spcBef>
              <a:spcAft>
                <a:spcPts val="600"/>
              </a:spcAft>
              <a:buFont typeface="Wingdings" panose="05000000000000000000" pitchFamily="2" charset="2"/>
              <a:buChar char="l"/>
            </a:pPr>
            <a:r>
              <a:rPr lang="zh-CN" altLang="en-US" sz="2100" dirty="0">
                <a:solidFill>
                  <a:srgbClr val="000000"/>
                </a:solidFill>
                <a:latin typeface="Arial" panose="020B0604020202020204"/>
                <a:ea typeface="微软雅黑" panose="020B0503020204020204" pitchFamily="34" charset="-122"/>
                <a:cs typeface="+mn-ea"/>
                <a:sym typeface="+mn-lt"/>
              </a:rPr>
              <a:t>一种是黑合同在前、白合同在后的，签订黑合同属违反</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招标投标法</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第三十二条第二款的串标行为，白合同根据相关规定亦属无效 ；</a:t>
            </a:r>
            <a:endParaRPr lang="en-US" altLang="zh-CN" sz="2100" dirty="0">
              <a:solidFill>
                <a:srgbClr val="000000"/>
              </a:solidFill>
              <a:latin typeface="Arial" panose="020B0604020202020204"/>
              <a:ea typeface="微软雅黑" panose="020B0503020204020204" pitchFamily="34" charset="-122"/>
              <a:cs typeface="+mn-ea"/>
              <a:sym typeface="+mn-lt"/>
            </a:endParaRPr>
          </a:p>
          <a:p>
            <a:pPr marL="342900" indent="-342900" eaLnBrk="1" hangingPunct="1">
              <a:lnSpc>
                <a:spcPct val="150000"/>
              </a:lnSpc>
              <a:spcBef>
                <a:spcPts val="600"/>
              </a:spcBef>
              <a:spcAft>
                <a:spcPts val="600"/>
              </a:spcAft>
              <a:buFont typeface="Wingdings" panose="05000000000000000000" pitchFamily="2" charset="2"/>
              <a:buChar char="l"/>
            </a:pPr>
            <a:r>
              <a:rPr lang="zh-CN" altLang="en-US" sz="2100" dirty="0">
                <a:solidFill>
                  <a:srgbClr val="000000"/>
                </a:solidFill>
                <a:latin typeface="Arial" panose="020B0604020202020204"/>
                <a:ea typeface="微软雅黑" panose="020B0503020204020204" pitchFamily="34" charset="-122"/>
                <a:cs typeface="+mn-ea"/>
                <a:sym typeface="+mn-lt"/>
              </a:rPr>
              <a:t>另一种是白合同在前、黑合同在后的，签订黑合同不属于串标行为，仅属于</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招标投标法</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第四十六条第一款规定的、对白合同实质性内容的违反，该行为本身也不会影响白合同的效力。</a:t>
            </a:r>
            <a:endParaRPr lang="en-US" altLang="zh-CN" sz="2100" dirty="0">
              <a:solidFill>
                <a:srgbClr val="000000"/>
              </a:solidFill>
              <a:latin typeface="Arial" panose="020B0604020202020204"/>
              <a:ea typeface="微软雅黑" panose="020B0503020204020204" pitchFamily="34" charset="-122"/>
              <a:cs typeface="+mn-ea"/>
              <a:sym typeface="+mn-lt"/>
            </a:endParaRPr>
          </a:p>
          <a:p>
            <a:pPr marL="342900" indent="-342900" eaLnBrk="1" hangingPunct="1">
              <a:lnSpc>
                <a:spcPct val="150000"/>
              </a:lnSpc>
              <a:spcBef>
                <a:spcPts val="600"/>
              </a:spcBef>
              <a:spcAft>
                <a:spcPts val="600"/>
              </a:spcAft>
              <a:buFont typeface="Wingdings" panose="05000000000000000000" pitchFamily="2" charset="2"/>
              <a:buChar char="l"/>
            </a:pPr>
            <a:r>
              <a:rPr lang="zh-CN" altLang="en-US" sz="2100" dirty="0">
                <a:solidFill>
                  <a:srgbClr val="000000"/>
                </a:solidFill>
                <a:latin typeface="Arial" panose="020B0604020202020204"/>
                <a:ea typeface="微软雅黑" panose="020B0503020204020204" pitchFamily="34" charset="-122"/>
                <a:cs typeface="+mn-ea"/>
                <a:sym typeface="+mn-lt"/>
              </a:rPr>
              <a:t>本案中仅涉及后者，即白合同在前、黑合同在后情形下的黑白合同问题。</a:t>
            </a:r>
          </a:p>
        </p:txBody>
      </p:sp>
      <p:sp>
        <p:nvSpPr>
          <p:cNvPr id="8" name="标题 1"/>
          <p:cNvSpPr txBox="1"/>
          <p:nvPr/>
        </p:nvSpPr>
        <p:spPr bwMode="auto">
          <a:xfrm>
            <a:off x="838149" y="487160"/>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4" name="TextBox 13"/>
          <p:cNvSpPr txBox="1"/>
          <p:nvPr/>
        </p:nvSpPr>
        <p:spPr>
          <a:xfrm>
            <a:off x="474932" y="2383355"/>
            <a:ext cx="1153116" cy="2585319"/>
          </a:xfrm>
          <a:prstGeom prst="rect">
            <a:avLst/>
          </a:prstGeom>
          <a:noFill/>
        </p:spPr>
        <p:txBody>
          <a:bodyPr wrap="square" lIns="121917" tIns="60958" rIns="121917" bIns="60958" rtlCol="0">
            <a:spAutoFit/>
          </a:bodyPr>
          <a:lstStyle/>
          <a:p>
            <a:r>
              <a:rPr lang="zh-CN" altLang="en-US" sz="3200" b="1" dirty="0">
                <a:solidFill>
                  <a:srgbClr val="475F77"/>
                </a:solidFill>
              </a:rPr>
              <a:t>黑白合同的概念及界定</a:t>
            </a:r>
          </a:p>
        </p:txBody>
      </p:sp>
      <p:cxnSp>
        <p:nvCxnSpPr>
          <p:cNvPr id="3" name="直接连接符 2"/>
          <p:cNvCxnSpPr/>
          <p:nvPr/>
        </p:nvCxnSpPr>
        <p:spPr bwMode="auto">
          <a:xfrm>
            <a:off x="1630710" y="2781722"/>
            <a:ext cx="0" cy="1874366"/>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7"/>
          <p:cNvSpPr txBox="1">
            <a:spLocks noChangeArrowheads="1"/>
          </p:cNvSpPr>
          <p:nvPr/>
        </p:nvSpPr>
        <p:spPr bwMode="auto">
          <a:xfrm>
            <a:off x="2278786" y="1413570"/>
            <a:ext cx="9436695" cy="540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2"/>
                </a:solidFill>
                <a:latin typeface="Arial" panose="020B0604020202020204" pitchFamily="34" charset="0"/>
                <a:ea typeface="宋体" panose="02010600030101010101" pitchFamily="2" charset="-122"/>
              </a:defRPr>
            </a:lvl1pPr>
            <a:lvl2pPr marL="742950" indent="-285750" eaLnBrk="0" hangingPunct="0">
              <a:defRPr sz="2000">
                <a:solidFill>
                  <a:schemeClr val="tx2"/>
                </a:solidFill>
                <a:latin typeface="Arial" panose="020B0604020202020204" pitchFamily="34" charset="0"/>
                <a:ea typeface="宋体" panose="02010600030101010101" pitchFamily="2" charset="-122"/>
              </a:defRPr>
            </a:lvl2pPr>
            <a:lvl3pPr marL="1143000" indent="-228600" eaLnBrk="0" hangingPunct="0">
              <a:defRPr sz="2000">
                <a:solidFill>
                  <a:schemeClr val="tx2"/>
                </a:solidFill>
                <a:latin typeface="Arial" panose="020B0604020202020204" pitchFamily="34" charset="0"/>
                <a:ea typeface="宋体" panose="02010600030101010101" pitchFamily="2" charset="-122"/>
              </a:defRPr>
            </a:lvl3pPr>
            <a:lvl4pPr marL="1600200" indent="-228600" eaLnBrk="0" hangingPunct="0">
              <a:defRPr sz="2000">
                <a:solidFill>
                  <a:schemeClr val="tx2"/>
                </a:solidFill>
                <a:latin typeface="Arial" panose="020B0604020202020204" pitchFamily="34" charset="0"/>
                <a:ea typeface="宋体" panose="02010600030101010101" pitchFamily="2" charset="-122"/>
              </a:defRPr>
            </a:lvl4pPr>
            <a:lvl5pPr marL="2057400" indent="-228600" eaLnBrk="0" hangingPunct="0">
              <a:defRPr sz="2000">
                <a:solidFill>
                  <a:schemeClr val="tx2"/>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9pPr>
          </a:lstStyle>
          <a:p>
            <a:pPr marL="342900" indent="-342900" eaLnBrk="1" hangingPunct="1">
              <a:lnSpc>
                <a:spcPct val="150000"/>
              </a:lnSpc>
              <a:spcBef>
                <a:spcPts val="600"/>
              </a:spcBef>
              <a:spcAft>
                <a:spcPts val="600"/>
              </a:spcAft>
              <a:buFont typeface="Wingdings" panose="05000000000000000000" pitchFamily="2" charset="2"/>
              <a:buChar char="l"/>
            </a:pP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解释</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第二十一条规定：“当事人就同一建设工程另行订立的建设工程施工合同与经过备案的中标合同实质性内容不一致的，应当以备案的中标合同作为结算工程价款的根据。”</a:t>
            </a:r>
            <a:endParaRPr lang="en-US" altLang="zh-CN" sz="2100" dirty="0">
              <a:solidFill>
                <a:srgbClr val="000000"/>
              </a:solidFill>
              <a:latin typeface="Arial" panose="020B0604020202020204"/>
              <a:ea typeface="微软雅黑" panose="020B0503020204020204" pitchFamily="34" charset="-122"/>
              <a:cs typeface="+mn-ea"/>
              <a:sym typeface="+mn-lt"/>
            </a:endParaRPr>
          </a:p>
          <a:p>
            <a:pPr marL="342900" indent="-342900" eaLnBrk="1" hangingPunct="1">
              <a:lnSpc>
                <a:spcPct val="150000"/>
              </a:lnSpc>
              <a:spcBef>
                <a:spcPts val="600"/>
              </a:spcBef>
              <a:spcAft>
                <a:spcPts val="600"/>
              </a:spcAft>
              <a:buFont typeface="Wingdings" panose="05000000000000000000" pitchFamily="2" charset="2"/>
              <a:buChar char="l"/>
            </a:pPr>
            <a:r>
              <a:rPr lang="zh-CN" altLang="en-US" sz="2100" dirty="0">
                <a:solidFill>
                  <a:srgbClr val="000000"/>
                </a:solidFill>
                <a:latin typeface="Arial" panose="020B0604020202020204"/>
                <a:ea typeface="微软雅黑" panose="020B0503020204020204" pitchFamily="34" charset="-122"/>
                <a:cs typeface="+mn-ea"/>
                <a:sym typeface="+mn-lt"/>
              </a:rPr>
              <a:t>如何界分黑白合同与合同变更？</a:t>
            </a:r>
          </a:p>
          <a:p>
            <a:pPr marL="342900" indent="-342900" eaLnBrk="1" hangingPunct="1">
              <a:lnSpc>
                <a:spcPct val="150000"/>
              </a:lnSpc>
              <a:spcBef>
                <a:spcPts val="600"/>
              </a:spcBef>
              <a:spcAft>
                <a:spcPts val="600"/>
              </a:spcAft>
              <a:buFont typeface="Wingdings" panose="05000000000000000000" pitchFamily="2" charset="2"/>
              <a:buChar char="l"/>
            </a:pPr>
            <a:r>
              <a:rPr lang="en-US" altLang="zh-CN" sz="2100" dirty="0">
                <a:solidFill>
                  <a:srgbClr val="D74B4B"/>
                </a:solidFill>
                <a:latin typeface="Arial" panose="020B0604020202020204"/>
                <a:ea typeface="微软雅黑" panose="020B0503020204020204" pitchFamily="34" charset="-122"/>
                <a:cs typeface="+mn-ea"/>
                <a:sym typeface="+mn-lt"/>
              </a:rPr>
              <a:t>1</a:t>
            </a:r>
            <a:r>
              <a:rPr lang="zh-CN" altLang="en-US" sz="2100" dirty="0">
                <a:solidFill>
                  <a:srgbClr val="D74B4B"/>
                </a:solidFill>
                <a:latin typeface="Arial" panose="020B0604020202020204"/>
                <a:ea typeface="微软雅黑" panose="020B0503020204020204" pitchFamily="34" charset="-122"/>
                <a:cs typeface="+mn-ea"/>
                <a:sym typeface="+mn-lt"/>
              </a:rPr>
              <a:t>、合同实质性内容的界定：</a:t>
            </a:r>
            <a:r>
              <a:rPr lang="zh-CN" altLang="en-US" sz="2100" dirty="0">
                <a:solidFill>
                  <a:srgbClr val="000000"/>
                </a:solidFill>
                <a:latin typeface="Arial" panose="020B0604020202020204"/>
                <a:ea typeface="微软雅黑" panose="020B0503020204020204" pitchFamily="34" charset="-122"/>
                <a:cs typeface="+mn-ea"/>
                <a:sym typeface="+mn-lt"/>
              </a:rPr>
              <a:t>是指影响或者决定当事人基本权利义务的条款，包括</a:t>
            </a:r>
            <a:r>
              <a:rPr lang="zh-CN" altLang="en-US" sz="2100" dirty="0">
                <a:solidFill>
                  <a:srgbClr val="D74B4B"/>
                </a:solidFill>
                <a:latin typeface="Arial" panose="020B0604020202020204"/>
                <a:ea typeface="微软雅黑" panose="020B0503020204020204" pitchFamily="34" charset="-122"/>
                <a:cs typeface="+mn-ea"/>
                <a:sym typeface="+mn-lt"/>
              </a:rPr>
              <a:t>工期、工程价款和工程项目性质</a:t>
            </a:r>
            <a:r>
              <a:rPr lang="zh-CN" altLang="en-US" sz="2100" dirty="0">
                <a:solidFill>
                  <a:srgbClr val="000000"/>
                </a:solidFill>
                <a:latin typeface="Arial" panose="020B0604020202020204"/>
                <a:ea typeface="微软雅黑" panose="020B0503020204020204" pitchFamily="34" charset="-122"/>
                <a:cs typeface="+mn-ea"/>
                <a:sym typeface="+mn-lt"/>
              </a:rPr>
              <a:t>。另外，实践中</a:t>
            </a:r>
            <a:r>
              <a:rPr lang="zh-CN" altLang="en-US" sz="2100" dirty="0">
                <a:solidFill>
                  <a:srgbClr val="D74B4B"/>
                </a:solidFill>
                <a:latin typeface="Arial" panose="020B0604020202020204"/>
                <a:ea typeface="微软雅黑" panose="020B0503020204020204" pitchFamily="34" charset="-122"/>
                <a:cs typeface="+mn-ea"/>
                <a:sym typeface="+mn-lt"/>
              </a:rPr>
              <a:t>工程承包范围、工程款支付方式和履约担保、违约责任和争议解决方案</a:t>
            </a:r>
            <a:r>
              <a:rPr lang="zh-CN" altLang="en-US" sz="2100" dirty="0">
                <a:solidFill>
                  <a:srgbClr val="000000"/>
                </a:solidFill>
                <a:latin typeface="Arial" panose="020B0604020202020204"/>
                <a:ea typeface="微软雅黑" panose="020B0503020204020204" pitchFamily="34" charset="-122"/>
                <a:cs typeface="+mn-ea"/>
                <a:sym typeface="+mn-lt"/>
              </a:rPr>
              <a:t>也可能构成“实质性内容”。</a:t>
            </a:r>
          </a:p>
          <a:p>
            <a:pPr marL="342900" indent="-342900" eaLnBrk="1" hangingPunct="1">
              <a:lnSpc>
                <a:spcPct val="150000"/>
              </a:lnSpc>
              <a:spcBef>
                <a:spcPts val="600"/>
              </a:spcBef>
              <a:spcAft>
                <a:spcPts val="600"/>
              </a:spcAft>
              <a:buFont typeface="Wingdings" panose="05000000000000000000" pitchFamily="2" charset="2"/>
              <a:buChar char="l"/>
            </a:pPr>
            <a:r>
              <a:rPr lang="en-US" altLang="zh-CN" sz="2100" dirty="0">
                <a:solidFill>
                  <a:srgbClr val="D74B4B"/>
                </a:solidFill>
                <a:latin typeface="Arial" panose="020B0604020202020204"/>
                <a:ea typeface="微软雅黑" panose="020B0503020204020204" pitchFamily="34" charset="-122"/>
                <a:cs typeface="+mn-ea"/>
                <a:sym typeface="+mn-lt"/>
              </a:rPr>
              <a:t>2</a:t>
            </a:r>
            <a:r>
              <a:rPr lang="zh-CN" altLang="en-US" sz="2100" dirty="0">
                <a:solidFill>
                  <a:srgbClr val="D74B4B"/>
                </a:solidFill>
                <a:latin typeface="Arial" panose="020B0604020202020204"/>
                <a:ea typeface="微软雅黑" panose="020B0503020204020204" pitchFamily="34" charset="-122"/>
                <a:cs typeface="+mn-ea"/>
                <a:sym typeface="+mn-lt"/>
              </a:rPr>
              <a:t>、产生变更原因的判断：</a:t>
            </a:r>
            <a:r>
              <a:rPr lang="zh-CN" altLang="en-US" sz="2100" dirty="0">
                <a:solidFill>
                  <a:srgbClr val="000000"/>
                </a:solidFill>
                <a:latin typeface="Arial" panose="020B0604020202020204"/>
                <a:ea typeface="微软雅黑" panose="020B0503020204020204" pitchFamily="34" charset="-122"/>
                <a:cs typeface="+mn-ea"/>
                <a:sym typeface="+mn-lt"/>
              </a:rPr>
              <a:t>如果在合同实际履行过程中存在影响中标合同的</a:t>
            </a:r>
            <a:r>
              <a:rPr lang="zh-CN" altLang="en-US" sz="2100" dirty="0">
                <a:solidFill>
                  <a:srgbClr val="D74B4B"/>
                </a:solidFill>
                <a:latin typeface="Arial" panose="020B0604020202020204"/>
                <a:ea typeface="微软雅黑" panose="020B0503020204020204" pitchFamily="34" charset="-122"/>
                <a:cs typeface="+mn-ea"/>
                <a:sym typeface="+mn-lt"/>
              </a:rPr>
              <a:t>客观情况</a:t>
            </a:r>
            <a:r>
              <a:rPr lang="zh-CN" altLang="en-US" sz="2100" dirty="0">
                <a:solidFill>
                  <a:srgbClr val="000000"/>
                </a:solidFill>
                <a:latin typeface="Arial" panose="020B0604020202020204"/>
                <a:ea typeface="微软雅黑" panose="020B0503020204020204" pitchFamily="34" charset="-122"/>
                <a:cs typeface="+mn-ea"/>
                <a:sym typeface="+mn-lt"/>
              </a:rPr>
              <a:t>，双方</a:t>
            </a:r>
            <a:r>
              <a:rPr lang="zh-CN" altLang="en-US" sz="2100" dirty="0">
                <a:solidFill>
                  <a:srgbClr val="D74B4B"/>
                </a:solidFill>
                <a:latin typeface="Arial" panose="020B0604020202020204"/>
                <a:ea typeface="微软雅黑" panose="020B0503020204020204" pitchFamily="34" charset="-122"/>
                <a:cs typeface="+mn-ea"/>
                <a:sym typeface="+mn-lt"/>
              </a:rPr>
              <a:t>经协商</a:t>
            </a:r>
            <a:r>
              <a:rPr lang="zh-CN" altLang="en-US" sz="2100" dirty="0">
                <a:solidFill>
                  <a:srgbClr val="000000"/>
                </a:solidFill>
                <a:latin typeface="Arial" panose="020B0604020202020204"/>
                <a:ea typeface="微软雅黑" panose="020B0503020204020204" pitchFamily="34" charset="-122"/>
                <a:cs typeface="+mn-ea"/>
                <a:sym typeface="+mn-lt"/>
              </a:rPr>
              <a:t>对中标合同的内容进行修改，属于正常的合同变更情形，不属于黑合同。</a:t>
            </a:r>
          </a:p>
        </p:txBody>
      </p:sp>
      <p:sp>
        <p:nvSpPr>
          <p:cNvPr id="8" name="标题 1"/>
          <p:cNvSpPr txBox="1"/>
          <p:nvPr/>
        </p:nvSpPr>
        <p:spPr bwMode="auto">
          <a:xfrm>
            <a:off x="838149" y="487160"/>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4" name="TextBox 13"/>
          <p:cNvSpPr txBox="1"/>
          <p:nvPr/>
        </p:nvSpPr>
        <p:spPr>
          <a:xfrm>
            <a:off x="474932" y="2383355"/>
            <a:ext cx="1153116" cy="3077762"/>
          </a:xfrm>
          <a:prstGeom prst="rect">
            <a:avLst/>
          </a:prstGeom>
          <a:noFill/>
        </p:spPr>
        <p:txBody>
          <a:bodyPr wrap="square" lIns="121917" tIns="60958" rIns="121917" bIns="60958" rtlCol="0">
            <a:spAutoFit/>
          </a:bodyPr>
          <a:lstStyle/>
          <a:p>
            <a:r>
              <a:rPr lang="zh-CN" altLang="en-US" sz="3200" b="1" dirty="0">
                <a:solidFill>
                  <a:srgbClr val="475F77"/>
                </a:solidFill>
              </a:rPr>
              <a:t>黑白合同与合同变更的界分</a:t>
            </a:r>
          </a:p>
        </p:txBody>
      </p:sp>
      <p:cxnSp>
        <p:nvCxnSpPr>
          <p:cNvPr id="3" name="直接连接符 2"/>
          <p:cNvCxnSpPr/>
          <p:nvPr/>
        </p:nvCxnSpPr>
        <p:spPr bwMode="auto">
          <a:xfrm>
            <a:off x="1630710" y="2781722"/>
            <a:ext cx="0" cy="1874366"/>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7"/>
          <p:cNvSpPr txBox="1">
            <a:spLocks noChangeArrowheads="1"/>
          </p:cNvSpPr>
          <p:nvPr/>
        </p:nvSpPr>
        <p:spPr bwMode="auto">
          <a:xfrm>
            <a:off x="2494806" y="1590648"/>
            <a:ext cx="8712968" cy="4916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2"/>
                </a:solidFill>
                <a:latin typeface="Arial" panose="020B0604020202020204" pitchFamily="34" charset="0"/>
                <a:ea typeface="宋体" panose="02010600030101010101" pitchFamily="2" charset="-122"/>
              </a:defRPr>
            </a:lvl1pPr>
            <a:lvl2pPr marL="742950" indent="-285750" eaLnBrk="0" hangingPunct="0">
              <a:defRPr sz="2000">
                <a:solidFill>
                  <a:schemeClr val="tx2"/>
                </a:solidFill>
                <a:latin typeface="Arial" panose="020B0604020202020204" pitchFamily="34" charset="0"/>
                <a:ea typeface="宋体" panose="02010600030101010101" pitchFamily="2" charset="-122"/>
              </a:defRPr>
            </a:lvl2pPr>
            <a:lvl3pPr marL="1143000" indent="-228600" eaLnBrk="0" hangingPunct="0">
              <a:defRPr sz="2000">
                <a:solidFill>
                  <a:schemeClr val="tx2"/>
                </a:solidFill>
                <a:latin typeface="Arial" panose="020B0604020202020204" pitchFamily="34" charset="0"/>
                <a:ea typeface="宋体" panose="02010600030101010101" pitchFamily="2" charset="-122"/>
              </a:defRPr>
            </a:lvl3pPr>
            <a:lvl4pPr marL="1600200" indent="-228600" eaLnBrk="0" hangingPunct="0">
              <a:defRPr sz="2000">
                <a:solidFill>
                  <a:schemeClr val="tx2"/>
                </a:solidFill>
                <a:latin typeface="Arial" panose="020B0604020202020204" pitchFamily="34" charset="0"/>
                <a:ea typeface="宋体" panose="02010600030101010101" pitchFamily="2" charset="-122"/>
              </a:defRPr>
            </a:lvl4pPr>
            <a:lvl5pPr marL="2057400" indent="-228600" eaLnBrk="0" hangingPunct="0">
              <a:defRPr sz="2000">
                <a:solidFill>
                  <a:schemeClr val="tx2"/>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9pPr>
          </a:lstStyle>
          <a:p>
            <a:pPr marL="342900" indent="-342900" eaLnBrk="1" hangingPunct="1">
              <a:lnSpc>
                <a:spcPct val="150000"/>
              </a:lnSpc>
              <a:spcBef>
                <a:spcPts val="600"/>
              </a:spcBef>
              <a:spcAft>
                <a:spcPts val="600"/>
              </a:spcAft>
              <a:buFont typeface="Wingdings" panose="05000000000000000000" pitchFamily="2" charset="2"/>
              <a:buChar char="l"/>
            </a:pPr>
            <a:r>
              <a:rPr lang="en-US" altLang="zh-CN" sz="2100" dirty="0">
                <a:solidFill>
                  <a:srgbClr val="D74B4B"/>
                </a:solidFill>
                <a:latin typeface="Arial" panose="020B0604020202020204"/>
                <a:ea typeface="微软雅黑" panose="020B0503020204020204" pitchFamily="34" charset="-122"/>
                <a:cs typeface="+mn-ea"/>
                <a:sym typeface="+mn-lt"/>
              </a:rPr>
              <a:t>3</a:t>
            </a:r>
            <a:r>
              <a:rPr lang="zh-CN" altLang="en-US" sz="2100" dirty="0">
                <a:solidFill>
                  <a:srgbClr val="D74B4B"/>
                </a:solidFill>
                <a:latin typeface="Arial" panose="020B0604020202020204"/>
                <a:ea typeface="微软雅黑" panose="020B0503020204020204" pitchFamily="34" charset="-122"/>
                <a:cs typeface="+mn-ea"/>
                <a:sym typeface="+mn-lt"/>
              </a:rPr>
              <a:t>、变更幅度的考量：</a:t>
            </a:r>
            <a:r>
              <a:rPr lang="zh-CN" altLang="en-US" sz="2100" dirty="0">
                <a:solidFill>
                  <a:srgbClr val="000000"/>
                </a:solidFill>
                <a:latin typeface="Arial" panose="020B0604020202020204"/>
                <a:ea typeface="微软雅黑" panose="020B0503020204020204" pitchFamily="34" charset="-122"/>
                <a:cs typeface="+mn-ea"/>
                <a:sym typeface="+mn-lt"/>
              </a:rPr>
              <a:t>属于法官自由裁量权的范围。如果只是工程价款稍有调整、工程期限略有变化、工程质量有点不同的情况，就不宜一概认定为属于黑合同。</a:t>
            </a:r>
          </a:p>
          <a:p>
            <a:pPr marL="342900" indent="-342900" eaLnBrk="1" hangingPunct="1">
              <a:lnSpc>
                <a:spcPct val="150000"/>
              </a:lnSpc>
              <a:spcBef>
                <a:spcPts val="600"/>
              </a:spcBef>
              <a:spcAft>
                <a:spcPts val="600"/>
              </a:spcAft>
              <a:buFont typeface="Wingdings" panose="05000000000000000000" pitchFamily="2" charset="2"/>
              <a:buChar char="l"/>
            </a:pPr>
            <a:r>
              <a:rPr lang="zh-CN" altLang="en-US" sz="2100" dirty="0">
                <a:solidFill>
                  <a:srgbClr val="000000"/>
                </a:solidFill>
                <a:latin typeface="Arial" panose="020B0604020202020204"/>
                <a:ea typeface="微软雅黑" panose="020B0503020204020204" pitchFamily="34" charset="-122"/>
                <a:cs typeface="+mn-ea"/>
                <a:sym typeface="+mn-lt"/>
              </a:rPr>
              <a:t>具体到本案中：</a:t>
            </a:r>
          </a:p>
          <a:p>
            <a:pPr marL="342900" indent="-342900" eaLnBrk="1" hangingPunct="1">
              <a:lnSpc>
                <a:spcPct val="150000"/>
              </a:lnSpc>
              <a:spcBef>
                <a:spcPts val="600"/>
              </a:spcBef>
              <a:spcAft>
                <a:spcPts val="600"/>
              </a:spcAft>
              <a:buFont typeface="Wingdings" panose="05000000000000000000" pitchFamily="2" charset="2"/>
              <a:buChar char="l"/>
            </a:pP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补充条款</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与</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施工合同</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同日签订，排除了客观情况导致变更的可能，且</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补充条款</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中对中标合同的实质性内容作了大幅修改（价款下浮约一成），综合来看应属本文所称的黑合同。</a:t>
            </a:r>
          </a:p>
          <a:p>
            <a:pPr marL="342900" indent="-342900" eaLnBrk="1" hangingPunct="1">
              <a:lnSpc>
                <a:spcPct val="150000"/>
              </a:lnSpc>
              <a:spcBef>
                <a:spcPts val="600"/>
              </a:spcBef>
              <a:spcAft>
                <a:spcPts val="600"/>
              </a:spcAft>
              <a:buFont typeface="Wingdings" panose="05000000000000000000" pitchFamily="2" charset="2"/>
              <a:buChar char="l"/>
            </a:pP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补充合同</a:t>
            </a:r>
            <a:r>
              <a:rPr lang="en-US" altLang="zh-CN" sz="2100" dirty="0">
                <a:solidFill>
                  <a:srgbClr val="000000"/>
                </a:solidFill>
                <a:latin typeface="Arial" panose="020B0604020202020204"/>
                <a:ea typeface="微软雅黑" panose="020B0503020204020204" pitchFamily="34" charset="-122"/>
                <a:cs typeface="+mn-ea"/>
                <a:sym typeface="+mn-lt"/>
              </a:rPr>
              <a:t>》</a:t>
            </a:r>
            <a:r>
              <a:rPr lang="zh-CN" altLang="en-US" sz="2100" dirty="0">
                <a:solidFill>
                  <a:srgbClr val="000000"/>
                </a:solidFill>
                <a:latin typeface="Arial" panose="020B0604020202020204"/>
                <a:ea typeface="微软雅黑" panose="020B0503020204020204" pitchFamily="34" charset="-122"/>
                <a:cs typeface="+mn-ea"/>
                <a:sym typeface="+mn-lt"/>
              </a:rPr>
              <a:t>则是由于设计变更等客观原因导致工期更变而签订，基于前述理论属于合同变更而非黑合同的范畴。</a:t>
            </a:r>
          </a:p>
        </p:txBody>
      </p:sp>
      <p:sp>
        <p:nvSpPr>
          <p:cNvPr id="8" name="标题 1"/>
          <p:cNvSpPr txBox="1"/>
          <p:nvPr/>
        </p:nvSpPr>
        <p:spPr bwMode="auto">
          <a:xfrm>
            <a:off x="838149" y="487160"/>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4" name="TextBox 13"/>
          <p:cNvSpPr txBox="1"/>
          <p:nvPr/>
        </p:nvSpPr>
        <p:spPr>
          <a:xfrm>
            <a:off x="474932" y="2383355"/>
            <a:ext cx="1153116" cy="3077762"/>
          </a:xfrm>
          <a:prstGeom prst="rect">
            <a:avLst/>
          </a:prstGeom>
          <a:noFill/>
        </p:spPr>
        <p:txBody>
          <a:bodyPr wrap="square" lIns="121917" tIns="60958" rIns="121917" bIns="60958" rtlCol="0">
            <a:spAutoFit/>
          </a:bodyPr>
          <a:lstStyle/>
          <a:p>
            <a:r>
              <a:rPr lang="zh-CN" altLang="en-US" sz="3200" b="1" dirty="0">
                <a:solidFill>
                  <a:srgbClr val="475F77"/>
                </a:solidFill>
              </a:rPr>
              <a:t>黑白合同与合同变更的界分</a:t>
            </a:r>
          </a:p>
        </p:txBody>
      </p:sp>
      <p:cxnSp>
        <p:nvCxnSpPr>
          <p:cNvPr id="3" name="直接连接符 2"/>
          <p:cNvCxnSpPr/>
          <p:nvPr/>
        </p:nvCxnSpPr>
        <p:spPr bwMode="auto">
          <a:xfrm>
            <a:off x="1630710" y="2781722"/>
            <a:ext cx="0" cy="1874366"/>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实体上的难点一：黑白合同的造价鉴定</a:t>
            </a:r>
          </a:p>
        </p:txBody>
      </p:sp>
      <p:sp>
        <p:nvSpPr>
          <p:cNvPr id="322" name="TextBox 18"/>
          <p:cNvSpPr txBox="1"/>
          <p:nvPr/>
        </p:nvSpPr>
        <p:spPr>
          <a:xfrm>
            <a:off x="787961" y="1701602"/>
            <a:ext cx="10634528" cy="4762842"/>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5.</a:t>
            </a:r>
            <a:r>
              <a:rPr lang="zh-CN" altLang="en-US" b="1" dirty="0" smtClean="0">
                <a:solidFill>
                  <a:srgbClr val="475F77"/>
                </a:solidFill>
                <a:cs typeface="+mn-ea"/>
                <a:sym typeface="+mn-lt"/>
              </a:rPr>
              <a:t>黑白合同造价鉴定注意要点</a:t>
            </a:r>
            <a:endParaRPr lang="en-US" altLang="zh-CN" b="1" dirty="0" smtClean="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根据</a:t>
            </a:r>
            <a:r>
              <a:rPr lang="zh-CN" altLang="en-US" dirty="0">
                <a:solidFill>
                  <a:srgbClr val="000000"/>
                </a:solidFill>
                <a:cs typeface="+mn-ea"/>
                <a:sym typeface="+mn-lt"/>
              </a:rPr>
              <a:t>最高院</a:t>
            </a:r>
            <a:r>
              <a:rPr lang="en-US" altLang="zh-CN" dirty="0">
                <a:solidFill>
                  <a:srgbClr val="000000"/>
                </a:solidFill>
                <a:cs typeface="+mn-ea"/>
                <a:sym typeface="+mn-lt"/>
              </a:rPr>
              <a:t>《</a:t>
            </a:r>
            <a:r>
              <a:rPr lang="zh-CN" altLang="en-US" dirty="0">
                <a:solidFill>
                  <a:srgbClr val="000000"/>
                </a:solidFill>
                <a:cs typeface="+mn-ea"/>
                <a:sym typeface="+mn-lt"/>
              </a:rPr>
              <a:t>建设工程解释</a:t>
            </a:r>
            <a:r>
              <a:rPr lang="en-US" altLang="zh-CN" dirty="0">
                <a:solidFill>
                  <a:srgbClr val="000000"/>
                </a:solidFill>
                <a:cs typeface="+mn-ea"/>
                <a:sym typeface="+mn-lt"/>
              </a:rPr>
              <a:t>》21</a:t>
            </a:r>
            <a:r>
              <a:rPr lang="zh-CN" altLang="en-US" dirty="0">
                <a:solidFill>
                  <a:srgbClr val="000000"/>
                </a:solidFill>
                <a:cs typeface="+mn-ea"/>
                <a:sym typeface="+mn-lt"/>
              </a:rPr>
              <a:t>条的规定，当事人就同一工程签订黑白合同的，应当以白合同作为结算依据。但实践中情况比较复杂，存在依据黑合同、白合同、定额标准结算三种不同的结算方式，鉴定机构应按照委托法院要求的结算方式进行鉴定。 </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委托</a:t>
            </a:r>
            <a:r>
              <a:rPr lang="zh-CN" altLang="en-US" dirty="0">
                <a:solidFill>
                  <a:srgbClr val="000000"/>
                </a:solidFill>
                <a:cs typeface="+mn-ea"/>
                <a:sym typeface="+mn-lt"/>
              </a:rPr>
              <a:t>法院可以先通过案件审理确定结算依据，再要求鉴定机构依据确定的结算依据鉴定工程款数额，也可以要求鉴定机构根据不同结算标准分别作出多个结算数额供法院选择使用。实践中，有的案件由于白合同不是当事人真实履行的合同，对某些重要事项没有约定或约定不明，对该部分争议无法依据白合同进行鉴定，鉴定机构应当询问法院对该部分争议如何确定鉴定依</a:t>
            </a:r>
            <a:r>
              <a:rPr lang="zh-CN" altLang="en-US" dirty="0" smtClean="0">
                <a:solidFill>
                  <a:srgbClr val="000000"/>
                </a:solidFill>
                <a:cs typeface="+mn-ea"/>
                <a:sym typeface="+mn-lt"/>
              </a:rPr>
              <a:t>据。 </a:t>
            </a:r>
            <a:endParaRPr lang="zh-CN" altLang="en-US" dirty="0">
              <a:solidFill>
                <a:srgbClr val="000000"/>
              </a:solidFill>
              <a:cs typeface="+mn-ea"/>
              <a:sym typeface="+mn-l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a:t>
            </a:r>
            <a:r>
              <a:rPr lang="zh-CN" altLang="en-US" sz="3200" kern="0" dirty="0">
                <a:solidFill>
                  <a:srgbClr val="000000"/>
                </a:solidFill>
                <a:cs typeface="+mn-ea"/>
                <a:sym typeface="+mn-lt"/>
              </a:rPr>
              <a:t>二</a:t>
            </a:r>
            <a:r>
              <a:rPr lang="zh-CN" altLang="en-US" sz="3200" kern="0" dirty="0" smtClean="0">
                <a:solidFill>
                  <a:srgbClr val="000000"/>
                </a:solidFill>
                <a:cs typeface="+mn-ea"/>
                <a:sym typeface="+mn-lt"/>
              </a:rPr>
              <a:t>：瑕疵签证的效力问题</a:t>
            </a:r>
            <a:endParaRPr lang="zh-CN" altLang="en-US" sz="3200" kern="0" dirty="0">
              <a:solidFill>
                <a:srgbClr val="000000"/>
              </a:solidFill>
              <a:cs typeface="+mn-ea"/>
              <a:sym typeface="+mn-lt"/>
            </a:endParaRPr>
          </a:p>
        </p:txBody>
      </p:sp>
      <p:sp>
        <p:nvSpPr>
          <p:cNvPr id="322" name="TextBox 18"/>
          <p:cNvSpPr txBox="1"/>
          <p:nvPr/>
        </p:nvSpPr>
        <p:spPr>
          <a:xfrm>
            <a:off x="1723410" y="2205658"/>
            <a:ext cx="8763629" cy="363945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1.</a:t>
            </a:r>
            <a:r>
              <a:rPr lang="zh-CN" altLang="en-US" b="1" dirty="0" smtClean="0">
                <a:solidFill>
                  <a:srgbClr val="475F77"/>
                </a:solidFill>
                <a:cs typeface="+mn-ea"/>
                <a:sym typeface="+mn-lt"/>
              </a:rPr>
              <a:t>对</a:t>
            </a:r>
            <a:r>
              <a:rPr lang="zh-CN" altLang="en-US" b="1" dirty="0">
                <a:solidFill>
                  <a:srgbClr val="475F77"/>
                </a:solidFill>
                <a:cs typeface="+mn-ea"/>
                <a:sym typeface="+mn-lt"/>
              </a:rPr>
              <a:t>授权不明的工作人员的签证效力认定</a:t>
            </a:r>
            <a:endParaRPr lang="en-US" altLang="zh-CN" b="1" dirty="0" smtClean="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a:t>
            </a:r>
            <a:r>
              <a:rPr lang="en-US" altLang="zh-CN" dirty="0" smtClean="0">
                <a:solidFill>
                  <a:srgbClr val="000000"/>
                </a:solidFill>
                <a:cs typeface="+mn-ea"/>
                <a:sym typeface="+mn-lt"/>
              </a:rPr>
              <a:t>1</a:t>
            </a:r>
            <a:r>
              <a:rPr lang="zh-CN" altLang="en-US" dirty="0">
                <a:solidFill>
                  <a:srgbClr val="000000"/>
                </a:solidFill>
                <a:cs typeface="+mn-ea"/>
                <a:sym typeface="+mn-lt"/>
              </a:rPr>
              <a:t>）承发包企业法定代表人的签证视为企业的行为，对企业当然有效。施工合同中对于其他签证人员权限有约定的从约定。除承包人项目经理签证确认外，还有大量双方工作人员进行现场签证确认，发包人人员代表、项目负责人以及其他发包人派驻施工现场的人员等，承包人派驻的施工负责人、采购负责人、质量、安全生产管理人员、财务人员、技术人员等</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a:t>
            </a:r>
            <a:r>
              <a:rPr lang="zh-CN" altLang="en-US" sz="3200" kern="0" dirty="0">
                <a:solidFill>
                  <a:srgbClr val="000000"/>
                </a:solidFill>
                <a:cs typeface="+mn-ea"/>
                <a:sym typeface="+mn-lt"/>
              </a:rPr>
              <a:t>二</a:t>
            </a:r>
            <a:r>
              <a:rPr lang="zh-CN" altLang="en-US" sz="3200" kern="0" dirty="0" smtClean="0">
                <a:solidFill>
                  <a:srgbClr val="000000"/>
                </a:solidFill>
                <a:cs typeface="+mn-ea"/>
                <a:sym typeface="+mn-lt"/>
              </a:rPr>
              <a:t>：瑕疵签证的效力问题</a:t>
            </a:r>
            <a:endParaRPr lang="zh-CN" altLang="en-US" sz="3200" kern="0" dirty="0">
              <a:solidFill>
                <a:srgbClr val="000000"/>
              </a:solidFill>
              <a:cs typeface="+mn-ea"/>
              <a:sym typeface="+mn-lt"/>
            </a:endParaRPr>
          </a:p>
        </p:txBody>
      </p:sp>
      <p:sp>
        <p:nvSpPr>
          <p:cNvPr id="322" name="TextBox 18"/>
          <p:cNvSpPr txBox="1"/>
          <p:nvPr/>
        </p:nvSpPr>
        <p:spPr>
          <a:xfrm>
            <a:off x="1147346" y="1845618"/>
            <a:ext cx="9915757" cy="412420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a:t>
            </a:r>
            <a:r>
              <a:rPr lang="en-US" altLang="zh-CN" dirty="0">
                <a:solidFill>
                  <a:srgbClr val="000000"/>
                </a:solidFill>
                <a:cs typeface="+mn-ea"/>
                <a:sym typeface="+mn-lt"/>
              </a:rPr>
              <a:t>2</a:t>
            </a:r>
            <a:r>
              <a:rPr lang="zh-CN" altLang="en-US" dirty="0">
                <a:solidFill>
                  <a:srgbClr val="000000"/>
                </a:solidFill>
                <a:cs typeface="+mn-ea"/>
                <a:sym typeface="+mn-lt"/>
              </a:rPr>
              <a:t>）实践中施工合同的签订和履行并不规范，对于合同没有约定工作人员的姓名和权限或约定不明的，其签证确认的效力应该如何，存在不同观点。</a:t>
            </a:r>
          </a:p>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一</a:t>
            </a:r>
            <a:r>
              <a:rPr lang="zh-CN" altLang="en-US" b="1" dirty="0">
                <a:solidFill>
                  <a:srgbClr val="000000"/>
                </a:solidFill>
                <a:cs typeface="+mn-ea"/>
                <a:sym typeface="+mn-lt"/>
              </a:rPr>
              <a:t>种观点认为，应当区分签证人员的身份从严认定。</a:t>
            </a:r>
            <a:r>
              <a:rPr lang="zh-CN" altLang="en-US" dirty="0">
                <a:solidFill>
                  <a:srgbClr val="000000"/>
                </a:solidFill>
                <a:cs typeface="+mn-ea"/>
                <a:sym typeface="+mn-lt"/>
              </a:rPr>
              <a:t>如浙江高院</a:t>
            </a:r>
            <a:r>
              <a:rPr lang="en-US" altLang="zh-CN" dirty="0">
                <a:solidFill>
                  <a:srgbClr val="000000"/>
                </a:solidFill>
                <a:cs typeface="+mn-ea"/>
                <a:sym typeface="+mn-lt"/>
              </a:rPr>
              <a:t>《</a:t>
            </a:r>
            <a:r>
              <a:rPr lang="zh-CN" altLang="en-US" dirty="0">
                <a:solidFill>
                  <a:srgbClr val="000000"/>
                </a:solidFill>
                <a:cs typeface="+mn-ea"/>
                <a:sym typeface="+mn-lt"/>
              </a:rPr>
              <a:t>建设工程解答</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11</a:t>
            </a:r>
            <a:r>
              <a:rPr lang="zh-CN" altLang="en-US" dirty="0">
                <a:solidFill>
                  <a:srgbClr val="000000"/>
                </a:solidFill>
                <a:cs typeface="+mn-ea"/>
                <a:sym typeface="+mn-lt"/>
              </a:rPr>
              <a:t>条规定：“要严格把握工程施工过程中相关材料的签证和确认。除法定代表人和约定明确授权的人员外，其他人员对工程量和价款等所作的签证、确认，不具有法律效力。没有约定明确授权的，法定代表人、项目经理、现场负责人的签证、确认具有法律效力；其他人员的签证、确认，对发包人不具有法律效力，除非承包人举证证明该人员确有相应的权限。” </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a:t>
            </a:r>
            <a:r>
              <a:rPr lang="zh-CN" altLang="en-US" sz="3200" kern="0" dirty="0">
                <a:solidFill>
                  <a:srgbClr val="000000"/>
                </a:solidFill>
                <a:cs typeface="+mn-ea"/>
                <a:sym typeface="+mn-lt"/>
              </a:rPr>
              <a:t>二</a:t>
            </a:r>
            <a:r>
              <a:rPr lang="zh-CN" altLang="en-US" sz="3200" kern="0" dirty="0" smtClean="0">
                <a:solidFill>
                  <a:srgbClr val="000000"/>
                </a:solidFill>
                <a:cs typeface="+mn-ea"/>
                <a:sym typeface="+mn-lt"/>
              </a:rPr>
              <a:t>：瑕疵签证的效力问题</a:t>
            </a:r>
            <a:endParaRPr lang="zh-CN" altLang="en-US" sz="3200" kern="0" dirty="0">
              <a:solidFill>
                <a:srgbClr val="000000"/>
              </a:solidFill>
              <a:cs typeface="+mn-ea"/>
              <a:sym typeface="+mn-lt"/>
            </a:endParaRPr>
          </a:p>
        </p:txBody>
      </p:sp>
      <p:sp>
        <p:nvSpPr>
          <p:cNvPr id="322" name="TextBox 18"/>
          <p:cNvSpPr txBox="1"/>
          <p:nvPr/>
        </p:nvSpPr>
        <p:spPr>
          <a:xfrm>
            <a:off x="1291035" y="1845618"/>
            <a:ext cx="9628380" cy="445506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a:solidFill>
                  <a:srgbClr val="000000"/>
                </a:solidFill>
                <a:cs typeface="+mn-ea"/>
                <a:sym typeface="+mn-lt"/>
              </a:rPr>
              <a:t>另一种观点认为，只要当事人工作人员代表所属企业在签证上签字确认，即可以认定为职务行为，属于有权代理，签证文件有效，对当事人具有约束力。</a:t>
            </a:r>
            <a:r>
              <a:rPr lang="zh-CN" altLang="en-US" dirty="0">
                <a:solidFill>
                  <a:srgbClr val="000000"/>
                </a:solidFill>
                <a:cs typeface="+mn-ea"/>
                <a:sym typeface="+mn-lt"/>
              </a:rPr>
              <a:t>但当事人有证据证明对方明知签证人员没有代理权或超越代理权的除外。如福建高院</a:t>
            </a:r>
            <a:r>
              <a:rPr lang="en-US" altLang="zh-CN" dirty="0">
                <a:solidFill>
                  <a:srgbClr val="000000"/>
                </a:solidFill>
                <a:cs typeface="+mn-ea"/>
                <a:sym typeface="+mn-lt"/>
              </a:rPr>
              <a:t>《</a:t>
            </a:r>
            <a:r>
              <a:rPr lang="zh-CN" altLang="en-US" dirty="0">
                <a:solidFill>
                  <a:srgbClr val="000000"/>
                </a:solidFill>
                <a:cs typeface="+mn-ea"/>
                <a:sym typeface="+mn-lt"/>
              </a:rPr>
              <a:t>建设工程解答</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15</a:t>
            </a:r>
            <a:r>
              <a:rPr lang="zh-CN" altLang="en-US" dirty="0">
                <a:solidFill>
                  <a:srgbClr val="000000"/>
                </a:solidFill>
                <a:cs typeface="+mn-ea"/>
                <a:sym typeface="+mn-lt"/>
              </a:rPr>
              <a:t>条规定</a:t>
            </a:r>
            <a:r>
              <a:rPr lang="zh-CN" altLang="en-US" dirty="0" smtClean="0">
                <a:solidFill>
                  <a:srgbClr val="000000"/>
                </a:solidFill>
                <a:cs typeface="+mn-ea"/>
                <a:sym typeface="+mn-lt"/>
              </a:rPr>
              <a:t>：双</a:t>
            </a:r>
            <a:r>
              <a:rPr lang="zh-CN" altLang="en-US" dirty="0">
                <a:solidFill>
                  <a:srgbClr val="000000"/>
                </a:solidFill>
                <a:cs typeface="+mn-ea"/>
                <a:sym typeface="+mn-lt"/>
              </a:rPr>
              <a:t>方当事人对有权进行工程量和价款等予以签证、确认的具体人员有约定的，除该具体人员及法定代表人外，他人对工程量和价款等所作的签证、确认不能作为工程价款结算的依据；没有约定的，发包人应对其工作人员的职务行为承担承担民事责任，但发包人有证据证明承包人明知该工作人员无相应权限的，该工作人员签证的内容对发包人不发生法律效力</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a:t>
            </a:r>
            <a:r>
              <a:rPr lang="zh-CN" altLang="en-US" sz="3200" kern="0" dirty="0">
                <a:solidFill>
                  <a:srgbClr val="000000"/>
                </a:solidFill>
                <a:cs typeface="+mn-ea"/>
                <a:sym typeface="+mn-lt"/>
              </a:rPr>
              <a:t>二</a:t>
            </a:r>
            <a:r>
              <a:rPr lang="zh-CN" altLang="en-US" sz="3200" kern="0" dirty="0" smtClean="0">
                <a:solidFill>
                  <a:srgbClr val="000000"/>
                </a:solidFill>
                <a:cs typeface="+mn-ea"/>
                <a:sym typeface="+mn-lt"/>
              </a:rPr>
              <a:t>：瑕疵签证的效力问题</a:t>
            </a:r>
            <a:endParaRPr lang="zh-CN" altLang="en-US" sz="3200" kern="0" dirty="0">
              <a:solidFill>
                <a:srgbClr val="000000"/>
              </a:solidFill>
              <a:cs typeface="+mn-ea"/>
              <a:sym typeface="+mn-lt"/>
            </a:endParaRPr>
          </a:p>
        </p:txBody>
      </p:sp>
      <p:sp>
        <p:nvSpPr>
          <p:cNvPr id="322" name="TextBox 18"/>
          <p:cNvSpPr txBox="1"/>
          <p:nvPr/>
        </p:nvSpPr>
        <p:spPr>
          <a:xfrm>
            <a:off x="1848933" y="2349674"/>
            <a:ext cx="8512583" cy="315471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第一</a:t>
            </a:r>
            <a:r>
              <a:rPr lang="zh-CN" altLang="en-US" dirty="0">
                <a:solidFill>
                  <a:srgbClr val="000000"/>
                </a:solidFill>
                <a:cs typeface="+mn-ea"/>
                <a:sym typeface="+mn-lt"/>
              </a:rPr>
              <a:t>种观点从严掌握，有利于引导当事人在施工过程中规范签证</a:t>
            </a:r>
            <a:r>
              <a:rPr lang="zh-CN" altLang="en-US" dirty="0" smtClean="0">
                <a:solidFill>
                  <a:srgbClr val="000000"/>
                </a:solidFill>
                <a:cs typeface="+mn-ea"/>
                <a:sym typeface="+mn-lt"/>
              </a:rPr>
              <a:t>行为。</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后</a:t>
            </a:r>
            <a:r>
              <a:rPr lang="zh-CN" altLang="en-US" dirty="0">
                <a:solidFill>
                  <a:srgbClr val="000000"/>
                </a:solidFill>
                <a:cs typeface="+mn-ea"/>
                <a:sym typeface="+mn-lt"/>
              </a:rPr>
              <a:t>一种观点相对从宽掌握，更符合目前建筑市场的现状，在个案中也相对公平</a:t>
            </a:r>
            <a:r>
              <a:rPr lang="zh-CN" altLang="en-US" dirty="0" smtClean="0">
                <a:solidFill>
                  <a:srgbClr val="000000"/>
                </a:solidFill>
                <a:cs typeface="+mn-ea"/>
                <a:sym typeface="+mn-lt"/>
              </a:rPr>
              <a:t>。但</a:t>
            </a:r>
            <a:r>
              <a:rPr lang="zh-CN" altLang="en-US" dirty="0">
                <a:solidFill>
                  <a:srgbClr val="000000"/>
                </a:solidFill>
                <a:cs typeface="+mn-ea"/>
                <a:sym typeface="+mn-lt"/>
              </a:rPr>
              <a:t>结算报告的重要</a:t>
            </a:r>
            <a:r>
              <a:rPr lang="zh-CN" altLang="en-US" dirty="0" smtClean="0">
                <a:solidFill>
                  <a:srgbClr val="000000"/>
                </a:solidFill>
                <a:cs typeface="+mn-ea"/>
                <a:sym typeface="+mn-lt"/>
              </a:rPr>
              <a:t>性</a:t>
            </a:r>
            <a:r>
              <a:rPr lang="zh-CN" altLang="en-US" dirty="0">
                <a:solidFill>
                  <a:srgbClr val="000000"/>
                </a:solidFill>
                <a:cs typeface="+mn-ea"/>
                <a:sym typeface="+mn-lt"/>
              </a:rPr>
              <a:t>明显</a:t>
            </a:r>
            <a:r>
              <a:rPr lang="zh-CN" altLang="en-US" dirty="0" smtClean="0">
                <a:solidFill>
                  <a:srgbClr val="000000"/>
                </a:solidFill>
                <a:cs typeface="+mn-ea"/>
                <a:sym typeface="+mn-lt"/>
              </a:rPr>
              <a:t>高</a:t>
            </a:r>
            <a:r>
              <a:rPr lang="zh-CN" altLang="en-US" dirty="0">
                <a:solidFill>
                  <a:srgbClr val="000000"/>
                </a:solidFill>
                <a:cs typeface="+mn-ea"/>
                <a:sym typeface="+mn-lt"/>
              </a:rPr>
              <a:t>于一般的签证文件，除施工合</a:t>
            </a:r>
            <a:r>
              <a:rPr lang="zh-CN" altLang="en-US" dirty="0" smtClean="0">
                <a:solidFill>
                  <a:srgbClr val="000000"/>
                </a:solidFill>
                <a:cs typeface="+mn-ea"/>
                <a:sym typeface="+mn-lt"/>
              </a:rPr>
              <a:t>同特</a:t>
            </a:r>
            <a:r>
              <a:rPr lang="zh-CN" altLang="en-US" dirty="0">
                <a:solidFill>
                  <a:srgbClr val="000000"/>
                </a:solidFill>
                <a:cs typeface="+mn-ea"/>
                <a:sym typeface="+mn-lt"/>
              </a:rPr>
              <a:t>殊约定外，法定代表人、项目经理之外的其他工作人员，无权代表企业在结算报告上签字确认。</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a:t>
            </a:r>
            <a:r>
              <a:rPr lang="zh-CN" altLang="en-US" sz="3200" kern="0" dirty="0">
                <a:solidFill>
                  <a:srgbClr val="000000"/>
                </a:solidFill>
                <a:cs typeface="+mn-ea"/>
                <a:sym typeface="+mn-lt"/>
              </a:rPr>
              <a:t>二</a:t>
            </a:r>
            <a:r>
              <a:rPr lang="zh-CN" altLang="en-US" sz="3200" kern="0" dirty="0" smtClean="0">
                <a:solidFill>
                  <a:srgbClr val="000000"/>
                </a:solidFill>
                <a:cs typeface="+mn-ea"/>
                <a:sym typeface="+mn-lt"/>
              </a:rPr>
              <a:t>：瑕疵签证的效力问题</a:t>
            </a:r>
            <a:endParaRPr lang="zh-CN" altLang="en-US" sz="3200" kern="0" dirty="0">
              <a:solidFill>
                <a:srgbClr val="000000"/>
              </a:solidFill>
              <a:cs typeface="+mn-ea"/>
              <a:sym typeface="+mn-lt"/>
            </a:endParaRPr>
          </a:p>
        </p:txBody>
      </p:sp>
      <p:sp>
        <p:nvSpPr>
          <p:cNvPr id="322" name="TextBox 18"/>
          <p:cNvSpPr txBox="1"/>
          <p:nvPr/>
        </p:nvSpPr>
        <p:spPr>
          <a:xfrm>
            <a:off x="812637" y="1701602"/>
            <a:ext cx="10585175" cy="460895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2.</a:t>
            </a:r>
            <a:r>
              <a:rPr lang="zh-CN" altLang="en-US" b="1" dirty="0" smtClean="0">
                <a:solidFill>
                  <a:srgbClr val="475F77"/>
                </a:solidFill>
                <a:cs typeface="+mn-ea"/>
                <a:sym typeface="+mn-lt"/>
              </a:rPr>
              <a:t>签证</a:t>
            </a:r>
            <a:r>
              <a:rPr lang="zh-CN" altLang="en-US" b="1" dirty="0">
                <a:solidFill>
                  <a:srgbClr val="475F77"/>
                </a:solidFill>
                <a:cs typeface="+mn-ea"/>
                <a:sym typeface="+mn-lt"/>
              </a:rPr>
              <a:t>文件上只有监理人员的签字，没有发包人的签字，该签证文件效力如何？</a:t>
            </a:r>
            <a:endParaRPr lang="en-US" altLang="zh-CN" b="1" dirty="0" smtClean="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b="1" dirty="0">
                <a:solidFill>
                  <a:srgbClr val="000000"/>
                </a:solidFill>
                <a:cs typeface="+mn-ea"/>
                <a:sym typeface="+mn-lt"/>
              </a:rPr>
              <a:t>一种观点认为，监理单位与发包人签订有工程监理合同，双方之间是委托关系，监理单位是发包人履行合同的代理人。</a:t>
            </a:r>
            <a:r>
              <a:rPr lang="en-US" altLang="zh-CN" dirty="0">
                <a:solidFill>
                  <a:srgbClr val="000000"/>
                </a:solidFill>
                <a:cs typeface="+mn-ea"/>
                <a:sym typeface="+mn-lt"/>
              </a:rPr>
              <a:t>1999</a:t>
            </a:r>
            <a:r>
              <a:rPr lang="zh-CN" altLang="en-US" dirty="0">
                <a:solidFill>
                  <a:srgbClr val="000000"/>
                </a:solidFill>
                <a:cs typeface="+mn-ea"/>
                <a:sym typeface="+mn-lt"/>
              </a:rPr>
              <a:t>版施工合同中，工程监理单位委派的总监理工程师与发包人指定的履行本合同的代表统称为工程师</a:t>
            </a:r>
            <a:r>
              <a:rPr lang="zh-CN" altLang="en-US" dirty="0" smtClean="0">
                <a:solidFill>
                  <a:srgbClr val="000000"/>
                </a:solidFill>
                <a:cs typeface="+mn-ea"/>
                <a:sym typeface="+mn-lt"/>
              </a:rPr>
              <a:t>。</a:t>
            </a:r>
            <a:r>
              <a:rPr lang="en-US" altLang="zh-CN" dirty="0" smtClean="0">
                <a:solidFill>
                  <a:srgbClr val="000000"/>
                </a:solidFill>
                <a:cs typeface="+mn-ea"/>
                <a:sym typeface="+mn-lt"/>
              </a:rPr>
              <a:t>《</a:t>
            </a:r>
            <a:r>
              <a:rPr lang="zh-CN" altLang="en-US" dirty="0">
                <a:solidFill>
                  <a:srgbClr val="000000"/>
                </a:solidFill>
                <a:cs typeface="+mn-ea"/>
                <a:sym typeface="+mn-lt"/>
              </a:rPr>
              <a:t>建设工程监理规定</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25</a:t>
            </a:r>
            <a:r>
              <a:rPr lang="zh-CN" altLang="en-US" dirty="0">
                <a:solidFill>
                  <a:srgbClr val="000000"/>
                </a:solidFill>
                <a:cs typeface="+mn-ea"/>
                <a:sym typeface="+mn-lt"/>
              </a:rPr>
              <a:t>条规定总监理工程师在授权范围内可以签认所监理的工程项目有关款项的支付凭证。</a:t>
            </a:r>
            <a:r>
              <a:rPr lang="en-US" altLang="zh-CN" dirty="0">
                <a:solidFill>
                  <a:srgbClr val="000000"/>
                </a:solidFill>
                <a:cs typeface="+mn-ea"/>
                <a:sym typeface="+mn-lt"/>
              </a:rPr>
              <a:t>《</a:t>
            </a:r>
            <a:r>
              <a:rPr lang="zh-CN" altLang="en-US" dirty="0">
                <a:solidFill>
                  <a:srgbClr val="000000"/>
                </a:solidFill>
                <a:cs typeface="+mn-ea"/>
                <a:sym typeface="+mn-lt"/>
              </a:rPr>
              <a:t>标准设计施工总承包招标文件</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3.1.1</a:t>
            </a:r>
            <a:r>
              <a:rPr lang="zh-CN" altLang="en-US" dirty="0">
                <a:solidFill>
                  <a:srgbClr val="000000"/>
                </a:solidFill>
                <a:cs typeface="+mn-ea"/>
                <a:sym typeface="+mn-lt"/>
              </a:rPr>
              <a:t>条进一步讲监理人的行为视为发包人的</a:t>
            </a:r>
            <a:r>
              <a:rPr lang="zh-CN" altLang="en-US" dirty="0" smtClean="0">
                <a:solidFill>
                  <a:srgbClr val="000000"/>
                </a:solidFill>
                <a:cs typeface="+mn-ea"/>
                <a:sym typeface="+mn-lt"/>
              </a:rPr>
              <a:t>行为。（</a:t>
            </a:r>
            <a:r>
              <a:rPr lang="en-US" altLang="zh-CN" dirty="0">
                <a:solidFill>
                  <a:srgbClr val="000000"/>
                </a:solidFill>
                <a:cs typeface="+mn-ea"/>
                <a:sym typeface="+mn-lt"/>
              </a:rPr>
              <a:t>3.1.1 </a:t>
            </a:r>
            <a:r>
              <a:rPr lang="zh-CN" altLang="en-US" dirty="0">
                <a:solidFill>
                  <a:srgbClr val="000000"/>
                </a:solidFill>
                <a:cs typeface="+mn-ea"/>
                <a:sym typeface="+mn-lt"/>
              </a:rPr>
              <a:t>监理人受发包人委托，享有合同约定的权力，其所发出的任何指示应视为已得到发包人的批准。监理人在行使某项权力前需要经发包人事先批准而通用合同条款没有指明的，应在专用合同条款中指明。未经发包人批准，监理人无权修改合同。）</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a:t>
            </a:r>
            <a:r>
              <a:rPr lang="zh-CN" altLang="en-US" sz="3200" kern="0" dirty="0">
                <a:solidFill>
                  <a:srgbClr val="000000"/>
                </a:solidFill>
                <a:cs typeface="+mn-ea"/>
                <a:sym typeface="+mn-lt"/>
              </a:rPr>
              <a:t>二</a:t>
            </a:r>
            <a:r>
              <a:rPr lang="zh-CN" altLang="en-US" sz="3200" kern="0" dirty="0" smtClean="0">
                <a:solidFill>
                  <a:srgbClr val="000000"/>
                </a:solidFill>
                <a:cs typeface="+mn-ea"/>
                <a:sym typeface="+mn-lt"/>
              </a:rPr>
              <a:t>：瑕疵签证的效力问题</a:t>
            </a:r>
            <a:endParaRPr lang="zh-CN" altLang="en-US" sz="3200" kern="0" dirty="0">
              <a:solidFill>
                <a:srgbClr val="000000"/>
              </a:solidFill>
              <a:cs typeface="+mn-ea"/>
              <a:sym typeface="+mn-lt"/>
            </a:endParaRPr>
          </a:p>
        </p:txBody>
      </p:sp>
      <p:sp>
        <p:nvSpPr>
          <p:cNvPr id="322" name="TextBox 18"/>
          <p:cNvSpPr txBox="1"/>
          <p:nvPr/>
        </p:nvSpPr>
        <p:spPr>
          <a:xfrm>
            <a:off x="1198662" y="1917626"/>
            <a:ext cx="9649072" cy="348557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另</a:t>
            </a:r>
            <a:r>
              <a:rPr lang="zh-CN" altLang="en-US" b="1" dirty="0">
                <a:solidFill>
                  <a:srgbClr val="000000"/>
                </a:solidFill>
                <a:cs typeface="+mn-ea"/>
                <a:sym typeface="+mn-lt"/>
              </a:rPr>
              <a:t>一种观点认为，监理的法律特征虽与委托代理相似，但不能完全等同于委托代理，监理单位并不具备签署洽商签证的法定职权，因此在没有特别约定，且不构成表见代理的情况下，监理人员的签证确认对发包人没有约束力。</a:t>
            </a:r>
            <a:r>
              <a:rPr lang="zh-CN" altLang="en-US" dirty="0">
                <a:solidFill>
                  <a:srgbClr val="000000"/>
                </a:solidFill>
                <a:cs typeface="+mn-ea"/>
                <a:sym typeface="+mn-lt"/>
              </a:rPr>
              <a:t>如盐城市中级人民法院</a:t>
            </a:r>
            <a:r>
              <a:rPr lang="en-US" altLang="zh-CN" dirty="0">
                <a:solidFill>
                  <a:srgbClr val="000000"/>
                </a:solidFill>
                <a:cs typeface="+mn-ea"/>
                <a:sym typeface="+mn-lt"/>
              </a:rPr>
              <a:t>《</a:t>
            </a:r>
            <a:r>
              <a:rPr lang="zh-CN" altLang="en-US" dirty="0">
                <a:solidFill>
                  <a:srgbClr val="000000"/>
                </a:solidFill>
                <a:cs typeface="+mn-ea"/>
                <a:sym typeface="+mn-lt"/>
              </a:rPr>
              <a:t>关于审理建设工程施工合同纠纷若干问题的指导意见</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16</a:t>
            </a:r>
            <a:r>
              <a:rPr lang="zh-CN" altLang="en-US" dirty="0">
                <a:solidFill>
                  <a:srgbClr val="000000"/>
                </a:solidFill>
                <a:cs typeface="+mn-ea"/>
                <a:sym typeface="+mn-lt"/>
              </a:rPr>
              <a:t>条：“建设单位与监理单位之间是特殊的委托合同关系。监理人员签认的工程量月报表、价格确认表等，一般不直接作为工程结算的依据，但经建设单位授权或签认行为构成表见代理的除外。”</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a:t>
            </a:r>
            <a:r>
              <a:rPr lang="zh-CN" altLang="en-US" sz="3200" kern="0" dirty="0">
                <a:solidFill>
                  <a:srgbClr val="000000"/>
                </a:solidFill>
                <a:cs typeface="+mn-ea"/>
                <a:sym typeface="+mn-lt"/>
              </a:rPr>
              <a:t>二</a:t>
            </a:r>
            <a:r>
              <a:rPr lang="zh-CN" altLang="en-US" sz="3200" kern="0" dirty="0" smtClean="0">
                <a:solidFill>
                  <a:srgbClr val="000000"/>
                </a:solidFill>
                <a:cs typeface="+mn-ea"/>
                <a:sym typeface="+mn-lt"/>
              </a:rPr>
              <a:t>：瑕疵签证的效力问题</a:t>
            </a:r>
            <a:endParaRPr lang="zh-CN" altLang="en-US" sz="3200" kern="0" dirty="0">
              <a:solidFill>
                <a:srgbClr val="000000"/>
              </a:solidFill>
              <a:cs typeface="+mn-ea"/>
              <a:sym typeface="+mn-lt"/>
            </a:endParaRPr>
          </a:p>
        </p:txBody>
      </p:sp>
      <p:sp>
        <p:nvSpPr>
          <p:cNvPr id="322" name="TextBox 18"/>
          <p:cNvSpPr txBox="1"/>
          <p:nvPr/>
        </p:nvSpPr>
        <p:spPr>
          <a:xfrm>
            <a:off x="601357" y="1413570"/>
            <a:ext cx="11007736" cy="5093702"/>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我们认为，上述</a:t>
            </a:r>
            <a:r>
              <a:rPr lang="zh-CN" altLang="en-US" b="1" dirty="0">
                <a:solidFill>
                  <a:srgbClr val="000000"/>
                </a:solidFill>
                <a:cs typeface="+mn-ea"/>
                <a:sym typeface="+mn-lt"/>
              </a:rPr>
              <a:t>观点均有一定道理。</a:t>
            </a:r>
            <a:r>
              <a:rPr lang="zh-CN" altLang="en-US" dirty="0">
                <a:solidFill>
                  <a:srgbClr val="000000"/>
                </a:solidFill>
                <a:cs typeface="+mn-ea"/>
                <a:sym typeface="+mn-lt"/>
              </a:rPr>
              <a:t>监理单位的主要权限为</a:t>
            </a:r>
            <a:r>
              <a:rPr lang="en-US" altLang="zh-CN" dirty="0">
                <a:solidFill>
                  <a:srgbClr val="000000"/>
                </a:solidFill>
                <a:cs typeface="+mn-ea"/>
                <a:sym typeface="+mn-lt"/>
              </a:rPr>
              <a:t>《</a:t>
            </a:r>
            <a:r>
              <a:rPr lang="zh-CN" altLang="en-US" dirty="0">
                <a:solidFill>
                  <a:srgbClr val="000000"/>
                </a:solidFill>
                <a:cs typeface="+mn-ea"/>
                <a:sym typeface="+mn-lt"/>
              </a:rPr>
              <a:t>工程建设监理规定</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9</a:t>
            </a:r>
            <a:r>
              <a:rPr lang="zh-CN" altLang="en-US" dirty="0">
                <a:solidFill>
                  <a:srgbClr val="000000"/>
                </a:solidFill>
                <a:cs typeface="+mn-ea"/>
                <a:sym typeface="+mn-lt"/>
              </a:rPr>
              <a:t>条的规定：“控制工程建设的投资、建设工期和工程质量；进行工程建设合同管理，协调有关单位间的工作关系”。而对于涉及工程款的确定及支付问题，则不属于监理工作的内容。</a:t>
            </a:r>
            <a:r>
              <a:rPr lang="en-US" altLang="zh-CN" dirty="0">
                <a:solidFill>
                  <a:srgbClr val="000000"/>
                </a:solidFill>
                <a:cs typeface="+mn-ea"/>
                <a:sym typeface="+mn-lt"/>
              </a:rPr>
              <a:t>2013</a:t>
            </a:r>
            <a:r>
              <a:rPr lang="zh-CN" altLang="en-US" dirty="0">
                <a:solidFill>
                  <a:srgbClr val="000000"/>
                </a:solidFill>
                <a:cs typeface="+mn-ea"/>
                <a:sym typeface="+mn-lt"/>
              </a:rPr>
              <a:t>版施工合同通用条款中对工程量计量和付款审核支付有不同的约定。由此可见，除非合同专用条款另有约定，监理人享有对工程量进行计量审核的权利，对于付款审核支付，监理人只能进行初步审查，最终审批权由发包人享有和行使。    </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基于上述分析，实践中可将签证文件区分为技术签证和经济签证。如北京高院</a:t>
            </a:r>
            <a:r>
              <a:rPr lang="en-US" altLang="zh-CN" dirty="0">
                <a:solidFill>
                  <a:srgbClr val="000000"/>
                </a:solidFill>
                <a:cs typeface="+mn-ea"/>
                <a:sym typeface="+mn-lt"/>
              </a:rPr>
              <a:t>《</a:t>
            </a:r>
            <a:r>
              <a:rPr lang="zh-CN" altLang="en-US" dirty="0">
                <a:solidFill>
                  <a:srgbClr val="000000"/>
                </a:solidFill>
                <a:cs typeface="+mn-ea"/>
                <a:sym typeface="+mn-lt"/>
              </a:rPr>
              <a:t>建设工程解答</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10</a:t>
            </a:r>
            <a:r>
              <a:rPr lang="zh-CN" altLang="en-US" dirty="0">
                <a:solidFill>
                  <a:srgbClr val="000000"/>
                </a:solidFill>
                <a:cs typeface="+mn-ea"/>
                <a:sym typeface="+mn-lt"/>
              </a:rPr>
              <a:t>条规定：“工程监理人员在监理过程中签字确认的签证文件，涉及工程量、工期及工程质量等实施的，原则上对发包人具有约束力，涉及工程价款洽商变更等经济决策的，原则上对发包人不具有约束力，但施工合同对监理人员的授权另有约定的除外。”</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Freeform 5"/>
          <p:cNvSpPr/>
          <p:nvPr/>
        </p:nvSpPr>
        <p:spPr bwMode="auto">
          <a:xfrm>
            <a:off x="5514171" y="2458026"/>
            <a:ext cx="2988873" cy="2516771"/>
          </a:xfrm>
          <a:custGeom>
            <a:avLst/>
            <a:gdLst>
              <a:gd name="T0" fmla="*/ 1494631 w 1766"/>
              <a:gd name="T1" fmla="*/ 0 h 1486"/>
              <a:gd name="T2" fmla="*/ 2989262 w 1766"/>
              <a:gd name="T3" fmla="*/ 1056596 h 1486"/>
              <a:gd name="T4" fmla="*/ 1494631 w 1766"/>
              <a:gd name="T5" fmla="*/ 2114885 h 1486"/>
              <a:gd name="T6" fmla="*/ 1078233 w 1766"/>
              <a:gd name="T7" fmla="*/ 2072553 h 1486"/>
              <a:gd name="T8" fmla="*/ 1208569 w 1766"/>
              <a:gd name="T9" fmla="*/ 2516188 h 1486"/>
              <a:gd name="T10" fmla="*/ 842952 w 1766"/>
              <a:gd name="T11" fmla="*/ 2008209 h 1486"/>
              <a:gd name="T12" fmla="*/ 0 w 1766"/>
              <a:gd name="T13" fmla="*/ 1056596 h 1486"/>
              <a:gd name="T14" fmla="*/ 1494631 w 1766"/>
              <a:gd name="T15" fmla="*/ 0 h 148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66" h="1486">
                <a:moveTo>
                  <a:pt x="883" y="0"/>
                </a:moveTo>
                <a:cubicBezTo>
                  <a:pt x="1371" y="0"/>
                  <a:pt x="1766" y="279"/>
                  <a:pt x="1766" y="624"/>
                </a:cubicBezTo>
                <a:cubicBezTo>
                  <a:pt x="1766" y="969"/>
                  <a:pt x="1371" y="1249"/>
                  <a:pt x="883" y="1249"/>
                </a:cubicBezTo>
                <a:cubicBezTo>
                  <a:pt x="798" y="1249"/>
                  <a:pt x="715" y="1240"/>
                  <a:pt x="637" y="1224"/>
                </a:cubicBezTo>
                <a:cubicBezTo>
                  <a:pt x="649" y="1314"/>
                  <a:pt x="674" y="1405"/>
                  <a:pt x="714" y="1486"/>
                </a:cubicBezTo>
                <a:cubicBezTo>
                  <a:pt x="617" y="1381"/>
                  <a:pt x="547" y="1287"/>
                  <a:pt x="498" y="1186"/>
                </a:cubicBezTo>
                <a:cubicBezTo>
                  <a:pt x="203" y="1085"/>
                  <a:pt x="0" y="871"/>
                  <a:pt x="0" y="624"/>
                </a:cubicBezTo>
                <a:cubicBezTo>
                  <a:pt x="0" y="279"/>
                  <a:pt x="395" y="0"/>
                  <a:pt x="883" y="0"/>
                </a:cubicBezTo>
                <a:close/>
              </a:path>
            </a:pathLst>
          </a:custGeom>
          <a:solidFill>
            <a:schemeClr val="accent2">
              <a:alpha val="70195"/>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49" name="Freeform 6"/>
          <p:cNvSpPr/>
          <p:nvPr/>
        </p:nvSpPr>
        <p:spPr bwMode="auto">
          <a:xfrm>
            <a:off x="3718942" y="2458026"/>
            <a:ext cx="2990461" cy="2516771"/>
          </a:xfrm>
          <a:custGeom>
            <a:avLst/>
            <a:gdLst>
              <a:gd name="T0" fmla="*/ 1495425 w 1766"/>
              <a:gd name="T1" fmla="*/ 0 h 1486"/>
              <a:gd name="T2" fmla="*/ 0 w 1766"/>
              <a:gd name="T3" fmla="*/ 1056596 h 1486"/>
              <a:gd name="T4" fmla="*/ 1495425 w 1766"/>
              <a:gd name="T5" fmla="*/ 2114885 h 1486"/>
              <a:gd name="T6" fmla="*/ 1912044 w 1766"/>
              <a:gd name="T7" fmla="*/ 2072553 h 1486"/>
              <a:gd name="T8" fmla="*/ 1779945 w 1766"/>
              <a:gd name="T9" fmla="*/ 2516188 h 1486"/>
              <a:gd name="T10" fmla="*/ 2147451 w 1766"/>
              <a:gd name="T11" fmla="*/ 2008209 h 1486"/>
              <a:gd name="T12" fmla="*/ 2990850 w 1766"/>
              <a:gd name="T13" fmla="*/ 1056596 h 1486"/>
              <a:gd name="T14" fmla="*/ 1495425 w 1766"/>
              <a:gd name="T15" fmla="*/ 0 h 148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66" h="1486">
                <a:moveTo>
                  <a:pt x="883" y="0"/>
                </a:moveTo>
                <a:cubicBezTo>
                  <a:pt x="395" y="0"/>
                  <a:pt x="0" y="279"/>
                  <a:pt x="0" y="624"/>
                </a:cubicBezTo>
                <a:cubicBezTo>
                  <a:pt x="0" y="969"/>
                  <a:pt x="395" y="1249"/>
                  <a:pt x="883" y="1249"/>
                </a:cubicBezTo>
                <a:cubicBezTo>
                  <a:pt x="968" y="1249"/>
                  <a:pt x="1051" y="1240"/>
                  <a:pt x="1129" y="1224"/>
                </a:cubicBezTo>
                <a:cubicBezTo>
                  <a:pt x="1117" y="1314"/>
                  <a:pt x="1092" y="1405"/>
                  <a:pt x="1051" y="1486"/>
                </a:cubicBezTo>
                <a:cubicBezTo>
                  <a:pt x="1149" y="1381"/>
                  <a:pt x="1219" y="1287"/>
                  <a:pt x="1268" y="1186"/>
                </a:cubicBezTo>
                <a:cubicBezTo>
                  <a:pt x="1562" y="1085"/>
                  <a:pt x="1766" y="871"/>
                  <a:pt x="1766" y="624"/>
                </a:cubicBezTo>
                <a:cubicBezTo>
                  <a:pt x="1766" y="279"/>
                  <a:pt x="1370" y="0"/>
                  <a:pt x="883" y="0"/>
                </a:cubicBezTo>
                <a:close/>
              </a:path>
            </a:pathLst>
          </a:custGeom>
          <a:solidFill>
            <a:srgbClr val="354B5E">
              <a:alpha val="70195"/>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50" name="Freeform 7"/>
          <p:cNvSpPr/>
          <p:nvPr/>
        </p:nvSpPr>
        <p:spPr bwMode="auto">
          <a:xfrm>
            <a:off x="6330041" y="4835057"/>
            <a:ext cx="1793641" cy="2024531"/>
          </a:xfrm>
          <a:custGeom>
            <a:avLst/>
            <a:gdLst>
              <a:gd name="T0" fmla="*/ 348621 w 1060"/>
              <a:gd name="T1" fmla="*/ 362165 h 1196"/>
              <a:gd name="T2" fmla="*/ 221696 w 1060"/>
              <a:gd name="T3" fmla="*/ 732792 h 1196"/>
              <a:gd name="T4" fmla="*/ 194619 w 1060"/>
              <a:gd name="T5" fmla="*/ 849564 h 1196"/>
              <a:gd name="T6" fmla="*/ 77847 w 1060"/>
              <a:gd name="T7" fmla="*/ 973107 h 1196"/>
              <a:gd name="T8" fmla="*/ 42308 w 1060"/>
              <a:gd name="T9" fmla="*/ 1100034 h 1196"/>
              <a:gd name="T10" fmla="*/ 130310 w 1060"/>
              <a:gd name="T11" fmla="*/ 1172805 h 1196"/>
              <a:gd name="T12" fmla="*/ 101540 w 1060"/>
              <a:gd name="T13" fmla="*/ 1260808 h 1196"/>
              <a:gd name="T14" fmla="*/ 147233 w 1060"/>
              <a:gd name="T15" fmla="*/ 1309886 h 1196"/>
              <a:gd name="T16" fmla="*/ 128617 w 1060"/>
              <a:gd name="T17" fmla="*/ 1379273 h 1196"/>
              <a:gd name="T18" fmla="*/ 160772 w 1060"/>
              <a:gd name="T19" fmla="*/ 1438506 h 1196"/>
              <a:gd name="T20" fmla="*/ 150618 w 1060"/>
              <a:gd name="T21" fmla="*/ 1633127 h 1196"/>
              <a:gd name="T22" fmla="*/ 434930 w 1060"/>
              <a:gd name="T23" fmla="*/ 1682205 h 1196"/>
              <a:gd name="T24" fmla="*/ 514470 w 1060"/>
              <a:gd name="T25" fmla="*/ 1727899 h 1196"/>
              <a:gd name="T26" fmla="*/ 578779 w 1060"/>
              <a:gd name="T27" fmla="*/ 1886981 h 1196"/>
              <a:gd name="T28" fmla="*/ 595702 w 1060"/>
              <a:gd name="T29" fmla="*/ 2024062 h 1196"/>
              <a:gd name="T30" fmla="*/ 1509563 w 1060"/>
              <a:gd name="T31" fmla="*/ 2024062 h 1196"/>
              <a:gd name="T32" fmla="*/ 1338637 w 1060"/>
              <a:gd name="T33" fmla="*/ 1577279 h 1196"/>
              <a:gd name="T34" fmla="*/ 1518024 w 1060"/>
              <a:gd name="T35" fmla="*/ 1204960 h 1196"/>
              <a:gd name="T36" fmla="*/ 1631411 w 1060"/>
              <a:gd name="T37" fmla="*/ 429859 h 1196"/>
              <a:gd name="T38" fmla="*/ 775089 w 1060"/>
              <a:gd name="T39" fmla="*/ 45694 h 1196"/>
              <a:gd name="T40" fmla="*/ 348621 w 1060"/>
              <a:gd name="T41" fmla="*/ 362165 h 11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60" h="1196">
                <a:moveTo>
                  <a:pt x="206" y="214"/>
                </a:moveTo>
                <a:cubicBezTo>
                  <a:pt x="186" y="246"/>
                  <a:pt x="127" y="400"/>
                  <a:pt x="131" y="433"/>
                </a:cubicBezTo>
                <a:cubicBezTo>
                  <a:pt x="133" y="456"/>
                  <a:pt x="141" y="482"/>
                  <a:pt x="115" y="502"/>
                </a:cubicBezTo>
                <a:cubicBezTo>
                  <a:pt x="89" y="521"/>
                  <a:pt x="67" y="551"/>
                  <a:pt x="46" y="575"/>
                </a:cubicBezTo>
                <a:cubicBezTo>
                  <a:pt x="26" y="599"/>
                  <a:pt x="0" y="623"/>
                  <a:pt x="25" y="650"/>
                </a:cubicBezTo>
                <a:cubicBezTo>
                  <a:pt x="50" y="677"/>
                  <a:pt x="81" y="669"/>
                  <a:pt x="77" y="693"/>
                </a:cubicBezTo>
                <a:cubicBezTo>
                  <a:pt x="73" y="717"/>
                  <a:pt x="50" y="718"/>
                  <a:pt x="60" y="745"/>
                </a:cubicBezTo>
                <a:cubicBezTo>
                  <a:pt x="70" y="773"/>
                  <a:pt x="87" y="774"/>
                  <a:pt x="87" y="774"/>
                </a:cubicBezTo>
                <a:cubicBezTo>
                  <a:pt x="87" y="774"/>
                  <a:pt x="65" y="802"/>
                  <a:pt x="76" y="815"/>
                </a:cubicBezTo>
                <a:cubicBezTo>
                  <a:pt x="88" y="829"/>
                  <a:pt x="102" y="833"/>
                  <a:pt x="95" y="850"/>
                </a:cubicBezTo>
                <a:cubicBezTo>
                  <a:pt x="89" y="868"/>
                  <a:pt x="53" y="921"/>
                  <a:pt x="89" y="965"/>
                </a:cubicBezTo>
                <a:cubicBezTo>
                  <a:pt x="124" y="1010"/>
                  <a:pt x="231" y="1001"/>
                  <a:pt x="257" y="994"/>
                </a:cubicBezTo>
                <a:cubicBezTo>
                  <a:pt x="283" y="988"/>
                  <a:pt x="298" y="976"/>
                  <a:pt x="304" y="1021"/>
                </a:cubicBezTo>
                <a:cubicBezTo>
                  <a:pt x="309" y="1066"/>
                  <a:pt x="339" y="1093"/>
                  <a:pt x="342" y="1115"/>
                </a:cubicBezTo>
                <a:cubicBezTo>
                  <a:pt x="344" y="1138"/>
                  <a:pt x="340" y="1160"/>
                  <a:pt x="352" y="1196"/>
                </a:cubicBezTo>
                <a:cubicBezTo>
                  <a:pt x="892" y="1196"/>
                  <a:pt x="892" y="1196"/>
                  <a:pt x="892" y="1196"/>
                </a:cubicBezTo>
                <a:cubicBezTo>
                  <a:pt x="848" y="1114"/>
                  <a:pt x="783" y="1019"/>
                  <a:pt x="791" y="932"/>
                </a:cubicBezTo>
                <a:cubicBezTo>
                  <a:pt x="799" y="833"/>
                  <a:pt x="833" y="784"/>
                  <a:pt x="897" y="712"/>
                </a:cubicBezTo>
                <a:cubicBezTo>
                  <a:pt x="961" y="640"/>
                  <a:pt x="1060" y="453"/>
                  <a:pt x="964" y="254"/>
                </a:cubicBezTo>
                <a:cubicBezTo>
                  <a:pt x="869" y="56"/>
                  <a:pt x="607" y="0"/>
                  <a:pt x="458" y="27"/>
                </a:cubicBezTo>
                <a:cubicBezTo>
                  <a:pt x="309" y="54"/>
                  <a:pt x="233" y="137"/>
                  <a:pt x="206" y="21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51" name="Freeform 8"/>
          <p:cNvSpPr/>
          <p:nvPr/>
        </p:nvSpPr>
        <p:spPr bwMode="auto">
          <a:xfrm>
            <a:off x="4161798" y="4795360"/>
            <a:ext cx="1633324" cy="2064228"/>
          </a:xfrm>
          <a:custGeom>
            <a:avLst/>
            <a:gdLst>
              <a:gd name="T0" fmla="*/ 1233625 w 964"/>
              <a:gd name="T1" fmla="*/ 238711 h 1219"/>
              <a:gd name="T2" fmla="*/ 1472556 w 964"/>
              <a:gd name="T3" fmla="*/ 587466 h 1219"/>
              <a:gd name="T4" fmla="*/ 1475945 w 964"/>
              <a:gd name="T5" fmla="*/ 836335 h 1219"/>
              <a:gd name="T6" fmla="*/ 1540337 w 964"/>
              <a:gd name="T7" fmla="*/ 1080125 h 1219"/>
              <a:gd name="T8" fmla="*/ 1575923 w 964"/>
              <a:gd name="T9" fmla="*/ 1229108 h 1219"/>
              <a:gd name="T10" fmla="*/ 1486112 w 964"/>
              <a:gd name="T11" fmla="*/ 1308678 h 1219"/>
              <a:gd name="T12" fmla="*/ 1497974 w 964"/>
              <a:gd name="T13" fmla="*/ 1376398 h 1219"/>
              <a:gd name="T14" fmla="*/ 1477639 w 964"/>
              <a:gd name="T15" fmla="*/ 1406871 h 1219"/>
              <a:gd name="T16" fmla="*/ 1492890 w 964"/>
              <a:gd name="T17" fmla="*/ 1474591 h 1219"/>
              <a:gd name="T18" fmla="*/ 1433581 w 964"/>
              <a:gd name="T19" fmla="*/ 1523687 h 1219"/>
              <a:gd name="T20" fmla="*/ 1391218 w 964"/>
              <a:gd name="T21" fmla="*/ 1670977 h 1219"/>
              <a:gd name="T22" fmla="*/ 1111619 w 964"/>
              <a:gd name="T23" fmla="*/ 1657433 h 1219"/>
              <a:gd name="T24" fmla="*/ 931997 w 964"/>
              <a:gd name="T25" fmla="*/ 1789486 h 1219"/>
              <a:gd name="T26" fmla="*/ 850659 w 964"/>
              <a:gd name="T27" fmla="*/ 2063750 h 1219"/>
              <a:gd name="T28" fmla="*/ 115229 w 964"/>
              <a:gd name="T29" fmla="*/ 2063750 h 1219"/>
              <a:gd name="T30" fmla="*/ 291461 w 964"/>
              <a:gd name="T31" fmla="*/ 1444117 h 1219"/>
              <a:gd name="T32" fmla="*/ 50836 w 964"/>
              <a:gd name="T33" fmla="*/ 980239 h 1219"/>
              <a:gd name="T34" fmla="*/ 354159 w 964"/>
              <a:gd name="T35" fmla="*/ 162527 h 1219"/>
              <a:gd name="T36" fmla="*/ 1233625 w 964"/>
              <a:gd name="T37" fmla="*/ 238711 h 12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64" h="1219">
                <a:moveTo>
                  <a:pt x="728" y="141"/>
                </a:moveTo>
                <a:cubicBezTo>
                  <a:pt x="796" y="195"/>
                  <a:pt x="858" y="292"/>
                  <a:pt x="869" y="347"/>
                </a:cubicBezTo>
                <a:cubicBezTo>
                  <a:pt x="881" y="402"/>
                  <a:pt x="879" y="441"/>
                  <a:pt x="871" y="494"/>
                </a:cubicBezTo>
                <a:cubicBezTo>
                  <a:pt x="864" y="547"/>
                  <a:pt x="875" y="596"/>
                  <a:pt x="909" y="638"/>
                </a:cubicBezTo>
                <a:cubicBezTo>
                  <a:pt x="942" y="679"/>
                  <a:pt x="964" y="702"/>
                  <a:pt x="930" y="726"/>
                </a:cubicBezTo>
                <a:cubicBezTo>
                  <a:pt x="897" y="750"/>
                  <a:pt x="868" y="753"/>
                  <a:pt x="877" y="773"/>
                </a:cubicBezTo>
                <a:cubicBezTo>
                  <a:pt x="887" y="793"/>
                  <a:pt x="891" y="801"/>
                  <a:pt x="884" y="813"/>
                </a:cubicBezTo>
                <a:cubicBezTo>
                  <a:pt x="877" y="826"/>
                  <a:pt x="872" y="831"/>
                  <a:pt x="872" y="831"/>
                </a:cubicBezTo>
                <a:cubicBezTo>
                  <a:pt x="872" y="831"/>
                  <a:pt x="891" y="857"/>
                  <a:pt x="881" y="871"/>
                </a:cubicBezTo>
                <a:cubicBezTo>
                  <a:pt x="870" y="885"/>
                  <a:pt x="849" y="871"/>
                  <a:pt x="846" y="900"/>
                </a:cubicBezTo>
                <a:cubicBezTo>
                  <a:pt x="842" y="930"/>
                  <a:pt x="858" y="966"/>
                  <a:pt x="821" y="987"/>
                </a:cubicBezTo>
                <a:cubicBezTo>
                  <a:pt x="785" y="1008"/>
                  <a:pt x="693" y="987"/>
                  <a:pt x="656" y="979"/>
                </a:cubicBezTo>
                <a:cubicBezTo>
                  <a:pt x="620" y="970"/>
                  <a:pt x="583" y="970"/>
                  <a:pt x="550" y="1057"/>
                </a:cubicBezTo>
                <a:cubicBezTo>
                  <a:pt x="529" y="1113"/>
                  <a:pt x="507" y="1168"/>
                  <a:pt x="502" y="1219"/>
                </a:cubicBezTo>
                <a:cubicBezTo>
                  <a:pt x="68" y="1219"/>
                  <a:pt x="68" y="1219"/>
                  <a:pt x="68" y="1219"/>
                </a:cubicBezTo>
                <a:cubicBezTo>
                  <a:pt x="109" y="1121"/>
                  <a:pt x="192" y="931"/>
                  <a:pt x="172" y="853"/>
                </a:cubicBezTo>
                <a:cubicBezTo>
                  <a:pt x="151" y="770"/>
                  <a:pt x="60" y="735"/>
                  <a:pt x="30" y="579"/>
                </a:cubicBezTo>
                <a:cubicBezTo>
                  <a:pt x="0" y="423"/>
                  <a:pt x="11" y="192"/>
                  <a:pt x="209" y="96"/>
                </a:cubicBezTo>
                <a:cubicBezTo>
                  <a:pt x="408" y="0"/>
                  <a:pt x="624" y="57"/>
                  <a:pt x="728" y="141"/>
                </a:cubicBezTo>
                <a:close/>
              </a:path>
            </a:pathLst>
          </a:custGeom>
          <a:solidFill>
            <a:srgbClr val="354B5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52" name="Freeform 9"/>
          <p:cNvSpPr/>
          <p:nvPr/>
        </p:nvSpPr>
        <p:spPr bwMode="auto">
          <a:xfrm>
            <a:off x="3826878" y="3545709"/>
            <a:ext cx="173015" cy="238180"/>
          </a:xfrm>
          <a:custGeom>
            <a:avLst/>
            <a:gdLst>
              <a:gd name="T0" fmla="*/ 93305 w 102"/>
              <a:gd name="T1" fmla="*/ 45598 h 141"/>
              <a:gd name="T2" fmla="*/ 93305 w 102"/>
              <a:gd name="T3" fmla="*/ 45598 h 141"/>
              <a:gd name="T4" fmla="*/ 93305 w 102"/>
              <a:gd name="T5" fmla="*/ 189149 h 141"/>
              <a:gd name="T6" fmla="*/ 62769 w 102"/>
              <a:gd name="T7" fmla="*/ 221237 h 141"/>
              <a:gd name="T8" fmla="*/ 20357 w 102"/>
              <a:gd name="T9" fmla="*/ 197593 h 141"/>
              <a:gd name="T10" fmla="*/ 27143 w 102"/>
              <a:gd name="T11" fmla="*/ 197593 h 141"/>
              <a:gd name="T12" fmla="*/ 27143 w 102"/>
              <a:gd name="T13" fmla="*/ 185771 h 141"/>
              <a:gd name="T14" fmla="*/ 0 w 102"/>
              <a:gd name="T15" fmla="*/ 185771 h 141"/>
              <a:gd name="T16" fmla="*/ 0 w 102"/>
              <a:gd name="T17" fmla="*/ 197593 h 141"/>
              <a:gd name="T18" fmla="*/ 8482 w 102"/>
              <a:gd name="T19" fmla="*/ 197593 h 141"/>
              <a:gd name="T20" fmla="*/ 57679 w 102"/>
              <a:gd name="T21" fmla="*/ 234747 h 141"/>
              <a:gd name="T22" fmla="*/ 106876 w 102"/>
              <a:gd name="T23" fmla="*/ 185771 h 141"/>
              <a:gd name="T24" fmla="*/ 106876 w 102"/>
              <a:gd name="T25" fmla="*/ 45598 h 141"/>
              <a:gd name="T26" fmla="*/ 132323 w 102"/>
              <a:gd name="T27" fmla="*/ 15199 h 141"/>
              <a:gd name="T28" fmla="*/ 157770 w 102"/>
              <a:gd name="T29" fmla="*/ 47287 h 141"/>
              <a:gd name="T30" fmla="*/ 157770 w 102"/>
              <a:gd name="T31" fmla="*/ 206037 h 141"/>
              <a:gd name="T32" fmla="*/ 173038 w 102"/>
              <a:gd name="T33" fmla="*/ 206037 h 141"/>
              <a:gd name="T34" fmla="*/ 171342 w 102"/>
              <a:gd name="T35" fmla="*/ 43910 h 141"/>
              <a:gd name="T36" fmla="*/ 134020 w 102"/>
              <a:gd name="T37" fmla="*/ 1689 h 141"/>
              <a:gd name="T38" fmla="*/ 93305 w 102"/>
              <a:gd name="T39" fmla="*/ 45598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2" h="141">
                <a:moveTo>
                  <a:pt x="55" y="27"/>
                </a:moveTo>
                <a:cubicBezTo>
                  <a:pt x="55" y="27"/>
                  <a:pt x="55" y="27"/>
                  <a:pt x="55" y="27"/>
                </a:cubicBezTo>
                <a:cubicBezTo>
                  <a:pt x="55" y="27"/>
                  <a:pt x="55" y="111"/>
                  <a:pt x="55" y="112"/>
                </a:cubicBezTo>
                <a:cubicBezTo>
                  <a:pt x="55" y="122"/>
                  <a:pt x="46" y="129"/>
                  <a:pt x="37" y="131"/>
                </a:cubicBezTo>
                <a:cubicBezTo>
                  <a:pt x="29" y="133"/>
                  <a:pt x="11" y="129"/>
                  <a:pt x="12" y="117"/>
                </a:cubicBezTo>
                <a:cubicBezTo>
                  <a:pt x="16" y="117"/>
                  <a:pt x="16" y="117"/>
                  <a:pt x="16" y="117"/>
                </a:cubicBezTo>
                <a:cubicBezTo>
                  <a:pt x="16" y="110"/>
                  <a:pt x="16" y="110"/>
                  <a:pt x="16" y="110"/>
                </a:cubicBezTo>
                <a:cubicBezTo>
                  <a:pt x="0" y="110"/>
                  <a:pt x="0" y="110"/>
                  <a:pt x="0" y="110"/>
                </a:cubicBezTo>
                <a:cubicBezTo>
                  <a:pt x="0" y="117"/>
                  <a:pt x="0" y="117"/>
                  <a:pt x="0" y="117"/>
                </a:cubicBezTo>
                <a:cubicBezTo>
                  <a:pt x="5" y="117"/>
                  <a:pt x="5" y="117"/>
                  <a:pt x="5" y="117"/>
                </a:cubicBezTo>
                <a:cubicBezTo>
                  <a:pt x="4" y="133"/>
                  <a:pt x="21" y="141"/>
                  <a:pt x="34" y="139"/>
                </a:cubicBezTo>
                <a:cubicBezTo>
                  <a:pt x="50" y="138"/>
                  <a:pt x="63" y="125"/>
                  <a:pt x="63" y="110"/>
                </a:cubicBezTo>
                <a:cubicBezTo>
                  <a:pt x="63" y="109"/>
                  <a:pt x="63" y="27"/>
                  <a:pt x="63" y="27"/>
                </a:cubicBezTo>
                <a:cubicBezTo>
                  <a:pt x="63" y="18"/>
                  <a:pt x="68" y="9"/>
                  <a:pt x="78" y="9"/>
                </a:cubicBezTo>
                <a:cubicBezTo>
                  <a:pt x="88" y="8"/>
                  <a:pt x="93" y="18"/>
                  <a:pt x="93" y="28"/>
                </a:cubicBezTo>
                <a:cubicBezTo>
                  <a:pt x="93" y="29"/>
                  <a:pt x="93" y="122"/>
                  <a:pt x="93" y="122"/>
                </a:cubicBezTo>
                <a:cubicBezTo>
                  <a:pt x="93" y="127"/>
                  <a:pt x="102" y="127"/>
                  <a:pt x="102" y="122"/>
                </a:cubicBezTo>
                <a:cubicBezTo>
                  <a:pt x="102" y="122"/>
                  <a:pt x="102" y="27"/>
                  <a:pt x="101" y="26"/>
                </a:cubicBezTo>
                <a:cubicBezTo>
                  <a:pt x="101" y="13"/>
                  <a:pt x="92" y="2"/>
                  <a:pt x="79" y="1"/>
                </a:cubicBezTo>
                <a:cubicBezTo>
                  <a:pt x="65" y="0"/>
                  <a:pt x="55" y="13"/>
                  <a:pt x="55" y="2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53" name="Freeform 10"/>
          <p:cNvSpPr/>
          <p:nvPr/>
        </p:nvSpPr>
        <p:spPr bwMode="auto">
          <a:xfrm>
            <a:off x="3804656" y="3601284"/>
            <a:ext cx="73015" cy="123854"/>
          </a:xfrm>
          <a:custGeom>
            <a:avLst/>
            <a:gdLst>
              <a:gd name="T0" fmla="*/ 22077 w 43"/>
              <a:gd name="T1" fmla="*/ 123825 h 73"/>
              <a:gd name="T2" fmla="*/ 49249 w 43"/>
              <a:gd name="T3" fmla="*/ 123825 h 73"/>
              <a:gd name="T4" fmla="*/ 59439 w 43"/>
              <a:gd name="T5" fmla="*/ 123825 h 73"/>
              <a:gd name="T6" fmla="*/ 73025 w 43"/>
              <a:gd name="T7" fmla="*/ 0 h 73"/>
              <a:gd name="T8" fmla="*/ 35663 w 43"/>
              <a:gd name="T9" fmla="*/ 10177 h 73"/>
              <a:gd name="T10" fmla="*/ 0 w 43"/>
              <a:gd name="T11" fmla="*/ 0 h 73"/>
              <a:gd name="T12" fmla="*/ 11888 w 43"/>
              <a:gd name="T13" fmla="*/ 123825 h 73"/>
              <a:gd name="T14" fmla="*/ 22077 w 43"/>
              <a:gd name="T15" fmla="*/ 123825 h 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 h="73">
                <a:moveTo>
                  <a:pt x="13" y="73"/>
                </a:moveTo>
                <a:cubicBezTo>
                  <a:pt x="29" y="73"/>
                  <a:pt x="29" y="73"/>
                  <a:pt x="29" y="73"/>
                </a:cubicBezTo>
                <a:cubicBezTo>
                  <a:pt x="35" y="73"/>
                  <a:pt x="35" y="73"/>
                  <a:pt x="35" y="73"/>
                </a:cubicBezTo>
                <a:cubicBezTo>
                  <a:pt x="43" y="0"/>
                  <a:pt x="43" y="0"/>
                  <a:pt x="43" y="0"/>
                </a:cubicBezTo>
                <a:cubicBezTo>
                  <a:pt x="36" y="4"/>
                  <a:pt x="29" y="6"/>
                  <a:pt x="21" y="6"/>
                </a:cubicBezTo>
                <a:cubicBezTo>
                  <a:pt x="13" y="6"/>
                  <a:pt x="6" y="4"/>
                  <a:pt x="0" y="0"/>
                </a:cubicBezTo>
                <a:cubicBezTo>
                  <a:pt x="7" y="73"/>
                  <a:pt x="7" y="73"/>
                  <a:pt x="7" y="73"/>
                </a:cubicBezTo>
                <a:lnTo>
                  <a:pt x="13" y="7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54" name="Freeform 11"/>
          <p:cNvSpPr/>
          <p:nvPr/>
        </p:nvSpPr>
        <p:spPr bwMode="auto">
          <a:xfrm>
            <a:off x="3795132" y="3525074"/>
            <a:ext cx="92063" cy="79393"/>
          </a:xfrm>
          <a:custGeom>
            <a:avLst/>
            <a:gdLst>
              <a:gd name="T0" fmla="*/ 0 w 54"/>
              <a:gd name="T1" fmla="*/ 43910 h 47"/>
              <a:gd name="T2" fmla="*/ 5115 w 54"/>
              <a:gd name="T3" fmla="*/ 62487 h 47"/>
              <a:gd name="T4" fmla="*/ 6820 w 54"/>
              <a:gd name="T5" fmla="*/ 65864 h 47"/>
              <a:gd name="T6" fmla="*/ 10231 w 54"/>
              <a:gd name="T7" fmla="*/ 69242 h 47"/>
              <a:gd name="T8" fmla="*/ 10231 w 54"/>
              <a:gd name="T9" fmla="*/ 69242 h 47"/>
              <a:gd name="T10" fmla="*/ 10231 w 54"/>
              <a:gd name="T11" fmla="*/ 69242 h 47"/>
              <a:gd name="T12" fmla="*/ 46038 w 54"/>
              <a:gd name="T13" fmla="*/ 79375 h 47"/>
              <a:gd name="T14" fmla="*/ 46038 w 54"/>
              <a:gd name="T15" fmla="*/ 79375 h 47"/>
              <a:gd name="T16" fmla="*/ 47743 w 54"/>
              <a:gd name="T17" fmla="*/ 79375 h 47"/>
              <a:gd name="T18" fmla="*/ 81844 w 54"/>
              <a:gd name="T19" fmla="*/ 69242 h 47"/>
              <a:gd name="T20" fmla="*/ 81844 w 54"/>
              <a:gd name="T21" fmla="*/ 69242 h 47"/>
              <a:gd name="T22" fmla="*/ 81844 w 54"/>
              <a:gd name="T23" fmla="*/ 69242 h 47"/>
              <a:gd name="T24" fmla="*/ 85255 w 54"/>
              <a:gd name="T25" fmla="*/ 65864 h 47"/>
              <a:gd name="T26" fmla="*/ 86960 w 54"/>
              <a:gd name="T27" fmla="*/ 62487 h 47"/>
              <a:gd name="T28" fmla="*/ 92075 w 54"/>
              <a:gd name="T29" fmla="*/ 43910 h 47"/>
              <a:gd name="T30" fmla="*/ 46038 w 54"/>
              <a:gd name="T31" fmla="*/ 0 h 47"/>
              <a:gd name="T32" fmla="*/ 0 w 54"/>
              <a:gd name="T33" fmla="*/ 43910 h 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47">
                <a:moveTo>
                  <a:pt x="0" y="26"/>
                </a:moveTo>
                <a:cubicBezTo>
                  <a:pt x="0" y="31"/>
                  <a:pt x="1" y="34"/>
                  <a:pt x="3" y="37"/>
                </a:cubicBezTo>
                <a:cubicBezTo>
                  <a:pt x="3" y="37"/>
                  <a:pt x="4" y="38"/>
                  <a:pt x="4" y="39"/>
                </a:cubicBezTo>
                <a:cubicBezTo>
                  <a:pt x="5" y="39"/>
                  <a:pt x="5" y="40"/>
                  <a:pt x="6" y="41"/>
                </a:cubicBezTo>
                <a:cubicBezTo>
                  <a:pt x="6" y="41"/>
                  <a:pt x="6" y="41"/>
                  <a:pt x="6" y="41"/>
                </a:cubicBezTo>
                <a:cubicBezTo>
                  <a:pt x="6" y="41"/>
                  <a:pt x="6" y="41"/>
                  <a:pt x="6" y="41"/>
                </a:cubicBezTo>
                <a:cubicBezTo>
                  <a:pt x="12" y="45"/>
                  <a:pt x="19" y="47"/>
                  <a:pt x="27" y="47"/>
                </a:cubicBezTo>
                <a:cubicBezTo>
                  <a:pt x="27" y="47"/>
                  <a:pt x="27" y="47"/>
                  <a:pt x="27" y="47"/>
                </a:cubicBezTo>
                <a:cubicBezTo>
                  <a:pt x="27" y="47"/>
                  <a:pt x="27" y="47"/>
                  <a:pt x="28" y="47"/>
                </a:cubicBezTo>
                <a:cubicBezTo>
                  <a:pt x="35" y="47"/>
                  <a:pt x="42" y="45"/>
                  <a:pt x="48" y="41"/>
                </a:cubicBezTo>
                <a:cubicBezTo>
                  <a:pt x="48" y="41"/>
                  <a:pt x="48" y="41"/>
                  <a:pt x="48" y="41"/>
                </a:cubicBezTo>
                <a:cubicBezTo>
                  <a:pt x="48" y="41"/>
                  <a:pt x="48" y="41"/>
                  <a:pt x="48" y="41"/>
                </a:cubicBezTo>
                <a:cubicBezTo>
                  <a:pt x="49" y="40"/>
                  <a:pt x="50" y="39"/>
                  <a:pt x="50" y="39"/>
                </a:cubicBezTo>
                <a:cubicBezTo>
                  <a:pt x="51" y="38"/>
                  <a:pt x="51" y="37"/>
                  <a:pt x="51" y="37"/>
                </a:cubicBezTo>
                <a:cubicBezTo>
                  <a:pt x="53" y="34"/>
                  <a:pt x="54" y="31"/>
                  <a:pt x="54" y="26"/>
                </a:cubicBezTo>
                <a:cubicBezTo>
                  <a:pt x="54" y="12"/>
                  <a:pt x="42" y="0"/>
                  <a:pt x="27" y="0"/>
                </a:cubicBezTo>
                <a:cubicBezTo>
                  <a:pt x="12" y="0"/>
                  <a:pt x="0" y="12"/>
                  <a:pt x="0" y="2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55" name="Oval 12"/>
          <p:cNvSpPr>
            <a:spLocks noChangeArrowheads="1"/>
          </p:cNvSpPr>
          <p:nvPr/>
        </p:nvSpPr>
        <p:spPr bwMode="auto">
          <a:xfrm>
            <a:off x="4822111" y="4309472"/>
            <a:ext cx="185713" cy="18419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56" name="Rectangle 13"/>
          <p:cNvSpPr>
            <a:spLocks noChangeArrowheads="1"/>
          </p:cNvSpPr>
          <p:nvPr/>
        </p:nvSpPr>
        <p:spPr bwMode="auto">
          <a:xfrm>
            <a:off x="4904643" y="4261836"/>
            <a:ext cx="23809" cy="3334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57" name="Rectangle 14"/>
          <p:cNvSpPr>
            <a:spLocks noChangeArrowheads="1"/>
          </p:cNvSpPr>
          <p:nvPr/>
        </p:nvSpPr>
        <p:spPr bwMode="auto">
          <a:xfrm>
            <a:off x="5020523" y="4388873"/>
            <a:ext cx="34920" cy="2381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58" name="Rectangle 15"/>
          <p:cNvSpPr>
            <a:spLocks noChangeArrowheads="1"/>
          </p:cNvSpPr>
          <p:nvPr/>
        </p:nvSpPr>
        <p:spPr bwMode="auto">
          <a:xfrm>
            <a:off x="4904643" y="4507964"/>
            <a:ext cx="23809" cy="3334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59" name="Rectangle 16"/>
          <p:cNvSpPr>
            <a:spLocks noChangeArrowheads="1"/>
          </p:cNvSpPr>
          <p:nvPr/>
        </p:nvSpPr>
        <p:spPr bwMode="auto">
          <a:xfrm>
            <a:off x="4776072" y="4388873"/>
            <a:ext cx="33334" cy="2381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60" name="Freeform 17"/>
          <p:cNvSpPr/>
          <p:nvPr/>
        </p:nvSpPr>
        <p:spPr bwMode="auto">
          <a:xfrm>
            <a:off x="4982420" y="4293601"/>
            <a:ext cx="39683" cy="41285"/>
          </a:xfrm>
          <a:custGeom>
            <a:avLst/>
            <a:gdLst>
              <a:gd name="T0" fmla="*/ 39688 w 25"/>
              <a:gd name="T1" fmla="*/ 17463 h 26"/>
              <a:gd name="T2" fmla="*/ 15875 w 25"/>
              <a:gd name="T3" fmla="*/ 41275 h 26"/>
              <a:gd name="T4" fmla="*/ 0 w 25"/>
              <a:gd name="T5" fmla="*/ 23813 h 26"/>
              <a:gd name="T6" fmla="*/ 23813 w 25"/>
              <a:gd name="T7" fmla="*/ 0 h 26"/>
              <a:gd name="T8" fmla="*/ 39688 w 25"/>
              <a:gd name="T9" fmla="*/ 17463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6">
                <a:moveTo>
                  <a:pt x="25" y="11"/>
                </a:moveTo>
                <a:lnTo>
                  <a:pt x="10" y="26"/>
                </a:lnTo>
                <a:lnTo>
                  <a:pt x="0" y="15"/>
                </a:lnTo>
                <a:lnTo>
                  <a:pt x="15" y="0"/>
                </a:lnTo>
                <a:lnTo>
                  <a:pt x="25" y="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1" name="Freeform 18"/>
          <p:cNvSpPr/>
          <p:nvPr/>
        </p:nvSpPr>
        <p:spPr bwMode="auto">
          <a:xfrm>
            <a:off x="4982420" y="4468267"/>
            <a:ext cx="39683" cy="41285"/>
          </a:xfrm>
          <a:custGeom>
            <a:avLst/>
            <a:gdLst>
              <a:gd name="T0" fmla="*/ 15875 w 25"/>
              <a:gd name="T1" fmla="*/ 0 h 26"/>
              <a:gd name="T2" fmla="*/ 39688 w 25"/>
              <a:gd name="T3" fmla="*/ 23813 h 26"/>
              <a:gd name="T4" fmla="*/ 23813 w 25"/>
              <a:gd name="T5" fmla="*/ 41275 h 26"/>
              <a:gd name="T6" fmla="*/ 0 w 25"/>
              <a:gd name="T7" fmla="*/ 17463 h 26"/>
              <a:gd name="T8" fmla="*/ 15875 w 25"/>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6">
                <a:moveTo>
                  <a:pt x="10" y="0"/>
                </a:moveTo>
                <a:lnTo>
                  <a:pt x="25" y="15"/>
                </a:lnTo>
                <a:lnTo>
                  <a:pt x="15" y="26"/>
                </a:lnTo>
                <a:lnTo>
                  <a:pt x="0" y="11"/>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2" name="Freeform 19"/>
          <p:cNvSpPr/>
          <p:nvPr/>
        </p:nvSpPr>
        <p:spPr bwMode="auto">
          <a:xfrm>
            <a:off x="4807825" y="4468267"/>
            <a:ext cx="39683" cy="41285"/>
          </a:xfrm>
          <a:custGeom>
            <a:avLst/>
            <a:gdLst>
              <a:gd name="T0" fmla="*/ 23813 w 25"/>
              <a:gd name="T1" fmla="*/ 0 h 26"/>
              <a:gd name="T2" fmla="*/ 39688 w 25"/>
              <a:gd name="T3" fmla="*/ 17463 h 26"/>
              <a:gd name="T4" fmla="*/ 15875 w 25"/>
              <a:gd name="T5" fmla="*/ 41275 h 26"/>
              <a:gd name="T6" fmla="*/ 0 w 25"/>
              <a:gd name="T7" fmla="*/ 23813 h 26"/>
              <a:gd name="T8" fmla="*/ 23813 w 25"/>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6">
                <a:moveTo>
                  <a:pt x="15" y="0"/>
                </a:moveTo>
                <a:lnTo>
                  <a:pt x="25" y="11"/>
                </a:lnTo>
                <a:lnTo>
                  <a:pt x="10" y="26"/>
                </a:lnTo>
                <a:lnTo>
                  <a:pt x="0" y="15"/>
                </a:lnTo>
                <a:lnTo>
                  <a:pt x="1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3" name="Freeform 20"/>
          <p:cNvSpPr/>
          <p:nvPr/>
        </p:nvSpPr>
        <p:spPr bwMode="auto">
          <a:xfrm>
            <a:off x="4807825" y="4293601"/>
            <a:ext cx="39683" cy="41285"/>
          </a:xfrm>
          <a:custGeom>
            <a:avLst/>
            <a:gdLst>
              <a:gd name="T0" fmla="*/ 39688 w 25"/>
              <a:gd name="T1" fmla="*/ 23813 h 26"/>
              <a:gd name="T2" fmla="*/ 23813 w 25"/>
              <a:gd name="T3" fmla="*/ 41275 h 26"/>
              <a:gd name="T4" fmla="*/ 0 w 25"/>
              <a:gd name="T5" fmla="*/ 17463 h 26"/>
              <a:gd name="T6" fmla="*/ 15875 w 25"/>
              <a:gd name="T7" fmla="*/ 0 h 26"/>
              <a:gd name="T8" fmla="*/ 39688 w 25"/>
              <a:gd name="T9" fmla="*/ 23813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6">
                <a:moveTo>
                  <a:pt x="25" y="15"/>
                </a:moveTo>
                <a:lnTo>
                  <a:pt x="15" y="26"/>
                </a:lnTo>
                <a:lnTo>
                  <a:pt x="0" y="11"/>
                </a:lnTo>
                <a:lnTo>
                  <a:pt x="10" y="0"/>
                </a:lnTo>
                <a:lnTo>
                  <a:pt x="25" y="1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4" name="Freeform 21"/>
          <p:cNvSpPr/>
          <p:nvPr/>
        </p:nvSpPr>
        <p:spPr bwMode="auto">
          <a:xfrm>
            <a:off x="4944333" y="4268188"/>
            <a:ext cx="34920" cy="39697"/>
          </a:xfrm>
          <a:custGeom>
            <a:avLst/>
            <a:gdLst>
              <a:gd name="T0" fmla="*/ 34925 w 22"/>
              <a:gd name="T1" fmla="*/ 9525 h 25"/>
              <a:gd name="T2" fmla="*/ 22225 w 22"/>
              <a:gd name="T3" fmla="*/ 39688 h 25"/>
              <a:gd name="T4" fmla="*/ 0 w 22"/>
              <a:gd name="T5" fmla="*/ 31750 h 25"/>
              <a:gd name="T6" fmla="*/ 12700 w 22"/>
              <a:gd name="T7" fmla="*/ 0 h 25"/>
              <a:gd name="T8" fmla="*/ 34925 w 22"/>
              <a:gd name="T9" fmla="*/ 9525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25">
                <a:moveTo>
                  <a:pt x="22" y="6"/>
                </a:moveTo>
                <a:lnTo>
                  <a:pt x="14" y="25"/>
                </a:lnTo>
                <a:lnTo>
                  <a:pt x="0" y="20"/>
                </a:lnTo>
                <a:lnTo>
                  <a:pt x="8" y="0"/>
                </a:lnTo>
                <a:lnTo>
                  <a:pt x="22" y="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5" name="Freeform 22"/>
          <p:cNvSpPr/>
          <p:nvPr/>
        </p:nvSpPr>
        <p:spPr bwMode="auto">
          <a:xfrm>
            <a:off x="5009412" y="4431746"/>
            <a:ext cx="38095" cy="33345"/>
          </a:xfrm>
          <a:custGeom>
            <a:avLst/>
            <a:gdLst>
              <a:gd name="T0" fmla="*/ 7938 w 24"/>
              <a:gd name="T1" fmla="*/ 0 h 21"/>
              <a:gd name="T2" fmla="*/ 38100 w 24"/>
              <a:gd name="T3" fmla="*/ 11112 h 21"/>
              <a:gd name="T4" fmla="*/ 30163 w 24"/>
              <a:gd name="T5" fmla="*/ 33337 h 21"/>
              <a:gd name="T6" fmla="*/ 0 w 24"/>
              <a:gd name="T7" fmla="*/ 22225 h 21"/>
              <a:gd name="T8" fmla="*/ 7938 w 24"/>
              <a:gd name="T9" fmla="*/ 0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1">
                <a:moveTo>
                  <a:pt x="5" y="0"/>
                </a:moveTo>
                <a:lnTo>
                  <a:pt x="24" y="7"/>
                </a:lnTo>
                <a:lnTo>
                  <a:pt x="19" y="21"/>
                </a:lnTo>
                <a:lnTo>
                  <a:pt x="0" y="14"/>
                </a:ln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6" name="Freeform 23"/>
          <p:cNvSpPr/>
          <p:nvPr/>
        </p:nvSpPr>
        <p:spPr bwMode="auto">
          <a:xfrm>
            <a:off x="4852262" y="4495254"/>
            <a:ext cx="33334" cy="39696"/>
          </a:xfrm>
          <a:custGeom>
            <a:avLst/>
            <a:gdLst>
              <a:gd name="T0" fmla="*/ 33338 w 21"/>
              <a:gd name="T1" fmla="*/ 9525 h 25"/>
              <a:gd name="T2" fmla="*/ 20638 w 21"/>
              <a:gd name="T3" fmla="*/ 39687 h 25"/>
              <a:gd name="T4" fmla="*/ 0 w 21"/>
              <a:gd name="T5" fmla="*/ 30162 h 25"/>
              <a:gd name="T6" fmla="*/ 11113 w 21"/>
              <a:gd name="T7" fmla="*/ 0 h 25"/>
              <a:gd name="T8" fmla="*/ 33338 w 21"/>
              <a:gd name="T9" fmla="*/ 9525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25">
                <a:moveTo>
                  <a:pt x="21" y="6"/>
                </a:moveTo>
                <a:lnTo>
                  <a:pt x="13" y="25"/>
                </a:lnTo>
                <a:lnTo>
                  <a:pt x="0" y="19"/>
                </a:lnTo>
                <a:lnTo>
                  <a:pt x="7" y="0"/>
                </a:lnTo>
                <a:lnTo>
                  <a:pt x="21" y="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7" name="Freeform 24"/>
          <p:cNvSpPr/>
          <p:nvPr/>
        </p:nvSpPr>
        <p:spPr bwMode="auto">
          <a:xfrm>
            <a:off x="4782421" y="4338054"/>
            <a:ext cx="38095" cy="33346"/>
          </a:xfrm>
          <a:custGeom>
            <a:avLst/>
            <a:gdLst>
              <a:gd name="T0" fmla="*/ 30163 w 24"/>
              <a:gd name="T1" fmla="*/ 33338 h 21"/>
              <a:gd name="T2" fmla="*/ 0 w 24"/>
              <a:gd name="T3" fmla="*/ 22225 h 21"/>
              <a:gd name="T4" fmla="*/ 7938 w 24"/>
              <a:gd name="T5" fmla="*/ 0 h 21"/>
              <a:gd name="T6" fmla="*/ 38100 w 24"/>
              <a:gd name="T7" fmla="*/ 12700 h 21"/>
              <a:gd name="T8" fmla="*/ 30163 w 24"/>
              <a:gd name="T9" fmla="*/ 33338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1">
                <a:moveTo>
                  <a:pt x="19" y="21"/>
                </a:moveTo>
                <a:lnTo>
                  <a:pt x="0" y="14"/>
                </a:lnTo>
                <a:lnTo>
                  <a:pt x="5" y="0"/>
                </a:lnTo>
                <a:lnTo>
                  <a:pt x="24" y="8"/>
                </a:lnTo>
                <a:lnTo>
                  <a:pt x="19" y="2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8" name="Freeform 25"/>
          <p:cNvSpPr/>
          <p:nvPr/>
        </p:nvSpPr>
        <p:spPr bwMode="auto">
          <a:xfrm>
            <a:off x="5009412" y="4336474"/>
            <a:ext cx="38095" cy="34933"/>
          </a:xfrm>
          <a:custGeom>
            <a:avLst/>
            <a:gdLst>
              <a:gd name="T0" fmla="*/ 0 w 24"/>
              <a:gd name="T1" fmla="*/ 14288 h 22"/>
              <a:gd name="T2" fmla="*/ 30163 w 24"/>
              <a:gd name="T3" fmla="*/ 0 h 22"/>
              <a:gd name="T4" fmla="*/ 38100 w 24"/>
              <a:gd name="T5" fmla="*/ 22225 h 22"/>
              <a:gd name="T6" fmla="*/ 7938 w 24"/>
              <a:gd name="T7" fmla="*/ 34925 h 22"/>
              <a:gd name="T8" fmla="*/ 0 w 24"/>
              <a:gd name="T9" fmla="*/ 14288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2">
                <a:moveTo>
                  <a:pt x="0" y="9"/>
                </a:moveTo>
                <a:lnTo>
                  <a:pt x="19" y="0"/>
                </a:lnTo>
                <a:lnTo>
                  <a:pt x="24" y="14"/>
                </a:lnTo>
                <a:lnTo>
                  <a:pt x="5" y="22"/>
                </a:lnTo>
                <a:lnTo>
                  <a:pt x="0" y="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69" name="Freeform 26"/>
          <p:cNvSpPr/>
          <p:nvPr/>
        </p:nvSpPr>
        <p:spPr bwMode="auto">
          <a:xfrm>
            <a:off x="4944333" y="4495254"/>
            <a:ext cx="36508" cy="39696"/>
          </a:xfrm>
          <a:custGeom>
            <a:avLst/>
            <a:gdLst>
              <a:gd name="T0" fmla="*/ 36513 w 23"/>
              <a:gd name="T1" fmla="*/ 30162 h 25"/>
              <a:gd name="T2" fmla="*/ 14288 w 23"/>
              <a:gd name="T3" fmla="*/ 39687 h 25"/>
              <a:gd name="T4" fmla="*/ 0 w 23"/>
              <a:gd name="T5" fmla="*/ 9525 h 25"/>
              <a:gd name="T6" fmla="*/ 22225 w 23"/>
              <a:gd name="T7" fmla="*/ 0 h 25"/>
              <a:gd name="T8" fmla="*/ 36513 w 23"/>
              <a:gd name="T9" fmla="*/ 30162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5">
                <a:moveTo>
                  <a:pt x="23" y="19"/>
                </a:moveTo>
                <a:lnTo>
                  <a:pt x="9" y="25"/>
                </a:lnTo>
                <a:lnTo>
                  <a:pt x="0" y="6"/>
                </a:lnTo>
                <a:lnTo>
                  <a:pt x="14" y="0"/>
                </a:lnTo>
                <a:lnTo>
                  <a:pt x="23" y="1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0" name="Freeform 27"/>
          <p:cNvSpPr/>
          <p:nvPr/>
        </p:nvSpPr>
        <p:spPr bwMode="auto">
          <a:xfrm>
            <a:off x="4782421" y="4431746"/>
            <a:ext cx="38095" cy="34933"/>
          </a:xfrm>
          <a:custGeom>
            <a:avLst/>
            <a:gdLst>
              <a:gd name="T0" fmla="*/ 38100 w 24"/>
              <a:gd name="T1" fmla="*/ 22225 h 22"/>
              <a:gd name="T2" fmla="*/ 7938 w 24"/>
              <a:gd name="T3" fmla="*/ 34925 h 22"/>
              <a:gd name="T4" fmla="*/ 0 w 24"/>
              <a:gd name="T5" fmla="*/ 12700 h 22"/>
              <a:gd name="T6" fmla="*/ 30163 w 24"/>
              <a:gd name="T7" fmla="*/ 0 h 22"/>
              <a:gd name="T8" fmla="*/ 38100 w 24"/>
              <a:gd name="T9" fmla="*/ 22225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2">
                <a:moveTo>
                  <a:pt x="24" y="14"/>
                </a:moveTo>
                <a:lnTo>
                  <a:pt x="5" y="22"/>
                </a:lnTo>
                <a:lnTo>
                  <a:pt x="0" y="8"/>
                </a:lnTo>
                <a:lnTo>
                  <a:pt x="19" y="0"/>
                </a:lnTo>
                <a:lnTo>
                  <a:pt x="24" y="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1" name="Freeform 28"/>
          <p:cNvSpPr/>
          <p:nvPr/>
        </p:nvSpPr>
        <p:spPr bwMode="auto">
          <a:xfrm>
            <a:off x="4849088" y="4268188"/>
            <a:ext cx="36508" cy="39697"/>
          </a:xfrm>
          <a:custGeom>
            <a:avLst/>
            <a:gdLst>
              <a:gd name="T0" fmla="*/ 36513 w 23"/>
              <a:gd name="T1" fmla="*/ 31750 h 25"/>
              <a:gd name="T2" fmla="*/ 14288 w 23"/>
              <a:gd name="T3" fmla="*/ 39688 h 25"/>
              <a:gd name="T4" fmla="*/ 0 w 23"/>
              <a:gd name="T5" fmla="*/ 9525 h 25"/>
              <a:gd name="T6" fmla="*/ 22225 w 23"/>
              <a:gd name="T7" fmla="*/ 0 h 25"/>
              <a:gd name="T8" fmla="*/ 36513 w 23"/>
              <a:gd name="T9" fmla="*/ 3175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5">
                <a:moveTo>
                  <a:pt x="23" y="20"/>
                </a:moveTo>
                <a:lnTo>
                  <a:pt x="9" y="25"/>
                </a:lnTo>
                <a:lnTo>
                  <a:pt x="0" y="6"/>
                </a:lnTo>
                <a:lnTo>
                  <a:pt x="14" y="0"/>
                </a:lnTo>
                <a:lnTo>
                  <a:pt x="23" y="2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2" name="Freeform 29"/>
          <p:cNvSpPr/>
          <p:nvPr/>
        </p:nvSpPr>
        <p:spPr bwMode="auto">
          <a:xfrm>
            <a:off x="5530045" y="4839828"/>
            <a:ext cx="90475" cy="80982"/>
          </a:xfrm>
          <a:custGeom>
            <a:avLst/>
            <a:gdLst>
              <a:gd name="T0" fmla="*/ 8537 w 53"/>
              <a:gd name="T1" fmla="*/ 8434 h 48"/>
              <a:gd name="T2" fmla="*/ 0 w 53"/>
              <a:gd name="T3" fmla="*/ 25301 h 48"/>
              <a:gd name="T4" fmla="*/ 0 w 53"/>
              <a:gd name="T5" fmla="*/ 28674 h 48"/>
              <a:gd name="T6" fmla="*/ 0 w 53"/>
              <a:gd name="T7" fmla="*/ 30361 h 48"/>
              <a:gd name="T8" fmla="*/ 0 w 53"/>
              <a:gd name="T9" fmla="*/ 35421 h 48"/>
              <a:gd name="T10" fmla="*/ 0 w 53"/>
              <a:gd name="T11" fmla="*/ 37108 h 48"/>
              <a:gd name="T12" fmla="*/ 3415 w 53"/>
              <a:gd name="T13" fmla="*/ 52289 h 48"/>
              <a:gd name="T14" fmla="*/ 13658 w 53"/>
              <a:gd name="T15" fmla="*/ 70843 h 48"/>
              <a:gd name="T16" fmla="*/ 13658 w 53"/>
              <a:gd name="T17" fmla="*/ 70843 h 48"/>
              <a:gd name="T18" fmla="*/ 18780 w 53"/>
              <a:gd name="T19" fmla="*/ 77590 h 48"/>
              <a:gd name="T20" fmla="*/ 20488 w 53"/>
              <a:gd name="T21" fmla="*/ 79276 h 48"/>
              <a:gd name="T22" fmla="*/ 30731 w 53"/>
              <a:gd name="T23" fmla="*/ 80963 h 48"/>
              <a:gd name="T24" fmla="*/ 32439 w 53"/>
              <a:gd name="T25" fmla="*/ 80963 h 48"/>
              <a:gd name="T26" fmla="*/ 35853 w 53"/>
              <a:gd name="T27" fmla="*/ 79276 h 48"/>
              <a:gd name="T28" fmla="*/ 39268 w 53"/>
              <a:gd name="T29" fmla="*/ 77590 h 48"/>
              <a:gd name="T30" fmla="*/ 46097 w 53"/>
              <a:gd name="T31" fmla="*/ 75903 h 48"/>
              <a:gd name="T32" fmla="*/ 46097 w 53"/>
              <a:gd name="T33" fmla="*/ 75903 h 48"/>
              <a:gd name="T34" fmla="*/ 51219 w 53"/>
              <a:gd name="T35" fmla="*/ 77590 h 48"/>
              <a:gd name="T36" fmla="*/ 54634 w 53"/>
              <a:gd name="T37" fmla="*/ 79276 h 48"/>
              <a:gd name="T38" fmla="*/ 59756 w 53"/>
              <a:gd name="T39" fmla="*/ 80963 h 48"/>
              <a:gd name="T40" fmla="*/ 59756 w 53"/>
              <a:gd name="T41" fmla="*/ 80963 h 48"/>
              <a:gd name="T42" fmla="*/ 69999 w 53"/>
              <a:gd name="T43" fmla="*/ 79276 h 48"/>
              <a:gd name="T44" fmla="*/ 71707 w 53"/>
              <a:gd name="T45" fmla="*/ 77590 h 48"/>
              <a:gd name="T46" fmla="*/ 76829 w 53"/>
              <a:gd name="T47" fmla="*/ 70843 h 48"/>
              <a:gd name="T48" fmla="*/ 76829 w 53"/>
              <a:gd name="T49" fmla="*/ 70843 h 48"/>
              <a:gd name="T50" fmla="*/ 87072 w 53"/>
              <a:gd name="T51" fmla="*/ 52289 h 48"/>
              <a:gd name="T52" fmla="*/ 90487 w 53"/>
              <a:gd name="T53" fmla="*/ 37108 h 48"/>
              <a:gd name="T54" fmla="*/ 90487 w 53"/>
              <a:gd name="T55" fmla="*/ 35421 h 48"/>
              <a:gd name="T56" fmla="*/ 90487 w 53"/>
              <a:gd name="T57" fmla="*/ 30361 h 48"/>
              <a:gd name="T58" fmla="*/ 90487 w 53"/>
              <a:gd name="T59" fmla="*/ 28674 h 48"/>
              <a:gd name="T60" fmla="*/ 90487 w 53"/>
              <a:gd name="T61" fmla="*/ 25301 h 48"/>
              <a:gd name="T62" fmla="*/ 81950 w 53"/>
              <a:gd name="T63" fmla="*/ 8434 h 48"/>
              <a:gd name="T64" fmla="*/ 80243 w 53"/>
              <a:gd name="T65" fmla="*/ 6747 h 48"/>
              <a:gd name="T66" fmla="*/ 66585 w 53"/>
              <a:gd name="T67" fmla="*/ 0 h 48"/>
              <a:gd name="T68" fmla="*/ 52926 w 53"/>
              <a:gd name="T69" fmla="*/ 1687 h 48"/>
              <a:gd name="T70" fmla="*/ 46097 w 53"/>
              <a:gd name="T71" fmla="*/ 5060 h 48"/>
              <a:gd name="T72" fmla="*/ 37561 w 53"/>
              <a:gd name="T73" fmla="*/ 1687 h 48"/>
              <a:gd name="T74" fmla="*/ 23902 w 53"/>
              <a:gd name="T75" fmla="*/ 0 h 48"/>
              <a:gd name="T76" fmla="*/ 10244 w 53"/>
              <a:gd name="T77" fmla="*/ 6747 h 48"/>
              <a:gd name="T78" fmla="*/ 8537 w 53"/>
              <a:gd name="T79" fmla="*/ 8434 h 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3" h="48">
                <a:moveTo>
                  <a:pt x="5" y="5"/>
                </a:moveTo>
                <a:cubicBezTo>
                  <a:pt x="2" y="7"/>
                  <a:pt x="1" y="11"/>
                  <a:pt x="0" y="15"/>
                </a:cubicBezTo>
                <a:cubicBezTo>
                  <a:pt x="0" y="15"/>
                  <a:pt x="0" y="16"/>
                  <a:pt x="0" y="17"/>
                </a:cubicBezTo>
                <a:cubicBezTo>
                  <a:pt x="0" y="18"/>
                  <a:pt x="0" y="18"/>
                  <a:pt x="0" y="18"/>
                </a:cubicBezTo>
                <a:cubicBezTo>
                  <a:pt x="0" y="19"/>
                  <a:pt x="0" y="20"/>
                  <a:pt x="0" y="21"/>
                </a:cubicBezTo>
                <a:cubicBezTo>
                  <a:pt x="0" y="21"/>
                  <a:pt x="0" y="22"/>
                  <a:pt x="0" y="22"/>
                </a:cubicBezTo>
                <a:cubicBezTo>
                  <a:pt x="0" y="26"/>
                  <a:pt x="1" y="28"/>
                  <a:pt x="2" y="31"/>
                </a:cubicBezTo>
                <a:cubicBezTo>
                  <a:pt x="3" y="35"/>
                  <a:pt x="5" y="39"/>
                  <a:pt x="8" y="42"/>
                </a:cubicBezTo>
                <a:cubicBezTo>
                  <a:pt x="8" y="42"/>
                  <a:pt x="8" y="42"/>
                  <a:pt x="8" y="42"/>
                </a:cubicBezTo>
                <a:cubicBezTo>
                  <a:pt x="9" y="44"/>
                  <a:pt x="10" y="45"/>
                  <a:pt x="11" y="46"/>
                </a:cubicBezTo>
                <a:cubicBezTo>
                  <a:pt x="12" y="46"/>
                  <a:pt x="12" y="47"/>
                  <a:pt x="12" y="47"/>
                </a:cubicBezTo>
                <a:cubicBezTo>
                  <a:pt x="14" y="48"/>
                  <a:pt x="16" y="48"/>
                  <a:pt x="18" y="48"/>
                </a:cubicBezTo>
                <a:cubicBezTo>
                  <a:pt x="18" y="48"/>
                  <a:pt x="18" y="48"/>
                  <a:pt x="19" y="48"/>
                </a:cubicBezTo>
                <a:cubicBezTo>
                  <a:pt x="19" y="47"/>
                  <a:pt x="20" y="47"/>
                  <a:pt x="21" y="47"/>
                </a:cubicBezTo>
                <a:cubicBezTo>
                  <a:pt x="22" y="46"/>
                  <a:pt x="23" y="46"/>
                  <a:pt x="23" y="46"/>
                </a:cubicBezTo>
                <a:cubicBezTo>
                  <a:pt x="24" y="46"/>
                  <a:pt x="27" y="45"/>
                  <a:pt x="27" y="45"/>
                </a:cubicBezTo>
                <a:cubicBezTo>
                  <a:pt x="27" y="45"/>
                  <a:pt x="27" y="45"/>
                  <a:pt x="27" y="45"/>
                </a:cubicBezTo>
                <a:cubicBezTo>
                  <a:pt x="28" y="46"/>
                  <a:pt x="29" y="46"/>
                  <a:pt x="30" y="46"/>
                </a:cubicBezTo>
                <a:cubicBezTo>
                  <a:pt x="31" y="46"/>
                  <a:pt x="31" y="46"/>
                  <a:pt x="32" y="47"/>
                </a:cubicBezTo>
                <a:cubicBezTo>
                  <a:pt x="33" y="47"/>
                  <a:pt x="34" y="47"/>
                  <a:pt x="35" y="48"/>
                </a:cubicBezTo>
                <a:cubicBezTo>
                  <a:pt x="35" y="48"/>
                  <a:pt x="35" y="48"/>
                  <a:pt x="35" y="48"/>
                </a:cubicBezTo>
                <a:cubicBezTo>
                  <a:pt x="37" y="48"/>
                  <a:pt x="39" y="48"/>
                  <a:pt x="41" y="47"/>
                </a:cubicBezTo>
                <a:cubicBezTo>
                  <a:pt x="41" y="47"/>
                  <a:pt x="41" y="46"/>
                  <a:pt x="42" y="46"/>
                </a:cubicBezTo>
                <a:cubicBezTo>
                  <a:pt x="43" y="45"/>
                  <a:pt x="44" y="44"/>
                  <a:pt x="45" y="42"/>
                </a:cubicBezTo>
                <a:cubicBezTo>
                  <a:pt x="45" y="42"/>
                  <a:pt x="45" y="42"/>
                  <a:pt x="45" y="42"/>
                </a:cubicBezTo>
                <a:cubicBezTo>
                  <a:pt x="48" y="39"/>
                  <a:pt x="50" y="35"/>
                  <a:pt x="51" y="31"/>
                </a:cubicBezTo>
                <a:cubicBezTo>
                  <a:pt x="52" y="28"/>
                  <a:pt x="53" y="26"/>
                  <a:pt x="53" y="22"/>
                </a:cubicBezTo>
                <a:cubicBezTo>
                  <a:pt x="53" y="22"/>
                  <a:pt x="53" y="21"/>
                  <a:pt x="53" y="21"/>
                </a:cubicBezTo>
                <a:cubicBezTo>
                  <a:pt x="53" y="20"/>
                  <a:pt x="53" y="19"/>
                  <a:pt x="53" y="18"/>
                </a:cubicBezTo>
                <a:cubicBezTo>
                  <a:pt x="53" y="18"/>
                  <a:pt x="53" y="18"/>
                  <a:pt x="53" y="17"/>
                </a:cubicBezTo>
                <a:cubicBezTo>
                  <a:pt x="53" y="16"/>
                  <a:pt x="53" y="15"/>
                  <a:pt x="53" y="15"/>
                </a:cubicBezTo>
                <a:cubicBezTo>
                  <a:pt x="52" y="11"/>
                  <a:pt x="51" y="7"/>
                  <a:pt x="48" y="5"/>
                </a:cubicBezTo>
                <a:cubicBezTo>
                  <a:pt x="48" y="4"/>
                  <a:pt x="47" y="4"/>
                  <a:pt x="47" y="4"/>
                </a:cubicBezTo>
                <a:cubicBezTo>
                  <a:pt x="45" y="2"/>
                  <a:pt x="42" y="1"/>
                  <a:pt x="39" y="0"/>
                </a:cubicBezTo>
                <a:cubicBezTo>
                  <a:pt x="36" y="0"/>
                  <a:pt x="34" y="0"/>
                  <a:pt x="31" y="1"/>
                </a:cubicBezTo>
                <a:cubicBezTo>
                  <a:pt x="30" y="2"/>
                  <a:pt x="27" y="3"/>
                  <a:pt x="27" y="3"/>
                </a:cubicBezTo>
                <a:cubicBezTo>
                  <a:pt x="26" y="3"/>
                  <a:pt x="24" y="2"/>
                  <a:pt x="22" y="1"/>
                </a:cubicBezTo>
                <a:cubicBezTo>
                  <a:pt x="20" y="0"/>
                  <a:pt x="17" y="0"/>
                  <a:pt x="14" y="0"/>
                </a:cubicBezTo>
                <a:cubicBezTo>
                  <a:pt x="11" y="1"/>
                  <a:pt x="8" y="2"/>
                  <a:pt x="6" y="4"/>
                </a:cubicBezTo>
                <a:cubicBezTo>
                  <a:pt x="6" y="4"/>
                  <a:pt x="5" y="4"/>
                  <a:pt x="5"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3" name="Freeform 30"/>
          <p:cNvSpPr/>
          <p:nvPr/>
        </p:nvSpPr>
        <p:spPr bwMode="auto">
          <a:xfrm>
            <a:off x="5553846" y="4814414"/>
            <a:ext cx="22222" cy="25406"/>
          </a:xfrm>
          <a:custGeom>
            <a:avLst/>
            <a:gdLst>
              <a:gd name="T0" fmla="*/ 6838 w 13"/>
              <a:gd name="T1" fmla="*/ 18627 h 15"/>
              <a:gd name="T2" fmla="*/ 15387 w 13"/>
              <a:gd name="T3" fmla="*/ 23707 h 15"/>
              <a:gd name="T4" fmla="*/ 20515 w 13"/>
              <a:gd name="T5" fmla="*/ 23707 h 15"/>
              <a:gd name="T6" fmla="*/ 22225 w 13"/>
              <a:gd name="T7" fmla="*/ 23707 h 15"/>
              <a:gd name="T8" fmla="*/ 17096 w 13"/>
              <a:gd name="T9" fmla="*/ 10160 h 15"/>
              <a:gd name="T10" fmla="*/ 1710 w 13"/>
              <a:gd name="T11" fmla="*/ 0 h 15"/>
              <a:gd name="T12" fmla="*/ 0 w 13"/>
              <a:gd name="T13" fmla="*/ 0 h 15"/>
              <a:gd name="T14" fmla="*/ 0 w 13"/>
              <a:gd name="T15" fmla="*/ 0 h 15"/>
              <a:gd name="T16" fmla="*/ 0 w 13"/>
              <a:gd name="T17" fmla="*/ 6773 h 15"/>
              <a:gd name="T18" fmla="*/ 6838 w 13"/>
              <a:gd name="T19" fmla="*/ 1862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 h="15">
                <a:moveTo>
                  <a:pt x="4" y="11"/>
                </a:moveTo>
                <a:cubicBezTo>
                  <a:pt x="5" y="12"/>
                  <a:pt x="7" y="14"/>
                  <a:pt x="9" y="14"/>
                </a:cubicBezTo>
                <a:cubicBezTo>
                  <a:pt x="10" y="14"/>
                  <a:pt x="11" y="15"/>
                  <a:pt x="12" y="14"/>
                </a:cubicBezTo>
                <a:cubicBezTo>
                  <a:pt x="12" y="14"/>
                  <a:pt x="13" y="14"/>
                  <a:pt x="13" y="14"/>
                </a:cubicBezTo>
                <a:cubicBezTo>
                  <a:pt x="13" y="11"/>
                  <a:pt x="12" y="8"/>
                  <a:pt x="10" y="6"/>
                </a:cubicBezTo>
                <a:cubicBezTo>
                  <a:pt x="8" y="3"/>
                  <a:pt x="4" y="1"/>
                  <a:pt x="1" y="0"/>
                </a:cubicBezTo>
                <a:cubicBezTo>
                  <a:pt x="1" y="0"/>
                  <a:pt x="0" y="0"/>
                  <a:pt x="0" y="0"/>
                </a:cubicBezTo>
                <a:cubicBezTo>
                  <a:pt x="0" y="0"/>
                  <a:pt x="0" y="0"/>
                  <a:pt x="0" y="0"/>
                </a:cubicBezTo>
                <a:cubicBezTo>
                  <a:pt x="0" y="1"/>
                  <a:pt x="0" y="2"/>
                  <a:pt x="0" y="4"/>
                </a:cubicBezTo>
                <a:cubicBezTo>
                  <a:pt x="1" y="6"/>
                  <a:pt x="2" y="9"/>
                  <a:pt x="4"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4" name="Freeform 31"/>
          <p:cNvSpPr/>
          <p:nvPr/>
        </p:nvSpPr>
        <p:spPr bwMode="auto">
          <a:xfrm>
            <a:off x="4985602" y="4012542"/>
            <a:ext cx="123809" cy="239768"/>
          </a:xfrm>
          <a:custGeom>
            <a:avLst/>
            <a:gdLst>
              <a:gd name="T0" fmla="*/ 123825 w 73"/>
              <a:gd name="T1" fmla="*/ 176809 h 141"/>
              <a:gd name="T2" fmla="*/ 123825 w 73"/>
              <a:gd name="T3" fmla="*/ 57803 h 141"/>
              <a:gd name="T4" fmla="*/ 72938 w 73"/>
              <a:gd name="T5" fmla="*/ 0 h 141"/>
              <a:gd name="T6" fmla="*/ 49191 w 73"/>
              <a:gd name="T7" fmla="*/ 0 h 141"/>
              <a:gd name="T8" fmla="*/ 0 w 73"/>
              <a:gd name="T9" fmla="*/ 57803 h 141"/>
              <a:gd name="T10" fmla="*/ 0 w 73"/>
              <a:gd name="T11" fmla="*/ 190410 h 141"/>
              <a:gd name="T12" fmla="*/ 47495 w 73"/>
              <a:gd name="T13" fmla="*/ 239712 h 141"/>
              <a:gd name="T14" fmla="*/ 47495 w 73"/>
              <a:gd name="T15" fmla="*/ 239712 h 141"/>
              <a:gd name="T16" fmla="*/ 96685 w 73"/>
              <a:gd name="T17" fmla="*/ 192110 h 141"/>
              <a:gd name="T18" fmla="*/ 96685 w 73"/>
              <a:gd name="T19" fmla="*/ 98605 h 141"/>
              <a:gd name="T20" fmla="*/ 62761 w 73"/>
              <a:gd name="T21" fmla="*/ 64603 h 141"/>
              <a:gd name="T22" fmla="*/ 59368 w 73"/>
              <a:gd name="T23" fmla="*/ 64603 h 141"/>
              <a:gd name="T24" fmla="*/ 27140 w 73"/>
              <a:gd name="T25" fmla="*/ 98605 h 141"/>
              <a:gd name="T26" fmla="*/ 27140 w 73"/>
              <a:gd name="T27" fmla="*/ 175109 h 141"/>
              <a:gd name="T28" fmla="*/ 45798 w 73"/>
              <a:gd name="T29" fmla="*/ 175109 h 141"/>
              <a:gd name="T30" fmla="*/ 45798 w 73"/>
              <a:gd name="T31" fmla="*/ 98605 h 141"/>
              <a:gd name="T32" fmla="*/ 59368 w 73"/>
              <a:gd name="T33" fmla="*/ 83304 h 141"/>
              <a:gd name="T34" fmla="*/ 62761 w 73"/>
              <a:gd name="T35" fmla="*/ 83304 h 141"/>
              <a:gd name="T36" fmla="*/ 78027 w 73"/>
              <a:gd name="T37" fmla="*/ 98605 h 141"/>
              <a:gd name="T38" fmla="*/ 78027 w 73"/>
              <a:gd name="T39" fmla="*/ 190410 h 141"/>
              <a:gd name="T40" fmla="*/ 47495 w 73"/>
              <a:gd name="T41" fmla="*/ 221011 h 141"/>
              <a:gd name="T42" fmla="*/ 25443 w 73"/>
              <a:gd name="T43" fmla="*/ 210811 h 141"/>
              <a:gd name="T44" fmla="*/ 16962 w 73"/>
              <a:gd name="T45" fmla="*/ 181909 h 141"/>
              <a:gd name="T46" fmla="*/ 16962 w 73"/>
              <a:gd name="T47" fmla="*/ 57803 h 141"/>
              <a:gd name="T48" fmla="*/ 49191 w 73"/>
              <a:gd name="T49" fmla="*/ 18701 h 141"/>
              <a:gd name="T50" fmla="*/ 72938 w 73"/>
              <a:gd name="T51" fmla="*/ 18701 h 141"/>
              <a:gd name="T52" fmla="*/ 105166 w 73"/>
              <a:gd name="T53" fmla="*/ 57803 h 141"/>
              <a:gd name="T54" fmla="*/ 105166 w 73"/>
              <a:gd name="T55" fmla="*/ 176809 h 141"/>
              <a:gd name="T56" fmla="*/ 123825 w 73"/>
              <a:gd name="T57" fmla="*/ 176809 h 1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3" h="141">
                <a:moveTo>
                  <a:pt x="73" y="104"/>
                </a:moveTo>
                <a:cubicBezTo>
                  <a:pt x="73" y="34"/>
                  <a:pt x="73" y="34"/>
                  <a:pt x="73" y="34"/>
                </a:cubicBezTo>
                <a:cubicBezTo>
                  <a:pt x="73" y="14"/>
                  <a:pt x="61" y="0"/>
                  <a:pt x="43" y="0"/>
                </a:cubicBezTo>
                <a:cubicBezTo>
                  <a:pt x="29" y="0"/>
                  <a:pt x="29" y="0"/>
                  <a:pt x="29" y="0"/>
                </a:cubicBezTo>
                <a:cubicBezTo>
                  <a:pt x="11" y="0"/>
                  <a:pt x="0" y="14"/>
                  <a:pt x="0" y="34"/>
                </a:cubicBezTo>
                <a:cubicBezTo>
                  <a:pt x="0" y="34"/>
                  <a:pt x="0" y="112"/>
                  <a:pt x="0" y="112"/>
                </a:cubicBezTo>
                <a:cubicBezTo>
                  <a:pt x="0" y="127"/>
                  <a:pt x="12" y="141"/>
                  <a:pt x="28" y="141"/>
                </a:cubicBezTo>
                <a:cubicBezTo>
                  <a:pt x="28" y="141"/>
                  <a:pt x="28" y="141"/>
                  <a:pt x="28" y="141"/>
                </a:cubicBezTo>
                <a:cubicBezTo>
                  <a:pt x="44" y="141"/>
                  <a:pt x="56" y="128"/>
                  <a:pt x="57" y="113"/>
                </a:cubicBezTo>
                <a:cubicBezTo>
                  <a:pt x="57" y="58"/>
                  <a:pt x="57" y="58"/>
                  <a:pt x="57" y="58"/>
                </a:cubicBezTo>
                <a:cubicBezTo>
                  <a:pt x="57" y="47"/>
                  <a:pt x="48" y="38"/>
                  <a:pt x="37" y="38"/>
                </a:cubicBezTo>
                <a:cubicBezTo>
                  <a:pt x="35" y="38"/>
                  <a:pt x="35" y="38"/>
                  <a:pt x="35" y="38"/>
                </a:cubicBezTo>
                <a:cubicBezTo>
                  <a:pt x="24" y="38"/>
                  <a:pt x="16" y="47"/>
                  <a:pt x="16" y="58"/>
                </a:cubicBezTo>
                <a:cubicBezTo>
                  <a:pt x="16" y="103"/>
                  <a:pt x="16" y="103"/>
                  <a:pt x="16" y="103"/>
                </a:cubicBezTo>
                <a:cubicBezTo>
                  <a:pt x="27" y="103"/>
                  <a:pt x="27" y="103"/>
                  <a:pt x="27" y="103"/>
                </a:cubicBezTo>
                <a:cubicBezTo>
                  <a:pt x="27" y="58"/>
                  <a:pt x="27" y="58"/>
                  <a:pt x="27" y="58"/>
                </a:cubicBezTo>
                <a:cubicBezTo>
                  <a:pt x="27" y="53"/>
                  <a:pt x="29" y="49"/>
                  <a:pt x="35" y="49"/>
                </a:cubicBezTo>
                <a:cubicBezTo>
                  <a:pt x="37" y="49"/>
                  <a:pt x="37" y="49"/>
                  <a:pt x="37" y="49"/>
                </a:cubicBezTo>
                <a:cubicBezTo>
                  <a:pt x="42" y="49"/>
                  <a:pt x="46" y="53"/>
                  <a:pt x="46" y="58"/>
                </a:cubicBezTo>
                <a:cubicBezTo>
                  <a:pt x="46" y="112"/>
                  <a:pt x="46" y="112"/>
                  <a:pt x="46" y="112"/>
                </a:cubicBezTo>
                <a:cubicBezTo>
                  <a:pt x="46" y="122"/>
                  <a:pt x="38" y="130"/>
                  <a:pt x="28" y="130"/>
                </a:cubicBezTo>
                <a:cubicBezTo>
                  <a:pt x="23" y="130"/>
                  <a:pt x="18" y="128"/>
                  <a:pt x="15" y="124"/>
                </a:cubicBezTo>
                <a:cubicBezTo>
                  <a:pt x="12" y="120"/>
                  <a:pt x="10" y="115"/>
                  <a:pt x="10" y="107"/>
                </a:cubicBezTo>
                <a:cubicBezTo>
                  <a:pt x="10" y="34"/>
                  <a:pt x="10" y="34"/>
                  <a:pt x="10" y="34"/>
                </a:cubicBezTo>
                <a:cubicBezTo>
                  <a:pt x="10" y="17"/>
                  <a:pt x="20" y="11"/>
                  <a:pt x="29" y="11"/>
                </a:cubicBezTo>
                <a:cubicBezTo>
                  <a:pt x="43" y="11"/>
                  <a:pt x="43" y="11"/>
                  <a:pt x="43" y="11"/>
                </a:cubicBezTo>
                <a:cubicBezTo>
                  <a:pt x="56" y="11"/>
                  <a:pt x="62" y="23"/>
                  <a:pt x="62" y="34"/>
                </a:cubicBezTo>
                <a:cubicBezTo>
                  <a:pt x="62" y="104"/>
                  <a:pt x="62" y="104"/>
                  <a:pt x="62" y="104"/>
                </a:cubicBezTo>
                <a:lnTo>
                  <a:pt x="73" y="10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5" name="Freeform 32"/>
          <p:cNvSpPr/>
          <p:nvPr/>
        </p:nvSpPr>
        <p:spPr bwMode="auto">
          <a:xfrm>
            <a:off x="5068141" y="2500892"/>
            <a:ext cx="201587" cy="123854"/>
          </a:xfrm>
          <a:custGeom>
            <a:avLst/>
            <a:gdLst>
              <a:gd name="T0" fmla="*/ 22025 w 119"/>
              <a:gd name="T1" fmla="*/ 123825 h 73"/>
              <a:gd name="T2" fmla="*/ 72852 w 119"/>
              <a:gd name="T3" fmla="*/ 123825 h 73"/>
              <a:gd name="T4" fmla="*/ 142315 w 119"/>
              <a:gd name="T5" fmla="*/ 81419 h 73"/>
              <a:gd name="T6" fmla="*/ 196530 w 119"/>
              <a:gd name="T7" fmla="*/ 105166 h 73"/>
              <a:gd name="T8" fmla="*/ 198225 w 119"/>
              <a:gd name="T9" fmla="*/ 105166 h 73"/>
              <a:gd name="T10" fmla="*/ 201613 w 119"/>
              <a:gd name="T11" fmla="*/ 88204 h 73"/>
              <a:gd name="T12" fmla="*/ 166034 w 119"/>
              <a:gd name="T13" fmla="*/ 52583 h 73"/>
              <a:gd name="T14" fmla="*/ 144009 w 119"/>
              <a:gd name="T15" fmla="*/ 61064 h 73"/>
              <a:gd name="T16" fmla="*/ 81323 w 119"/>
              <a:gd name="T17" fmla="*/ 0 h 73"/>
              <a:gd name="T18" fmla="*/ 18636 w 119"/>
              <a:gd name="T19" fmla="*/ 62761 h 73"/>
              <a:gd name="T20" fmla="*/ 22025 w 119"/>
              <a:gd name="T21" fmla="*/ 79723 h 73"/>
              <a:gd name="T22" fmla="*/ 0 w 119"/>
              <a:gd name="T23" fmla="*/ 101774 h 73"/>
              <a:gd name="T24" fmla="*/ 22025 w 119"/>
              <a:gd name="T25" fmla="*/ 123825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9" h="73">
                <a:moveTo>
                  <a:pt x="13" y="73"/>
                </a:moveTo>
                <a:cubicBezTo>
                  <a:pt x="43" y="73"/>
                  <a:pt x="43" y="73"/>
                  <a:pt x="43" y="73"/>
                </a:cubicBezTo>
                <a:cubicBezTo>
                  <a:pt x="51" y="58"/>
                  <a:pt x="66" y="48"/>
                  <a:pt x="84" y="48"/>
                </a:cubicBezTo>
                <a:cubicBezTo>
                  <a:pt x="96" y="48"/>
                  <a:pt x="107" y="53"/>
                  <a:pt x="116" y="62"/>
                </a:cubicBezTo>
                <a:cubicBezTo>
                  <a:pt x="116" y="62"/>
                  <a:pt x="116" y="62"/>
                  <a:pt x="117" y="62"/>
                </a:cubicBezTo>
                <a:cubicBezTo>
                  <a:pt x="118" y="59"/>
                  <a:pt x="119" y="56"/>
                  <a:pt x="119" y="52"/>
                </a:cubicBezTo>
                <a:cubicBezTo>
                  <a:pt x="119" y="40"/>
                  <a:pt x="110" y="31"/>
                  <a:pt x="98" y="31"/>
                </a:cubicBezTo>
                <a:cubicBezTo>
                  <a:pt x="93" y="31"/>
                  <a:pt x="88" y="33"/>
                  <a:pt x="85" y="36"/>
                </a:cubicBezTo>
                <a:cubicBezTo>
                  <a:pt x="84" y="16"/>
                  <a:pt x="68" y="0"/>
                  <a:pt x="48" y="0"/>
                </a:cubicBezTo>
                <a:cubicBezTo>
                  <a:pt x="28" y="0"/>
                  <a:pt x="11" y="16"/>
                  <a:pt x="11" y="37"/>
                </a:cubicBezTo>
                <a:cubicBezTo>
                  <a:pt x="11" y="40"/>
                  <a:pt x="12" y="44"/>
                  <a:pt x="13" y="47"/>
                </a:cubicBezTo>
                <a:cubicBezTo>
                  <a:pt x="6" y="47"/>
                  <a:pt x="0" y="53"/>
                  <a:pt x="0" y="60"/>
                </a:cubicBezTo>
                <a:cubicBezTo>
                  <a:pt x="0" y="67"/>
                  <a:pt x="6" y="73"/>
                  <a:pt x="13" y="7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6" name="Freeform 33"/>
          <p:cNvSpPr/>
          <p:nvPr/>
        </p:nvSpPr>
        <p:spPr bwMode="auto">
          <a:xfrm>
            <a:off x="5118928" y="2591400"/>
            <a:ext cx="228570" cy="139732"/>
          </a:xfrm>
          <a:custGeom>
            <a:avLst/>
            <a:gdLst>
              <a:gd name="T0" fmla="*/ 187960 w 135"/>
              <a:gd name="T1" fmla="*/ 58910 h 83"/>
              <a:gd name="T2" fmla="*/ 160867 w 135"/>
              <a:gd name="T3" fmla="*/ 67325 h 83"/>
              <a:gd name="T4" fmla="*/ 142240 w 135"/>
              <a:gd name="T5" fmla="*/ 21881 h 83"/>
              <a:gd name="T6" fmla="*/ 91440 w 135"/>
              <a:gd name="T7" fmla="*/ 0 h 83"/>
              <a:gd name="T8" fmla="*/ 30480 w 135"/>
              <a:gd name="T9" fmla="*/ 33663 h 83"/>
              <a:gd name="T10" fmla="*/ 20320 w 135"/>
              <a:gd name="T11" fmla="*/ 69008 h 83"/>
              <a:gd name="T12" fmla="*/ 23707 w 135"/>
              <a:gd name="T13" fmla="*/ 89206 h 83"/>
              <a:gd name="T14" fmla="*/ 0 w 135"/>
              <a:gd name="T15" fmla="*/ 114453 h 83"/>
              <a:gd name="T16" fmla="*/ 23707 w 135"/>
              <a:gd name="T17" fmla="*/ 139700 h 83"/>
              <a:gd name="T18" fmla="*/ 91440 w 135"/>
              <a:gd name="T19" fmla="*/ 139700 h 83"/>
              <a:gd name="T20" fmla="*/ 94827 w 135"/>
              <a:gd name="T21" fmla="*/ 139700 h 83"/>
              <a:gd name="T22" fmla="*/ 187960 w 135"/>
              <a:gd name="T23" fmla="*/ 139700 h 83"/>
              <a:gd name="T24" fmla="*/ 228600 w 135"/>
              <a:gd name="T25" fmla="*/ 99305 h 83"/>
              <a:gd name="T26" fmla="*/ 187960 w 135"/>
              <a:gd name="T27" fmla="*/ 58910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5" h="83">
                <a:moveTo>
                  <a:pt x="111" y="35"/>
                </a:moveTo>
                <a:cubicBezTo>
                  <a:pt x="105" y="35"/>
                  <a:pt x="100" y="37"/>
                  <a:pt x="95" y="40"/>
                </a:cubicBezTo>
                <a:cubicBezTo>
                  <a:pt x="95" y="30"/>
                  <a:pt x="91" y="20"/>
                  <a:pt x="84" y="13"/>
                </a:cubicBezTo>
                <a:cubicBezTo>
                  <a:pt x="77" y="5"/>
                  <a:pt x="66" y="0"/>
                  <a:pt x="54" y="0"/>
                </a:cubicBezTo>
                <a:cubicBezTo>
                  <a:pt x="39" y="0"/>
                  <a:pt x="25" y="8"/>
                  <a:pt x="18" y="20"/>
                </a:cubicBezTo>
                <a:cubicBezTo>
                  <a:pt x="14" y="26"/>
                  <a:pt x="12" y="34"/>
                  <a:pt x="12" y="41"/>
                </a:cubicBezTo>
                <a:cubicBezTo>
                  <a:pt x="12" y="46"/>
                  <a:pt x="13" y="50"/>
                  <a:pt x="14" y="53"/>
                </a:cubicBezTo>
                <a:cubicBezTo>
                  <a:pt x="6" y="54"/>
                  <a:pt x="0" y="60"/>
                  <a:pt x="0" y="68"/>
                </a:cubicBezTo>
                <a:cubicBezTo>
                  <a:pt x="0" y="76"/>
                  <a:pt x="6" y="83"/>
                  <a:pt x="14" y="83"/>
                </a:cubicBezTo>
                <a:cubicBezTo>
                  <a:pt x="54" y="83"/>
                  <a:pt x="54" y="83"/>
                  <a:pt x="54" y="83"/>
                </a:cubicBezTo>
                <a:cubicBezTo>
                  <a:pt x="56" y="83"/>
                  <a:pt x="56" y="83"/>
                  <a:pt x="56" y="83"/>
                </a:cubicBezTo>
                <a:cubicBezTo>
                  <a:pt x="111" y="83"/>
                  <a:pt x="111" y="83"/>
                  <a:pt x="111" y="83"/>
                </a:cubicBezTo>
                <a:cubicBezTo>
                  <a:pt x="124" y="83"/>
                  <a:pt x="135" y="72"/>
                  <a:pt x="135" y="59"/>
                </a:cubicBezTo>
                <a:cubicBezTo>
                  <a:pt x="135" y="46"/>
                  <a:pt x="124" y="35"/>
                  <a:pt x="111" y="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7" name="Freeform 34"/>
          <p:cNvSpPr/>
          <p:nvPr/>
        </p:nvSpPr>
        <p:spPr bwMode="auto">
          <a:xfrm>
            <a:off x="5250673" y="4319008"/>
            <a:ext cx="44444" cy="53987"/>
          </a:xfrm>
          <a:custGeom>
            <a:avLst/>
            <a:gdLst>
              <a:gd name="T0" fmla="*/ 44450 w 28"/>
              <a:gd name="T1" fmla="*/ 0 h 34"/>
              <a:gd name="T2" fmla="*/ 0 w 28"/>
              <a:gd name="T3" fmla="*/ 0 h 34"/>
              <a:gd name="T4" fmla="*/ 0 w 28"/>
              <a:gd name="T5" fmla="*/ 19050 h 34"/>
              <a:gd name="T6" fmla="*/ 44450 w 28"/>
              <a:gd name="T7" fmla="*/ 53975 h 34"/>
              <a:gd name="T8" fmla="*/ 44450 w 28"/>
              <a:gd name="T9" fmla="*/ 0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34">
                <a:moveTo>
                  <a:pt x="28" y="0"/>
                </a:moveTo>
                <a:lnTo>
                  <a:pt x="0" y="0"/>
                </a:lnTo>
                <a:lnTo>
                  <a:pt x="0" y="12"/>
                </a:lnTo>
                <a:lnTo>
                  <a:pt x="28" y="34"/>
                </a:lnTo>
                <a:lnTo>
                  <a:pt x="2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8" name="Freeform 35"/>
          <p:cNvSpPr/>
          <p:nvPr/>
        </p:nvSpPr>
        <p:spPr bwMode="auto">
          <a:xfrm>
            <a:off x="5115760" y="4365056"/>
            <a:ext cx="179365" cy="173077"/>
          </a:xfrm>
          <a:custGeom>
            <a:avLst/>
            <a:gdLst>
              <a:gd name="T0" fmla="*/ 179388 w 113"/>
              <a:gd name="T1" fmla="*/ 92075 h 109"/>
              <a:gd name="T2" fmla="*/ 179388 w 113"/>
              <a:gd name="T3" fmla="*/ 73025 h 109"/>
              <a:gd name="T4" fmla="*/ 134938 w 113"/>
              <a:gd name="T5" fmla="*/ 38100 h 109"/>
              <a:gd name="T6" fmla="*/ 88900 w 113"/>
              <a:gd name="T7" fmla="*/ 0 h 109"/>
              <a:gd name="T8" fmla="*/ 0 w 113"/>
              <a:gd name="T9" fmla="*/ 73025 h 109"/>
              <a:gd name="T10" fmla="*/ 0 w 113"/>
              <a:gd name="T11" fmla="*/ 173037 h 109"/>
              <a:gd name="T12" fmla="*/ 55563 w 113"/>
              <a:gd name="T13" fmla="*/ 173037 h 109"/>
              <a:gd name="T14" fmla="*/ 55563 w 113"/>
              <a:gd name="T15" fmla="*/ 74612 h 109"/>
              <a:gd name="T16" fmla="*/ 122238 w 113"/>
              <a:gd name="T17" fmla="*/ 74612 h 109"/>
              <a:gd name="T18" fmla="*/ 122238 w 113"/>
              <a:gd name="T19" fmla="*/ 173037 h 109"/>
              <a:gd name="T20" fmla="*/ 179388 w 113"/>
              <a:gd name="T21" fmla="*/ 173037 h 109"/>
              <a:gd name="T22" fmla="*/ 179388 w 113"/>
              <a:gd name="T23" fmla="*/ 92075 h 1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3" h="109">
                <a:moveTo>
                  <a:pt x="113" y="58"/>
                </a:moveTo>
                <a:lnTo>
                  <a:pt x="113" y="46"/>
                </a:lnTo>
                <a:lnTo>
                  <a:pt x="85" y="24"/>
                </a:lnTo>
                <a:lnTo>
                  <a:pt x="56" y="0"/>
                </a:lnTo>
                <a:lnTo>
                  <a:pt x="0" y="46"/>
                </a:lnTo>
                <a:lnTo>
                  <a:pt x="0" y="109"/>
                </a:lnTo>
                <a:lnTo>
                  <a:pt x="35" y="109"/>
                </a:lnTo>
                <a:lnTo>
                  <a:pt x="35" y="47"/>
                </a:lnTo>
                <a:lnTo>
                  <a:pt x="77" y="47"/>
                </a:lnTo>
                <a:lnTo>
                  <a:pt x="77" y="109"/>
                </a:lnTo>
                <a:lnTo>
                  <a:pt x="113" y="109"/>
                </a:lnTo>
                <a:lnTo>
                  <a:pt x="113" y="5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79" name="Freeform 36"/>
          <p:cNvSpPr/>
          <p:nvPr/>
        </p:nvSpPr>
        <p:spPr bwMode="auto">
          <a:xfrm>
            <a:off x="5072904" y="4309480"/>
            <a:ext cx="265077" cy="134969"/>
          </a:xfrm>
          <a:custGeom>
            <a:avLst/>
            <a:gdLst>
              <a:gd name="T0" fmla="*/ 42862 w 167"/>
              <a:gd name="T1" fmla="*/ 120650 h 85"/>
              <a:gd name="T2" fmla="*/ 131762 w 167"/>
              <a:gd name="T3" fmla="*/ 47625 h 85"/>
              <a:gd name="T4" fmla="*/ 177800 w 167"/>
              <a:gd name="T5" fmla="*/ 84138 h 85"/>
              <a:gd name="T6" fmla="*/ 222250 w 167"/>
              <a:gd name="T7" fmla="*/ 120650 h 85"/>
              <a:gd name="T8" fmla="*/ 241300 w 167"/>
              <a:gd name="T9" fmla="*/ 134938 h 85"/>
              <a:gd name="T10" fmla="*/ 265112 w 167"/>
              <a:gd name="T11" fmla="*/ 107950 h 85"/>
              <a:gd name="T12" fmla="*/ 222250 w 167"/>
              <a:gd name="T13" fmla="*/ 73025 h 85"/>
              <a:gd name="T14" fmla="*/ 177800 w 167"/>
              <a:gd name="T15" fmla="*/ 36513 h 85"/>
              <a:gd name="T16" fmla="*/ 131762 w 167"/>
              <a:gd name="T17" fmla="*/ 0 h 85"/>
              <a:gd name="T18" fmla="*/ 0 w 167"/>
              <a:gd name="T19" fmla="*/ 107950 h 85"/>
              <a:gd name="T20" fmla="*/ 22225 w 167"/>
              <a:gd name="T21" fmla="*/ 134938 h 85"/>
              <a:gd name="T22" fmla="*/ 42862 w 167"/>
              <a:gd name="T23" fmla="*/ 120650 h 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7" h="85">
                <a:moveTo>
                  <a:pt x="27" y="76"/>
                </a:moveTo>
                <a:lnTo>
                  <a:pt x="83" y="30"/>
                </a:lnTo>
                <a:lnTo>
                  <a:pt x="112" y="53"/>
                </a:lnTo>
                <a:lnTo>
                  <a:pt x="140" y="76"/>
                </a:lnTo>
                <a:lnTo>
                  <a:pt x="152" y="85"/>
                </a:lnTo>
                <a:lnTo>
                  <a:pt x="167" y="68"/>
                </a:lnTo>
                <a:lnTo>
                  <a:pt x="140" y="46"/>
                </a:lnTo>
                <a:lnTo>
                  <a:pt x="112" y="23"/>
                </a:lnTo>
                <a:lnTo>
                  <a:pt x="83" y="0"/>
                </a:lnTo>
                <a:lnTo>
                  <a:pt x="0" y="68"/>
                </a:lnTo>
                <a:lnTo>
                  <a:pt x="14" y="85"/>
                </a:lnTo>
                <a:lnTo>
                  <a:pt x="27"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80" name="Rectangle 37"/>
          <p:cNvSpPr>
            <a:spLocks noChangeArrowheads="1"/>
          </p:cNvSpPr>
          <p:nvPr/>
        </p:nvSpPr>
        <p:spPr bwMode="auto">
          <a:xfrm>
            <a:off x="4031632" y="3945859"/>
            <a:ext cx="61904" cy="476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81" name="Freeform 38"/>
          <p:cNvSpPr/>
          <p:nvPr/>
        </p:nvSpPr>
        <p:spPr bwMode="auto">
          <a:xfrm>
            <a:off x="3963385" y="4001434"/>
            <a:ext cx="60317" cy="28582"/>
          </a:xfrm>
          <a:custGeom>
            <a:avLst/>
            <a:gdLst>
              <a:gd name="T0" fmla="*/ 60325 w 38"/>
              <a:gd name="T1" fmla="*/ 28575 h 18"/>
              <a:gd name="T2" fmla="*/ 60325 w 38"/>
              <a:gd name="T3" fmla="*/ 0 h 18"/>
              <a:gd name="T4" fmla="*/ 0 w 38"/>
              <a:gd name="T5" fmla="*/ 0 h 18"/>
              <a:gd name="T6" fmla="*/ 7938 w 38"/>
              <a:gd name="T7" fmla="*/ 28575 h 18"/>
              <a:gd name="T8" fmla="*/ 60325 w 38"/>
              <a:gd name="T9" fmla="*/ 28575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18">
                <a:moveTo>
                  <a:pt x="38" y="18"/>
                </a:moveTo>
                <a:lnTo>
                  <a:pt x="38" y="0"/>
                </a:lnTo>
                <a:lnTo>
                  <a:pt x="0" y="0"/>
                </a:lnTo>
                <a:lnTo>
                  <a:pt x="5" y="18"/>
                </a:lnTo>
                <a:lnTo>
                  <a:pt x="38" y="1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82" name="Rectangle 39"/>
          <p:cNvSpPr>
            <a:spLocks noChangeArrowheads="1"/>
          </p:cNvSpPr>
          <p:nvPr/>
        </p:nvSpPr>
        <p:spPr bwMode="auto">
          <a:xfrm>
            <a:off x="4031632" y="3906162"/>
            <a:ext cx="61904" cy="3017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83" name="Rectangle 40"/>
          <p:cNvSpPr>
            <a:spLocks noChangeArrowheads="1"/>
          </p:cNvSpPr>
          <p:nvPr/>
        </p:nvSpPr>
        <p:spPr bwMode="auto">
          <a:xfrm>
            <a:off x="4031632" y="4001434"/>
            <a:ext cx="61904" cy="2858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84" name="Freeform 41"/>
          <p:cNvSpPr/>
          <p:nvPr/>
        </p:nvSpPr>
        <p:spPr bwMode="auto">
          <a:xfrm>
            <a:off x="4099893" y="3945859"/>
            <a:ext cx="74603" cy="47636"/>
          </a:xfrm>
          <a:custGeom>
            <a:avLst/>
            <a:gdLst>
              <a:gd name="T0" fmla="*/ 74613 w 47"/>
              <a:gd name="T1" fmla="*/ 0 h 30"/>
              <a:gd name="T2" fmla="*/ 0 w 47"/>
              <a:gd name="T3" fmla="*/ 0 h 30"/>
              <a:gd name="T4" fmla="*/ 0 w 47"/>
              <a:gd name="T5" fmla="*/ 47625 h 30"/>
              <a:gd name="T6" fmla="*/ 61913 w 47"/>
              <a:gd name="T7" fmla="*/ 47625 h 30"/>
              <a:gd name="T8" fmla="*/ 74613 w 47"/>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30">
                <a:moveTo>
                  <a:pt x="47" y="0"/>
                </a:moveTo>
                <a:lnTo>
                  <a:pt x="0" y="0"/>
                </a:lnTo>
                <a:lnTo>
                  <a:pt x="0" y="30"/>
                </a:lnTo>
                <a:lnTo>
                  <a:pt x="39" y="30"/>
                </a:lnTo>
                <a:lnTo>
                  <a:pt x="47"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85" name="Freeform 42"/>
          <p:cNvSpPr/>
          <p:nvPr/>
        </p:nvSpPr>
        <p:spPr bwMode="auto">
          <a:xfrm>
            <a:off x="4099893" y="4001434"/>
            <a:ext cx="60317" cy="28582"/>
          </a:xfrm>
          <a:custGeom>
            <a:avLst/>
            <a:gdLst>
              <a:gd name="T0" fmla="*/ 0 w 38"/>
              <a:gd name="T1" fmla="*/ 28575 h 18"/>
              <a:gd name="T2" fmla="*/ 52388 w 38"/>
              <a:gd name="T3" fmla="*/ 28575 h 18"/>
              <a:gd name="T4" fmla="*/ 60325 w 38"/>
              <a:gd name="T5" fmla="*/ 0 h 18"/>
              <a:gd name="T6" fmla="*/ 0 w 38"/>
              <a:gd name="T7" fmla="*/ 0 h 18"/>
              <a:gd name="T8" fmla="*/ 0 w 38"/>
              <a:gd name="T9" fmla="*/ 28575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18">
                <a:moveTo>
                  <a:pt x="0" y="18"/>
                </a:moveTo>
                <a:lnTo>
                  <a:pt x="33" y="18"/>
                </a:lnTo>
                <a:lnTo>
                  <a:pt x="38" y="0"/>
                </a:lnTo>
                <a:lnTo>
                  <a:pt x="0" y="0"/>
                </a:lnTo>
                <a:lnTo>
                  <a:pt x="0" y="1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86" name="Freeform 43"/>
          <p:cNvSpPr/>
          <p:nvPr/>
        </p:nvSpPr>
        <p:spPr bwMode="auto">
          <a:xfrm>
            <a:off x="3947505" y="3945859"/>
            <a:ext cx="76190" cy="47636"/>
          </a:xfrm>
          <a:custGeom>
            <a:avLst/>
            <a:gdLst>
              <a:gd name="T0" fmla="*/ 76200 w 48"/>
              <a:gd name="T1" fmla="*/ 0 h 30"/>
              <a:gd name="T2" fmla="*/ 0 w 48"/>
              <a:gd name="T3" fmla="*/ 0 h 30"/>
              <a:gd name="T4" fmla="*/ 14288 w 48"/>
              <a:gd name="T5" fmla="*/ 47625 h 30"/>
              <a:gd name="T6" fmla="*/ 76200 w 48"/>
              <a:gd name="T7" fmla="*/ 47625 h 30"/>
              <a:gd name="T8" fmla="*/ 76200 w 48"/>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30">
                <a:moveTo>
                  <a:pt x="48" y="0"/>
                </a:moveTo>
                <a:lnTo>
                  <a:pt x="0" y="0"/>
                </a:lnTo>
                <a:lnTo>
                  <a:pt x="9" y="30"/>
                </a:lnTo>
                <a:lnTo>
                  <a:pt x="48" y="30"/>
                </a:lnTo>
                <a:lnTo>
                  <a:pt x="4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87" name="Freeform 44"/>
          <p:cNvSpPr/>
          <p:nvPr/>
        </p:nvSpPr>
        <p:spPr bwMode="auto">
          <a:xfrm>
            <a:off x="3937981" y="3836296"/>
            <a:ext cx="96825" cy="100036"/>
          </a:xfrm>
          <a:custGeom>
            <a:avLst/>
            <a:gdLst>
              <a:gd name="T0" fmla="*/ 0 w 58"/>
              <a:gd name="T1" fmla="*/ 69501 h 59"/>
              <a:gd name="T2" fmla="*/ 8348 w 58"/>
              <a:gd name="T3" fmla="*/ 100013 h 59"/>
              <a:gd name="T4" fmla="*/ 85151 w 58"/>
              <a:gd name="T5" fmla="*/ 100013 h 59"/>
              <a:gd name="T6" fmla="*/ 85151 w 58"/>
              <a:gd name="T7" fmla="*/ 69501 h 59"/>
              <a:gd name="T8" fmla="*/ 55097 w 58"/>
              <a:gd name="T9" fmla="*/ 69501 h 59"/>
              <a:gd name="T10" fmla="*/ 96838 w 58"/>
              <a:gd name="T11" fmla="*/ 13561 h 59"/>
              <a:gd name="T12" fmla="*/ 78472 w 58"/>
              <a:gd name="T13" fmla="*/ 0 h 59"/>
              <a:gd name="T14" fmla="*/ 25044 w 58"/>
              <a:gd name="T15" fmla="*/ 69501 h 59"/>
              <a:gd name="T16" fmla="*/ 0 w 58"/>
              <a:gd name="T17" fmla="*/ 69501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8" h="59">
                <a:moveTo>
                  <a:pt x="0" y="41"/>
                </a:moveTo>
                <a:cubicBezTo>
                  <a:pt x="5" y="59"/>
                  <a:pt x="5" y="59"/>
                  <a:pt x="5" y="59"/>
                </a:cubicBezTo>
                <a:cubicBezTo>
                  <a:pt x="51" y="59"/>
                  <a:pt x="51" y="59"/>
                  <a:pt x="51" y="59"/>
                </a:cubicBezTo>
                <a:cubicBezTo>
                  <a:pt x="51" y="41"/>
                  <a:pt x="51" y="41"/>
                  <a:pt x="51" y="41"/>
                </a:cubicBezTo>
                <a:cubicBezTo>
                  <a:pt x="33" y="41"/>
                  <a:pt x="33" y="41"/>
                  <a:pt x="33" y="41"/>
                </a:cubicBezTo>
                <a:cubicBezTo>
                  <a:pt x="58" y="8"/>
                  <a:pt x="58" y="8"/>
                  <a:pt x="58" y="8"/>
                </a:cubicBezTo>
                <a:cubicBezTo>
                  <a:pt x="53" y="7"/>
                  <a:pt x="49" y="4"/>
                  <a:pt x="47" y="0"/>
                </a:cubicBezTo>
                <a:cubicBezTo>
                  <a:pt x="15" y="41"/>
                  <a:pt x="15" y="41"/>
                  <a:pt x="15" y="41"/>
                </a:cubicBezTo>
                <a:lnTo>
                  <a:pt x="0" y="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88" name="Freeform 45"/>
          <p:cNvSpPr/>
          <p:nvPr/>
        </p:nvSpPr>
        <p:spPr bwMode="auto">
          <a:xfrm>
            <a:off x="4020521" y="3807714"/>
            <a:ext cx="36508" cy="36521"/>
          </a:xfrm>
          <a:custGeom>
            <a:avLst/>
            <a:gdLst>
              <a:gd name="T0" fmla="*/ 36513 w 22"/>
              <a:gd name="T1" fmla="*/ 13910 h 21"/>
              <a:gd name="T2" fmla="*/ 19916 w 22"/>
              <a:gd name="T3" fmla="*/ 0 h 21"/>
              <a:gd name="T4" fmla="*/ 14937 w 22"/>
              <a:gd name="T5" fmla="*/ 0 h 21"/>
              <a:gd name="T6" fmla="*/ 1660 w 22"/>
              <a:gd name="T7" fmla="*/ 20865 h 21"/>
              <a:gd name="T8" fmla="*/ 1660 w 22"/>
              <a:gd name="T9" fmla="*/ 22603 h 21"/>
              <a:gd name="T10" fmla="*/ 19916 w 22"/>
              <a:gd name="T11" fmla="*/ 36513 h 21"/>
              <a:gd name="T12" fmla="*/ 21576 w 22"/>
              <a:gd name="T13" fmla="*/ 36513 h 21"/>
              <a:gd name="T14" fmla="*/ 23236 w 22"/>
              <a:gd name="T15" fmla="*/ 34774 h 21"/>
              <a:gd name="T16" fmla="*/ 36513 w 22"/>
              <a:gd name="T17" fmla="*/ 17387 h 21"/>
              <a:gd name="T18" fmla="*/ 36513 w 22"/>
              <a:gd name="T19" fmla="*/ 17387 h 21"/>
              <a:gd name="T20" fmla="*/ 36513 w 22"/>
              <a:gd name="T21" fmla="*/ 1391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 h="21">
                <a:moveTo>
                  <a:pt x="22" y="8"/>
                </a:moveTo>
                <a:cubicBezTo>
                  <a:pt x="21" y="3"/>
                  <a:pt x="16" y="0"/>
                  <a:pt x="12" y="0"/>
                </a:cubicBezTo>
                <a:cubicBezTo>
                  <a:pt x="11" y="0"/>
                  <a:pt x="10" y="0"/>
                  <a:pt x="9" y="0"/>
                </a:cubicBezTo>
                <a:cubicBezTo>
                  <a:pt x="4" y="1"/>
                  <a:pt x="0" y="7"/>
                  <a:pt x="1" y="12"/>
                </a:cubicBezTo>
                <a:cubicBezTo>
                  <a:pt x="1" y="12"/>
                  <a:pt x="1" y="12"/>
                  <a:pt x="1" y="13"/>
                </a:cubicBezTo>
                <a:cubicBezTo>
                  <a:pt x="3" y="17"/>
                  <a:pt x="7" y="21"/>
                  <a:pt x="12" y="21"/>
                </a:cubicBezTo>
                <a:cubicBezTo>
                  <a:pt x="12" y="21"/>
                  <a:pt x="12" y="21"/>
                  <a:pt x="13" y="21"/>
                </a:cubicBezTo>
                <a:cubicBezTo>
                  <a:pt x="13" y="21"/>
                  <a:pt x="14" y="20"/>
                  <a:pt x="14" y="20"/>
                </a:cubicBezTo>
                <a:cubicBezTo>
                  <a:pt x="19" y="19"/>
                  <a:pt x="22" y="15"/>
                  <a:pt x="22" y="10"/>
                </a:cubicBezTo>
                <a:cubicBezTo>
                  <a:pt x="22" y="10"/>
                  <a:pt x="22" y="10"/>
                  <a:pt x="22" y="10"/>
                </a:cubicBezTo>
                <a:cubicBezTo>
                  <a:pt x="22" y="9"/>
                  <a:pt x="22" y="9"/>
                  <a:pt x="22"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89" name="Freeform 46"/>
          <p:cNvSpPr/>
          <p:nvPr/>
        </p:nvSpPr>
        <p:spPr bwMode="auto">
          <a:xfrm>
            <a:off x="4085608" y="3836296"/>
            <a:ext cx="98412" cy="100036"/>
          </a:xfrm>
          <a:custGeom>
            <a:avLst/>
            <a:gdLst>
              <a:gd name="T0" fmla="*/ 20364 w 58"/>
              <a:gd name="T1" fmla="*/ 0 h 59"/>
              <a:gd name="T2" fmla="*/ 0 w 58"/>
              <a:gd name="T3" fmla="*/ 13561 h 59"/>
              <a:gd name="T4" fmla="*/ 42425 w 58"/>
              <a:gd name="T5" fmla="*/ 69501 h 59"/>
              <a:gd name="T6" fmla="*/ 13576 w 58"/>
              <a:gd name="T7" fmla="*/ 69501 h 59"/>
              <a:gd name="T8" fmla="*/ 13576 w 58"/>
              <a:gd name="T9" fmla="*/ 100013 h 59"/>
              <a:gd name="T10" fmla="*/ 89940 w 58"/>
              <a:gd name="T11" fmla="*/ 100013 h 59"/>
              <a:gd name="T12" fmla="*/ 98425 w 58"/>
              <a:gd name="T13" fmla="*/ 69501 h 59"/>
              <a:gd name="T14" fmla="*/ 72970 w 58"/>
              <a:gd name="T15" fmla="*/ 69501 h 59"/>
              <a:gd name="T16" fmla="*/ 20364 w 58"/>
              <a:gd name="T17" fmla="*/ 0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8" h="59">
                <a:moveTo>
                  <a:pt x="12" y="0"/>
                </a:moveTo>
                <a:cubicBezTo>
                  <a:pt x="10" y="4"/>
                  <a:pt x="6" y="7"/>
                  <a:pt x="0" y="8"/>
                </a:cubicBezTo>
                <a:cubicBezTo>
                  <a:pt x="25" y="41"/>
                  <a:pt x="25" y="41"/>
                  <a:pt x="25" y="41"/>
                </a:cubicBezTo>
                <a:cubicBezTo>
                  <a:pt x="8" y="41"/>
                  <a:pt x="8" y="41"/>
                  <a:pt x="8" y="41"/>
                </a:cubicBezTo>
                <a:cubicBezTo>
                  <a:pt x="8" y="59"/>
                  <a:pt x="8" y="59"/>
                  <a:pt x="8" y="59"/>
                </a:cubicBezTo>
                <a:cubicBezTo>
                  <a:pt x="53" y="59"/>
                  <a:pt x="53" y="59"/>
                  <a:pt x="53" y="59"/>
                </a:cubicBezTo>
                <a:cubicBezTo>
                  <a:pt x="58" y="41"/>
                  <a:pt x="58" y="41"/>
                  <a:pt x="58" y="41"/>
                </a:cubicBezTo>
                <a:cubicBezTo>
                  <a:pt x="43" y="41"/>
                  <a:pt x="43" y="41"/>
                  <a:pt x="43" y="41"/>
                </a:cubicBezTo>
                <a:lnTo>
                  <a:pt x="1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90" name="Freeform 47"/>
          <p:cNvSpPr/>
          <p:nvPr/>
        </p:nvSpPr>
        <p:spPr bwMode="auto">
          <a:xfrm>
            <a:off x="4066553" y="3807714"/>
            <a:ext cx="34920" cy="36521"/>
          </a:xfrm>
          <a:custGeom>
            <a:avLst/>
            <a:gdLst>
              <a:gd name="T0" fmla="*/ 0 w 21"/>
              <a:gd name="T1" fmla="*/ 13910 h 21"/>
              <a:gd name="T2" fmla="*/ 0 w 21"/>
              <a:gd name="T3" fmla="*/ 17387 h 21"/>
              <a:gd name="T4" fmla="*/ 0 w 21"/>
              <a:gd name="T5" fmla="*/ 17387 h 21"/>
              <a:gd name="T6" fmla="*/ 13305 w 21"/>
              <a:gd name="T7" fmla="*/ 34774 h 21"/>
              <a:gd name="T8" fmla="*/ 14968 w 21"/>
              <a:gd name="T9" fmla="*/ 36513 h 21"/>
              <a:gd name="T10" fmla="*/ 16631 w 21"/>
              <a:gd name="T11" fmla="*/ 36513 h 21"/>
              <a:gd name="T12" fmla="*/ 33262 w 21"/>
              <a:gd name="T13" fmla="*/ 22603 h 21"/>
              <a:gd name="T14" fmla="*/ 33262 w 21"/>
              <a:gd name="T15" fmla="*/ 20865 h 21"/>
              <a:gd name="T16" fmla="*/ 19957 w 21"/>
              <a:gd name="T17" fmla="*/ 0 h 21"/>
              <a:gd name="T18" fmla="*/ 16631 w 21"/>
              <a:gd name="T19" fmla="*/ 0 h 21"/>
              <a:gd name="T20" fmla="*/ 0 w 21"/>
              <a:gd name="T21" fmla="*/ 1391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 h="21">
                <a:moveTo>
                  <a:pt x="0" y="8"/>
                </a:moveTo>
                <a:cubicBezTo>
                  <a:pt x="0" y="9"/>
                  <a:pt x="0" y="9"/>
                  <a:pt x="0" y="10"/>
                </a:cubicBezTo>
                <a:cubicBezTo>
                  <a:pt x="0" y="10"/>
                  <a:pt x="0" y="10"/>
                  <a:pt x="0" y="10"/>
                </a:cubicBezTo>
                <a:cubicBezTo>
                  <a:pt x="0" y="15"/>
                  <a:pt x="3" y="19"/>
                  <a:pt x="8" y="20"/>
                </a:cubicBezTo>
                <a:cubicBezTo>
                  <a:pt x="8" y="20"/>
                  <a:pt x="9" y="21"/>
                  <a:pt x="9" y="21"/>
                </a:cubicBezTo>
                <a:cubicBezTo>
                  <a:pt x="9" y="21"/>
                  <a:pt x="10" y="21"/>
                  <a:pt x="10" y="21"/>
                </a:cubicBezTo>
                <a:cubicBezTo>
                  <a:pt x="15" y="21"/>
                  <a:pt x="19" y="17"/>
                  <a:pt x="20" y="13"/>
                </a:cubicBezTo>
                <a:cubicBezTo>
                  <a:pt x="20" y="12"/>
                  <a:pt x="20" y="12"/>
                  <a:pt x="20" y="12"/>
                </a:cubicBezTo>
                <a:cubicBezTo>
                  <a:pt x="21" y="7"/>
                  <a:pt x="18" y="1"/>
                  <a:pt x="12" y="0"/>
                </a:cubicBezTo>
                <a:cubicBezTo>
                  <a:pt x="12" y="0"/>
                  <a:pt x="11" y="0"/>
                  <a:pt x="10" y="0"/>
                </a:cubicBezTo>
                <a:cubicBezTo>
                  <a:pt x="5" y="0"/>
                  <a:pt x="1" y="3"/>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91" name="Oval 48"/>
          <p:cNvSpPr>
            <a:spLocks noChangeArrowheads="1"/>
          </p:cNvSpPr>
          <p:nvPr/>
        </p:nvSpPr>
        <p:spPr bwMode="auto">
          <a:xfrm>
            <a:off x="5144332" y="3855350"/>
            <a:ext cx="23810" cy="2381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92" name="Oval 49"/>
          <p:cNvSpPr>
            <a:spLocks noChangeArrowheads="1"/>
          </p:cNvSpPr>
          <p:nvPr/>
        </p:nvSpPr>
        <p:spPr bwMode="auto">
          <a:xfrm>
            <a:off x="5168142" y="3829937"/>
            <a:ext cx="20634" cy="1905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93" name="Oval 50"/>
          <p:cNvSpPr>
            <a:spLocks noChangeArrowheads="1"/>
          </p:cNvSpPr>
          <p:nvPr/>
        </p:nvSpPr>
        <p:spPr bwMode="auto">
          <a:xfrm>
            <a:off x="5149094" y="3798187"/>
            <a:ext cx="14285" cy="1111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94" name="Oval 51"/>
          <p:cNvSpPr>
            <a:spLocks noChangeArrowheads="1"/>
          </p:cNvSpPr>
          <p:nvPr/>
        </p:nvSpPr>
        <p:spPr bwMode="auto">
          <a:xfrm>
            <a:off x="5144332" y="3744199"/>
            <a:ext cx="23810" cy="2381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795" name="Freeform 52"/>
          <p:cNvSpPr>
            <a:spLocks noEditPoints="1"/>
          </p:cNvSpPr>
          <p:nvPr/>
        </p:nvSpPr>
        <p:spPr bwMode="auto">
          <a:xfrm>
            <a:off x="5110999" y="3633041"/>
            <a:ext cx="122221" cy="274702"/>
          </a:xfrm>
          <a:custGeom>
            <a:avLst/>
            <a:gdLst>
              <a:gd name="T0" fmla="*/ 66212 w 72"/>
              <a:gd name="T1" fmla="*/ 13562 h 162"/>
              <a:gd name="T2" fmla="*/ 62816 w 72"/>
              <a:gd name="T3" fmla="*/ 23734 h 162"/>
              <a:gd name="T4" fmla="*/ 62816 w 72"/>
              <a:gd name="T5" fmla="*/ 40687 h 162"/>
              <a:gd name="T6" fmla="*/ 57723 w 72"/>
              <a:gd name="T7" fmla="*/ 40687 h 162"/>
              <a:gd name="T8" fmla="*/ 57723 w 72"/>
              <a:gd name="T9" fmla="*/ 89851 h 162"/>
              <a:gd name="T10" fmla="*/ 62816 w 72"/>
              <a:gd name="T11" fmla="*/ 89851 h 162"/>
              <a:gd name="T12" fmla="*/ 62816 w 72"/>
              <a:gd name="T13" fmla="*/ 125452 h 162"/>
              <a:gd name="T14" fmla="*/ 62816 w 72"/>
              <a:gd name="T15" fmla="*/ 142405 h 162"/>
              <a:gd name="T16" fmla="*/ 74700 w 72"/>
              <a:gd name="T17" fmla="*/ 154272 h 162"/>
              <a:gd name="T18" fmla="*/ 76398 w 72"/>
              <a:gd name="T19" fmla="*/ 154272 h 162"/>
              <a:gd name="T20" fmla="*/ 84887 w 72"/>
              <a:gd name="T21" fmla="*/ 142405 h 162"/>
              <a:gd name="T22" fmla="*/ 84887 w 72"/>
              <a:gd name="T23" fmla="*/ 89851 h 162"/>
              <a:gd name="T24" fmla="*/ 91678 w 72"/>
              <a:gd name="T25" fmla="*/ 89851 h 162"/>
              <a:gd name="T26" fmla="*/ 91678 w 72"/>
              <a:gd name="T27" fmla="*/ 89851 h 162"/>
              <a:gd name="T28" fmla="*/ 91678 w 72"/>
              <a:gd name="T29" fmla="*/ 249209 h 162"/>
              <a:gd name="T30" fmla="*/ 57723 w 72"/>
              <a:gd name="T31" fmla="*/ 249209 h 162"/>
              <a:gd name="T32" fmla="*/ 57723 w 72"/>
              <a:gd name="T33" fmla="*/ 274638 h 162"/>
              <a:gd name="T34" fmla="*/ 115446 w 72"/>
              <a:gd name="T35" fmla="*/ 274638 h 162"/>
              <a:gd name="T36" fmla="*/ 115446 w 72"/>
              <a:gd name="T37" fmla="*/ 40687 h 162"/>
              <a:gd name="T38" fmla="*/ 84887 w 72"/>
              <a:gd name="T39" fmla="*/ 40687 h 162"/>
              <a:gd name="T40" fmla="*/ 84887 w 72"/>
              <a:gd name="T41" fmla="*/ 28820 h 162"/>
              <a:gd name="T42" fmla="*/ 113748 w 72"/>
              <a:gd name="T43" fmla="*/ 22039 h 162"/>
              <a:gd name="T44" fmla="*/ 120539 w 72"/>
              <a:gd name="T45" fmla="*/ 10172 h 162"/>
              <a:gd name="T46" fmla="*/ 108655 w 72"/>
              <a:gd name="T47" fmla="*/ 1695 h 162"/>
              <a:gd name="T48" fmla="*/ 73003 w 72"/>
              <a:gd name="T49" fmla="*/ 10172 h 162"/>
              <a:gd name="T50" fmla="*/ 66212 w 72"/>
              <a:gd name="T51" fmla="*/ 13562 h 162"/>
              <a:gd name="T52" fmla="*/ 57723 w 72"/>
              <a:gd name="T53" fmla="*/ 40687 h 162"/>
              <a:gd name="T54" fmla="*/ 0 w 72"/>
              <a:gd name="T55" fmla="*/ 40687 h 162"/>
              <a:gd name="T56" fmla="*/ 0 w 72"/>
              <a:gd name="T57" fmla="*/ 274638 h 162"/>
              <a:gd name="T58" fmla="*/ 57723 w 72"/>
              <a:gd name="T59" fmla="*/ 274638 h 162"/>
              <a:gd name="T60" fmla="*/ 57723 w 72"/>
              <a:gd name="T61" fmla="*/ 249209 h 162"/>
              <a:gd name="T62" fmla="*/ 23768 w 72"/>
              <a:gd name="T63" fmla="*/ 249209 h 162"/>
              <a:gd name="T64" fmla="*/ 23768 w 72"/>
              <a:gd name="T65" fmla="*/ 89851 h 162"/>
              <a:gd name="T66" fmla="*/ 57723 w 72"/>
              <a:gd name="T67" fmla="*/ 89851 h 162"/>
              <a:gd name="T68" fmla="*/ 57723 w 72"/>
              <a:gd name="T69" fmla="*/ 40687 h 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 h="162">
                <a:moveTo>
                  <a:pt x="39" y="8"/>
                </a:moveTo>
                <a:cubicBezTo>
                  <a:pt x="37" y="10"/>
                  <a:pt x="37" y="12"/>
                  <a:pt x="37" y="14"/>
                </a:cubicBezTo>
                <a:cubicBezTo>
                  <a:pt x="37" y="14"/>
                  <a:pt x="37" y="18"/>
                  <a:pt x="37" y="24"/>
                </a:cubicBezTo>
                <a:cubicBezTo>
                  <a:pt x="34" y="24"/>
                  <a:pt x="34" y="24"/>
                  <a:pt x="34" y="24"/>
                </a:cubicBezTo>
                <a:cubicBezTo>
                  <a:pt x="34" y="53"/>
                  <a:pt x="34" y="53"/>
                  <a:pt x="34" y="53"/>
                </a:cubicBezTo>
                <a:cubicBezTo>
                  <a:pt x="37" y="53"/>
                  <a:pt x="37" y="53"/>
                  <a:pt x="37" y="53"/>
                </a:cubicBezTo>
                <a:cubicBezTo>
                  <a:pt x="37" y="64"/>
                  <a:pt x="37" y="73"/>
                  <a:pt x="37" y="74"/>
                </a:cubicBezTo>
                <a:cubicBezTo>
                  <a:pt x="37" y="76"/>
                  <a:pt x="37" y="84"/>
                  <a:pt x="37" y="84"/>
                </a:cubicBezTo>
                <a:cubicBezTo>
                  <a:pt x="37" y="88"/>
                  <a:pt x="40" y="91"/>
                  <a:pt x="44" y="91"/>
                </a:cubicBezTo>
                <a:cubicBezTo>
                  <a:pt x="44" y="91"/>
                  <a:pt x="45" y="91"/>
                  <a:pt x="45" y="91"/>
                </a:cubicBezTo>
                <a:cubicBezTo>
                  <a:pt x="48" y="90"/>
                  <a:pt x="50" y="87"/>
                  <a:pt x="50" y="84"/>
                </a:cubicBezTo>
                <a:cubicBezTo>
                  <a:pt x="50" y="53"/>
                  <a:pt x="50" y="53"/>
                  <a:pt x="50" y="53"/>
                </a:cubicBezTo>
                <a:cubicBezTo>
                  <a:pt x="54" y="53"/>
                  <a:pt x="54" y="53"/>
                  <a:pt x="54" y="53"/>
                </a:cubicBezTo>
                <a:cubicBezTo>
                  <a:pt x="54" y="53"/>
                  <a:pt x="54" y="53"/>
                  <a:pt x="54" y="53"/>
                </a:cubicBezTo>
                <a:cubicBezTo>
                  <a:pt x="54" y="147"/>
                  <a:pt x="54" y="147"/>
                  <a:pt x="54" y="147"/>
                </a:cubicBezTo>
                <a:cubicBezTo>
                  <a:pt x="34" y="147"/>
                  <a:pt x="34" y="147"/>
                  <a:pt x="34" y="147"/>
                </a:cubicBezTo>
                <a:cubicBezTo>
                  <a:pt x="34" y="162"/>
                  <a:pt x="34" y="162"/>
                  <a:pt x="34" y="162"/>
                </a:cubicBezTo>
                <a:cubicBezTo>
                  <a:pt x="68" y="162"/>
                  <a:pt x="68" y="162"/>
                  <a:pt x="68" y="162"/>
                </a:cubicBezTo>
                <a:cubicBezTo>
                  <a:pt x="68" y="24"/>
                  <a:pt x="68" y="24"/>
                  <a:pt x="68" y="24"/>
                </a:cubicBezTo>
                <a:cubicBezTo>
                  <a:pt x="50" y="24"/>
                  <a:pt x="50" y="24"/>
                  <a:pt x="50" y="24"/>
                </a:cubicBezTo>
                <a:cubicBezTo>
                  <a:pt x="50" y="17"/>
                  <a:pt x="50" y="17"/>
                  <a:pt x="50" y="17"/>
                </a:cubicBezTo>
                <a:cubicBezTo>
                  <a:pt x="67" y="13"/>
                  <a:pt x="67" y="13"/>
                  <a:pt x="67" y="13"/>
                </a:cubicBezTo>
                <a:cubicBezTo>
                  <a:pt x="70" y="13"/>
                  <a:pt x="72" y="9"/>
                  <a:pt x="71" y="6"/>
                </a:cubicBezTo>
                <a:cubicBezTo>
                  <a:pt x="71" y="2"/>
                  <a:pt x="67" y="0"/>
                  <a:pt x="64" y="1"/>
                </a:cubicBezTo>
                <a:cubicBezTo>
                  <a:pt x="62" y="1"/>
                  <a:pt x="46" y="5"/>
                  <a:pt x="43" y="6"/>
                </a:cubicBezTo>
                <a:cubicBezTo>
                  <a:pt x="42" y="6"/>
                  <a:pt x="40" y="7"/>
                  <a:pt x="39" y="8"/>
                </a:cubicBezTo>
                <a:close/>
                <a:moveTo>
                  <a:pt x="34" y="24"/>
                </a:moveTo>
                <a:cubicBezTo>
                  <a:pt x="0" y="24"/>
                  <a:pt x="0" y="24"/>
                  <a:pt x="0" y="24"/>
                </a:cubicBezTo>
                <a:cubicBezTo>
                  <a:pt x="0" y="162"/>
                  <a:pt x="0" y="162"/>
                  <a:pt x="0" y="162"/>
                </a:cubicBezTo>
                <a:cubicBezTo>
                  <a:pt x="34" y="162"/>
                  <a:pt x="34" y="162"/>
                  <a:pt x="34" y="162"/>
                </a:cubicBezTo>
                <a:cubicBezTo>
                  <a:pt x="34" y="147"/>
                  <a:pt x="34" y="147"/>
                  <a:pt x="34" y="147"/>
                </a:cubicBezTo>
                <a:cubicBezTo>
                  <a:pt x="14" y="147"/>
                  <a:pt x="14" y="147"/>
                  <a:pt x="14" y="147"/>
                </a:cubicBezTo>
                <a:cubicBezTo>
                  <a:pt x="14" y="53"/>
                  <a:pt x="14" y="53"/>
                  <a:pt x="14" y="53"/>
                </a:cubicBezTo>
                <a:cubicBezTo>
                  <a:pt x="34" y="53"/>
                  <a:pt x="34" y="53"/>
                  <a:pt x="34" y="53"/>
                </a:cubicBezTo>
                <a:lnTo>
                  <a:pt x="34" y="2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96" name="Freeform 53"/>
          <p:cNvSpPr>
            <a:spLocks noEditPoints="1"/>
          </p:cNvSpPr>
          <p:nvPr/>
        </p:nvSpPr>
        <p:spPr bwMode="auto">
          <a:xfrm>
            <a:off x="4130044" y="3043950"/>
            <a:ext cx="107936" cy="242943"/>
          </a:xfrm>
          <a:custGeom>
            <a:avLst/>
            <a:gdLst>
              <a:gd name="T0" fmla="*/ 53975 w 64"/>
              <a:gd name="T1" fmla="*/ 210615 h 143"/>
              <a:gd name="T2" fmla="*/ 53975 w 64"/>
              <a:gd name="T3" fmla="*/ 210615 h 143"/>
              <a:gd name="T4" fmla="*/ 106263 w 64"/>
              <a:gd name="T5" fmla="*/ 236093 h 143"/>
              <a:gd name="T6" fmla="*/ 107950 w 64"/>
              <a:gd name="T7" fmla="*/ 236093 h 143"/>
              <a:gd name="T8" fmla="*/ 107950 w 64"/>
              <a:gd name="T9" fmla="*/ 64543 h 143"/>
              <a:gd name="T10" fmla="*/ 104577 w 64"/>
              <a:gd name="T11" fmla="*/ 39066 h 143"/>
              <a:gd name="T12" fmla="*/ 91083 w 64"/>
              <a:gd name="T13" fmla="*/ 22081 h 143"/>
              <a:gd name="T14" fmla="*/ 91083 w 64"/>
              <a:gd name="T15" fmla="*/ 6794 h 143"/>
              <a:gd name="T16" fmla="*/ 91083 w 64"/>
              <a:gd name="T17" fmla="*/ 0 h 143"/>
              <a:gd name="T18" fmla="*/ 84336 w 64"/>
              <a:gd name="T19" fmla="*/ 0 h 143"/>
              <a:gd name="T20" fmla="*/ 53975 w 64"/>
              <a:gd name="T21" fmla="*/ 0 h 143"/>
              <a:gd name="T22" fmla="*/ 53975 w 64"/>
              <a:gd name="T23" fmla="*/ 6794 h 143"/>
              <a:gd name="T24" fmla="*/ 84336 w 64"/>
              <a:gd name="T25" fmla="*/ 6794 h 143"/>
              <a:gd name="T26" fmla="*/ 84336 w 64"/>
              <a:gd name="T27" fmla="*/ 18684 h 143"/>
              <a:gd name="T28" fmla="*/ 84336 w 64"/>
              <a:gd name="T29" fmla="*/ 101911 h 143"/>
              <a:gd name="T30" fmla="*/ 53975 w 64"/>
              <a:gd name="T31" fmla="*/ 71337 h 143"/>
              <a:gd name="T32" fmla="*/ 53975 w 64"/>
              <a:gd name="T33" fmla="*/ 71337 h 143"/>
              <a:gd name="T34" fmla="*/ 53975 w 64"/>
              <a:gd name="T35" fmla="*/ 210615 h 143"/>
              <a:gd name="T36" fmla="*/ 1687 w 64"/>
              <a:gd name="T37" fmla="*/ 236093 h 143"/>
              <a:gd name="T38" fmla="*/ 53975 w 64"/>
              <a:gd name="T39" fmla="*/ 210615 h 143"/>
              <a:gd name="T40" fmla="*/ 53975 w 64"/>
              <a:gd name="T41" fmla="*/ 71337 h 143"/>
              <a:gd name="T42" fmla="*/ 23614 w 64"/>
              <a:gd name="T43" fmla="*/ 101911 h 143"/>
              <a:gd name="T44" fmla="*/ 23614 w 64"/>
              <a:gd name="T45" fmla="*/ 18684 h 143"/>
              <a:gd name="T46" fmla="*/ 23614 w 64"/>
              <a:gd name="T47" fmla="*/ 18684 h 143"/>
              <a:gd name="T48" fmla="*/ 23614 w 64"/>
              <a:gd name="T49" fmla="*/ 18684 h 143"/>
              <a:gd name="T50" fmla="*/ 23614 w 64"/>
              <a:gd name="T51" fmla="*/ 6794 h 143"/>
              <a:gd name="T52" fmla="*/ 53975 w 64"/>
              <a:gd name="T53" fmla="*/ 6794 h 143"/>
              <a:gd name="T54" fmla="*/ 53975 w 64"/>
              <a:gd name="T55" fmla="*/ 0 h 143"/>
              <a:gd name="T56" fmla="*/ 23614 w 64"/>
              <a:gd name="T57" fmla="*/ 0 h 143"/>
              <a:gd name="T58" fmla="*/ 16867 w 64"/>
              <a:gd name="T59" fmla="*/ 0 h 143"/>
              <a:gd name="T60" fmla="*/ 16867 w 64"/>
              <a:gd name="T61" fmla="*/ 6794 h 143"/>
              <a:gd name="T62" fmla="*/ 16867 w 64"/>
              <a:gd name="T63" fmla="*/ 22081 h 143"/>
              <a:gd name="T64" fmla="*/ 1687 w 64"/>
              <a:gd name="T65" fmla="*/ 39066 h 143"/>
              <a:gd name="T66" fmla="*/ 0 w 64"/>
              <a:gd name="T67" fmla="*/ 64543 h 143"/>
              <a:gd name="T68" fmla="*/ 0 w 64"/>
              <a:gd name="T69" fmla="*/ 236093 h 143"/>
              <a:gd name="T70" fmla="*/ 1687 w 64"/>
              <a:gd name="T71" fmla="*/ 236093 h 14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 h="143">
                <a:moveTo>
                  <a:pt x="32" y="124"/>
                </a:moveTo>
                <a:cubicBezTo>
                  <a:pt x="32" y="124"/>
                  <a:pt x="32" y="124"/>
                  <a:pt x="32" y="124"/>
                </a:cubicBezTo>
                <a:cubicBezTo>
                  <a:pt x="47" y="124"/>
                  <a:pt x="59" y="128"/>
                  <a:pt x="63" y="139"/>
                </a:cubicBezTo>
                <a:cubicBezTo>
                  <a:pt x="64" y="143"/>
                  <a:pt x="64" y="143"/>
                  <a:pt x="64" y="139"/>
                </a:cubicBezTo>
                <a:cubicBezTo>
                  <a:pt x="64" y="118"/>
                  <a:pt x="64" y="59"/>
                  <a:pt x="64" y="38"/>
                </a:cubicBezTo>
                <a:cubicBezTo>
                  <a:pt x="64" y="34"/>
                  <a:pt x="64" y="27"/>
                  <a:pt x="62" y="23"/>
                </a:cubicBezTo>
                <a:cubicBezTo>
                  <a:pt x="61" y="18"/>
                  <a:pt x="58" y="15"/>
                  <a:pt x="54" y="13"/>
                </a:cubicBezTo>
                <a:cubicBezTo>
                  <a:pt x="54" y="4"/>
                  <a:pt x="54" y="4"/>
                  <a:pt x="54" y="4"/>
                </a:cubicBezTo>
                <a:cubicBezTo>
                  <a:pt x="54" y="0"/>
                  <a:pt x="54" y="0"/>
                  <a:pt x="54" y="0"/>
                </a:cubicBezTo>
                <a:cubicBezTo>
                  <a:pt x="50" y="0"/>
                  <a:pt x="50" y="0"/>
                  <a:pt x="50" y="0"/>
                </a:cubicBezTo>
                <a:cubicBezTo>
                  <a:pt x="32" y="0"/>
                  <a:pt x="32" y="0"/>
                  <a:pt x="32" y="0"/>
                </a:cubicBezTo>
                <a:cubicBezTo>
                  <a:pt x="32" y="4"/>
                  <a:pt x="32" y="4"/>
                  <a:pt x="32" y="4"/>
                </a:cubicBezTo>
                <a:cubicBezTo>
                  <a:pt x="50" y="4"/>
                  <a:pt x="50" y="4"/>
                  <a:pt x="50" y="4"/>
                </a:cubicBezTo>
                <a:cubicBezTo>
                  <a:pt x="50" y="11"/>
                  <a:pt x="50" y="11"/>
                  <a:pt x="50" y="11"/>
                </a:cubicBezTo>
                <a:cubicBezTo>
                  <a:pt x="50" y="60"/>
                  <a:pt x="50" y="60"/>
                  <a:pt x="50" y="60"/>
                </a:cubicBezTo>
                <a:cubicBezTo>
                  <a:pt x="32" y="42"/>
                  <a:pt x="32" y="42"/>
                  <a:pt x="32" y="42"/>
                </a:cubicBezTo>
                <a:cubicBezTo>
                  <a:pt x="32" y="42"/>
                  <a:pt x="32" y="42"/>
                  <a:pt x="32" y="42"/>
                </a:cubicBezTo>
                <a:lnTo>
                  <a:pt x="32" y="124"/>
                </a:lnTo>
                <a:close/>
                <a:moveTo>
                  <a:pt x="1" y="139"/>
                </a:moveTo>
                <a:cubicBezTo>
                  <a:pt x="5" y="128"/>
                  <a:pt x="17" y="124"/>
                  <a:pt x="32" y="124"/>
                </a:cubicBezTo>
                <a:cubicBezTo>
                  <a:pt x="32" y="42"/>
                  <a:pt x="32" y="42"/>
                  <a:pt x="32" y="42"/>
                </a:cubicBezTo>
                <a:cubicBezTo>
                  <a:pt x="14" y="60"/>
                  <a:pt x="14" y="60"/>
                  <a:pt x="14" y="60"/>
                </a:cubicBezTo>
                <a:cubicBezTo>
                  <a:pt x="14" y="11"/>
                  <a:pt x="14" y="11"/>
                  <a:pt x="14" y="11"/>
                </a:cubicBezTo>
                <a:cubicBezTo>
                  <a:pt x="14" y="11"/>
                  <a:pt x="14" y="11"/>
                  <a:pt x="14" y="11"/>
                </a:cubicBezTo>
                <a:cubicBezTo>
                  <a:pt x="14" y="11"/>
                  <a:pt x="14" y="11"/>
                  <a:pt x="14" y="11"/>
                </a:cubicBezTo>
                <a:cubicBezTo>
                  <a:pt x="14" y="4"/>
                  <a:pt x="14" y="4"/>
                  <a:pt x="14" y="4"/>
                </a:cubicBezTo>
                <a:cubicBezTo>
                  <a:pt x="32" y="4"/>
                  <a:pt x="32" y="4"/>
                  <a:pt x="32" y="4"/>
                </a:cubicBezTo>
                <a:cubicBezTo>
                  <a:pt x="32" y="0"/>
                  <a:pt x="32" y="0"/>
                  <a:pt x="32" y="0"/>
                </a:cubicBezTo>
                <a:cubicBezTo>
                  <a:pt x="14" y="0"/>
                  <a:pt x="14" y="0"/>
                  <a:pt x="14" y="0"/>
                </a:cubicBezTo>
                <a:cubicBezTo>
                  <a:pt x="10" y="0"/>
                  <a:pt x="10" y="0"/>
                  <a:pt x="10" y="0"/>
                </a:cubicBezTo>
                <a:cubicBezTo>
                  <a:pt x="10" y="4"/>
                  <a:pt x="10" y="4"/>
                  <a:pt x="10" y="4"/>
                </a:cubicBezTo>
                <a:cubicBezTo>
                  <a:pt x="10" y="13"/>
                  <a:pt x="10" y="13"/>
                  <a:pt x="10" y="13"/>
                </a:cubicBezTo>
                <a:cubicBezTo>
                  <a:pt x="6" y="15"/>
                  <a:pt x="3" y="18"/>
                  <a:pt x="1" y="23"/>
                </a:cubicBezTo>
                <a:cubicBezTo>
                  <a:pt x="0" y="27"/>
                  <a:pt x="0" y="34"/>
                  <a:pt x="0" y="38"/>
                </a:cubicBezTo>
                <a:cubicBezTo>
                  <a:pt x="0" y="59"/>
                  <a:pt x="0" y="118"/>
                  <a:pt x="0" y="139"/>
                </a:cubicBezTo>
                <a:cubicBezTo>
                  <a:pt x="0" y="143"/>
                  <a:pt x="0" y="143"/>
                  <a:pt x="1" y="1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97" name="Freeform 54"/>
          <p:cNvSpPr/>
          <p:nvPr/>
        </p:nvSpPr>
        <p:spPr bwMode="auto">
          <a:xfrm>
            <a:off x="4245916" y="3059821"/>
            <a:ext cx="107936" cy="227065"/>
          </a:xfrm>
          <a:custGeom>
            <a:avLst/>
            <a:gdLst>
              <a:gd name="T0" fmla="*/ 1687 w 64"/>
              <a:gd name="T1" fmla="*/ 220236 h 134"/>
              <a:gd name="T2" fmla="*/ 53975 w 64"/>
              <a:gd name="T3" fmla="*/ 194824 h 134"/>
              <a:gd name="T4" fmla="*/ 106263 w 64"/>
              <a:gd name="T5" fmla="*/ 220236 h 134"/>
              <a:gd name="T6" fmla="*/ 107950 w 64"/>
              <a:gd name="T7" fmla="*/ 220236 h 134"/>
              <a:gd name="T8" fmla="*/ 107950 w 64"/>
              <a:gd name="T9" fmla="*/ 49129 h 134"/>
              <a:gd name="T10" fmla="*/ 106263 w 64"/>
              <a:gd name="T11" fmla="*/ 23718 h 134"/>
              <a:gd name="T12" fmla="*/ 53975 w 64"/>
              <a:gd name="T13" fmla="*/ 0 h 134"/>
              <a:gd name="T14" fmla="*/ 1687 w 64"/>
              <a:gd name="T15" fmla="*/ 23718 h 134"/>
              <a:gd name="T16" fmla="*/ 0 w 64"/>
              <a:gd name="T17" fmla="*/ 49129 h 134"/>
              <a:gd name="T18" fmla="*/ 0 w 64"/>
              <a:gd name="T19" fmla="*/ 220236 h 134"/>
              <a:gd name="T20" fmla="*/ 1687 w 64"/>
              <a:gd name="T21" fmla="*/ 220236 h 1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4" h="134">
                <a:moveTo>
                  <a:pt x="1" y="130"/>
                </a:moveTo>
                <a:cubicBezTo>
                  <a:pt x="5" y="119"/>
                  <a:pt x="17" y="115"/>
                  <a:pt x="32" y="115"/>
                </a:cubicBezTo>
                <a:cubicBezTo>
                  <a:pt x="47" y="115"/>
                  <a:pt x="59" y="119"/>
                  <a:pt x="63" y="130"/>
                </a:cubicBezTo>
                <a:cubicBezTo>
                  <a:pt x="64" y="134"/>
                  <a:pt x="64" y="134"/>
                  <a:pt x="64" y="130"/>
                </a:cubicBezTo>
                <a:cubicBezTo>
                  <a:pt x="64" y="109"/>
                  <a:pt x="64" y="50"/>
                  <a:pt x="64" y="29"/>
                </a:cubicBezTo>
                <a:cubicBezTo>
                  <a:pt x="64" y="25"/>
                  <a:pt x="64" y="18"/>
                  <a:pt x="63" y="14"/>
                </a:cubicBezTo>
                <a:cubicBezTo>
                  <a:pt x="59" y="3"/>
                  <a:pt x="46" y="0"/>
                  <a:pt x="32" y="0"/>
                </a:cubicBezTo>
                <a:cubicBezTo>
                  <a:pt x="17" y="0"/>
                  <a:pt x="5" y="3"/>
                  <a:pt x="1" y="14"/>
                </a:cubicBezTo>
                <a:cubicBezTo>
                  <a:pt x="0" y="18"/>
                  <a:pt x="0" y="25"/>
                  <a:pt x="0" y="29"/>
                </a:cubicBezTo>
                <a:cubicBezTo>
                  <a:pt x="0" y="50"/>
                  <a:pt x="0" y="109"/>
                  <a:pt x="0" y="130"/>
                </a:cubicBezTo>
                <a:cubicBezTo>
                  <a:pt x="0" y="134"/>
                  <a:pt x="0" y="134"/>
                  <a:pt x="1" y="13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98" name="Freeform 55"/>
          <p:cNvSpPr/>
          <p:nvPr/>
        </p:nvSpPr>
        <p:spPr bwMode="auto">
          <a:xfrm>
            <a:off x="5055443" y="3161452"/>
            <a:ext cx="253967" cy="209599"/>
          </a:xfrm>
          <a:custGeom>
            <a:avLst/>
            <a:gdLst>
              <a:gd name="T0" fmla="*/ 207963 w 160"/>
              <a:gd name="T1" fmla="*/ 0 h 132"/>
              <a:gd name="T2" fmla="*/ 88900 w 160"/>
              <a:gd name="T3" fmla="*/ 119063 h 132"/>
              <a:gd name="T4" fmla="*/ 44450 w 160"/>
              <a:gd name="T5" fmla="*/ 73025 h 132"/>
              <a:gd name="T6" fmla="*/ 0 w 160"/>
              <a:gd name="T7" fmla="*/ 120650 h 132"/>
              <a:gd name="T8" fmla="*/ 42863 w 160"/>
              <a:gd name="T9" fmla="*/ 163513 h 132"/>
              <a:gd name="T10" fmla="*/ 88900 w 160"/>
              <a:gd name="T11" fmla="*/ 209550 h 132"/>
              <a:gd name="T12" fmla="*/ 136525 w 160"/>
              <a:gd name="T13" fmla="*/ 163513 h 132"/>
              <a:gd name="T14" fmla="*/ 254000 w 160"/>
              <a:gd name="T15" fmla="*/ 46038 h 132"/>
              <a:gd name="T16" fmla="*/ 207963 w 160"/>
              <a:gd name="T17" fmla="*/ 0 h 1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132">
                <a:moveTo>
                  <a:pt x="131" y="0"/>
                </a:moveTo>
                <a:lnTo>
                  <a:pt x="56" y="75"/>
                </a:lnTo>
                <a:lnTo>
                  <a:pt x="28" y="46"/>
                </a:lnTo>
                <a:lnTo>
                  <a:pt x="0" y="76"/>
                </a:lnTo>
                <a:lnTo>
                  <a:pt x="27" y="103"/>
                </a:lnTo>
                <a:lnTo>
                  <a:pt x="56" y="132"/>
                </a:lnTo>
                <a:lnTo>
                  <a:pt x="86" y="103"/>
                </a:lnTo>
                <a:lnTo>
                  <a:pt x="160" y="29"/>
                </a:lnTo>
                <a:lnTo>
                  <a:pt x="13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799" name="Freeform 56"/>
          <p:cNvSpPr/>
          <p:nvPr/>
        </p:nvSpPr>
        <p:spPr bwMode="auto">
          <a:xfrm>
            <a:off x="4158615" y="2918500"/>
            <a:ext cx="239681" cy="58752"/>
          </a:xfrm>
          <a:custGeom>
            <a:avLst/>
            <a:gdLst>
              <a:gd name="T0" fmla="*/ 239712 w 151"/>
              <a:gd name="T1" fmla="*/ 0 h 37"/>
              <a:gd name="T2" fmla="*/ 217487 w 151"/>
              <a:gd name="T3" fmla="*/ 0 h 37"/>
              <a:gd name="T4" fmla="*/ 217487 w 151"/>
              <a:gd name="T5" fmla="*/ 36513 h 37"/>
              <a:gd name="T6" fmla="*/ 22225 w 151"/>
              <a:gd name="T7" fmla="*/ 36513 h 37"/>
              <a:gd name="T8" fmla="*/ 22225 w 151"/>
              <a:gd name="T9" fmla="*/ 1588 h 37"/>
              <a:gd name="T10" fmla="*/ 0 w 151"/>
              <a:gd name="T11" fmla="*/ 1588 h 37"/>
              <a:gd name="T12" fmla="*/ 0 w 151"/>
              <a:gd name="T13" fmla="*/ 58738 h 37"/>
              <a:gd name="T14" fmla="*/ 239712 w 151"/>
              <a:gd name="T15" fmla="*/ 58738 h 37"/>
              <a:gd name="T16" fmla="*/ 239712 w 151"/>
              <a:gd name="T17" fmla="*/ 0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1" h="37">
                <a:moveTo>
                  <a:pt x="151" y="0"/>
                </a:moveTo>
                <a:lnTo>
                  <a:pt x="137" y="0"/>
                </a:lnTo>
                <a:lnTo>
                  <a:pt x="137" y="23"/>
                </a:lnTo>
                <a:lnTo>
                  <a:pt x="14" y="23"/>
                </a:lnTo>
                <a:lnTo>
                  <a:pt x="14" y="1"/>
                </a:lnTo>
                <a:lnTo>
                  <a:pt x="0" y="1"/>
                </a:lnTo>
                <a:lnTo>
                  <a:pt x="0" y="37"/>
                </a:lnTo>
                <a:lnTo>
                  <a:pt x="151" y="37"/>
                </a:lnTo>
                <a:lnTo>
                  <a:pt x="15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00" name="Freeform 57"/>
          <p:cNvSpPr/>
          <p:nvPr/>
        </p:nvSpPr>
        <p:spPr bwMode="auto">
          <a:xfrm>
            <a:off x="4193543" y="2750187"/>
            <a:ext cx="176189" cy="187368"/>
          </a:xfrm>
          <a:custGeom>
            <a:avLst/>
            <a:gdLst>
              <a:gd name="T0" fmla="*/ 30162 w 111"/>
              <a:gd name="T1" fmla="*/ 79375 h 118"/>
              <a:gd name="T2" fmla="*/ 0 w 111"/>
              <a:gd name="T3" fmla="*/ 79375 h 118"/>
              <a:gd name="T4" fmla="*/ 87312 w 111"/>
              <a:gd name="T5" fmla="*/ 187325 h 118"/>
              <a:gd name="T6" fmla="*/ 176212 w 111"/>
              <a:gd name="T7" fmla="*/ 79375 h 118"/>
              <a:gd name="T8" fmla="*/ 144462 w 111"/>
              <a:gd name="T9" fmla="*/ 79375 h 118"/>
              <a:gd name="T10" fmla="*/ 144462 w 111"/>
              <a:gd name="T11" fmla="*/ 0 h 118"/>
              <a:gd name="T12" fmla="*/ 30162 w 111"/>
              <a:gd name="T13" fmla="*/ 0 h 118"/>
              <a:gd name="T14" fmla="*/ 30162 w 111"/>
              <a:gd name="T15" fmla="*/ 79375 h 1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1" h="118">
                <a:moveTo>
                  <a:pt x="19" y="50"/>
                </a:moveTo>
                <a:lnTo>
                  <a:pt x="0" y="50"/>
                </a:lnTo>
                <a:lnTo>
                  <a:pt x="55" y="118"/>
                </a:lnTo>
                <a:lnTo>
                  <a:pt x="111" y="50"/>
                </a:lnTo>
                <a:lnTo>
                  <a:pt x="91" y="50"/>
                </a:lnTo>
                <a:lnTo>
                  <a:pt x="91" y="0"/>
                </a:lnTo>
                <a:lnTo>
                  <a:pt x="19" y="0"/>
                </a:lnTo>
                <a:lnTo>
                  <a:pt x="19"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01" name="Rectangle 58"/>
          <p:cNvSpPr>
            <a:spLocks noChangeArrowheads="1"/>
          </p:cNvSpPr>
          <p:nvPr/>
        </p:nvSpPr>
        <p:spPr bwMode="auto">
          <a:xfrm>
            <a:off x="4674486" y="3232906"/>
            <a:ext cx="34920" cy="2334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02" name="Rectangle 59"/>
          <p:cNvSpPr>
            <a:spLocks noChangeArrowheads="1"/>
          </p:cNvSpPr>
          <p:nvPr/>
        </p:nvSpPr>
        <p:spPr bwMode="auto">
          <a:xfrm>
            <a:off x="4623692" y="3359928"/>
            <a:ext cx="33334" cy="1063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03" name="Rectangle 60"/>
          <p:cNvSpPr>
            <a:spLocks noChangeArrowheads="1"/>
          </p:cNvSpPr>
          <p:nvPr/>
        </p:nvSpPr>
        <p:spPr bwMode="auto">
          <a:xfrm>
            <a:off x="4571312" y="3267831"/>
            <a:ext cx="34920" cy="19848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04" name="Rectangle 61"/>
          <p:cNvSpPr>
            <a:spLocks noChangeArrowheads="1"/>
          </p:cNvSpPr>
          <p:nvPr/>
        </p:nvSpPr>
        <p:spPr bwMode="auto">
          <a:xfrm>
            <a:off x="4520519" y="3329766"/>
            <a:ext cx="34920" cy="13655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05" name="Rectangle 62"/>
          <p:cNvSpPr>
            <a:spLocks noChangeArrowheads="1"/>
          </p:cNvSpPr>
          <p:nvPr/>
        </p:nvSpPr>
        <p:spPr bwMode="auto">
          <a:xfrm>
            <a:off x="4469733" y="3307536"/>
            <a:ext cx="34920" cy="1587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06" name="Rectangle 63"/>
          <p:cNvSpPr>
            <a:spLocks noChangeArrowheads="1"/>
          </p:cNvSpPr>
          <p:nvPr/>
        </p:nvSpPr>
        <p:spPr bwMode="auto">
          <a:xfrm>
            <a:off x="4674486" y="3205913"/>
            <a:ext cx="34920" cy="158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07" name="Rectangle 64"/>
          <p:cNvSpPr>
            <a:spLocks noChangeArrowheads="1"/>
          </p:cNvSpPr>
          <p:nvPr/>
        </p:nvSpPr>
        <p:spPr bwMode="auto">
          <a:xfrm>
            <a:off x="4571312" y="3240838"/>
            <a:ext cx="34920" cy="174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08" name="Rectangle 65"/>
          <p:cNvSpPr>
            <a:spLocks noChangeArrowheads="1"/>
          </p:cNvSpPr>
          <p:nvPr/>
        </p:nvSpPr>
        <p:spPr bwMode="auto">
          <a:xfrm>
            <a:off x="4520519" y="3304360"/>
            <a:ext cx="34920" cy="158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09" name="Rectangle 66"/>
          <p:cNvSpPr>
            <a:spLocks noChangeArrowheads="1"/>
          </p:cNvSpPr>
          <p:nvPr/>
        </p:nvSpPr>
        <p:spPr bwMode="auto">
          <a:xfrm>
            <a:off x="4469733" y="3282130"/>
            <a:ext cx="34920" cy="158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10" name="Rectangle 67"/>
          <p:cNvSpPr>
            <a:spLocks noChangeArrowheads="1"/>
          </p:cNvSpPr>
          <p:nvPr/>
        </p:nvSpPr>
        <p:spPr bwMode="auto">
          <a:xfrm>
            <a:off x="4623692" y="3334529"/>
            <a:ext cx="33334" cy="158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11" name="Freeform 68"/>
          <p:cNvSpPr>
            <a:spLocks noEditPoints="1"/>
          </p:cNvSpPr>
          <p:nvPr/>
        </p:nvSpPr>
        <p:spPr bwMode="auto">
          <a:xfrm>
            <a:off x="3820529" y="3305940"/>
            <a:ext cx="136507" cy="82569"/>
          </a:xfrm>
          <a:custGeom>
            <a:avLst/>
            <a:gdLst>
              <a:gd name="T0" fmla="*/ 136525 w 86"/>
              <a:gd name="T1" fmla="*/ 14288 h 52"/>
              <a:gd name="T2" fmla="*/ 136525 w 86"/>
              <a:gd name="T3" fmla="*/ 0 h 52"/>
              <a:gd name="T4" fmla="*/ 68263 w 86"/>
              <a:gd name="T5" fmla="*/ 0 h 52"/>
              <a:gd name="T6" fmla="*/ 68263 w 86"/>
              <a:gd name="T7" fmla="*/ 12700 h 52"/>
              <a:gd name="T8" fmla="*/ 98425 w 86"/>
              <a:gd name="T9" fmla="*/ 12700 h 52"/>
              <a:gd name="T10" fmla="*/ 98425 w 86"/>
              <a:gd name="T11" fmla="*/ 19050 h 52"/>
              <a:gd name="T12" fmla="*/ 68263 w 86"/>
              <a:gd name="T13" fmla="*/ 19050 h 52"/>
              <a:gd name="T14" fmla="*/ 68263 w 86"/>
              <a:gd name="T15" fmla="*/ 30163 h 52"/>
              <a:gd name="T16" fmla="*/ 98425 w 86"/>
              <a:gd name="T17" fmla="*/ 30163 h 52"/>
              <a:gd name="T18" fmla="*/ 98425 w 86"/>
              <a:gd name="T19" fmla="*/ 36513 h 52"/>
              <a:gd name="T20" fmla="*/ 68263 w 86"/>
              <a:gd name="T21" fmla="*/ 36513 h 52"/>
              <a:gd name="T22" fmla="*/ 68263 w 86"/>
              <a:gd name="T23" fmla="*/ 82550 h 52"/>
              <a:gd name="T24" fmla="*/ 136525 w 86"/>
              <a:gd name="T25" fmla="*/ 14288 h 52"/>
              <a:gd name="T26" fmla="*/ 68263 w 86"/>
              <a:gd name="T27" fmla="*/ 0 h 52"/>
              <a:gd name="T28" fmla="*/ 0 w 86"/>
              <a:gd name="T29" fmla="*/ 0 h 52"/>
              <a:gd name="T30" fmla="*/ 0 w 86"/>
              <a:gd name="T31" fmla="*/ 14288 h 52"/>
              <a:gd name="T32" fmla="*/ 68263 w 86"/>
              <a:gd name="T33" fmla="*/ 82550 h 52"/>
              <a:gd name="T34" fmla="*/ 68263 w 86"/>
              <a:gd name="T35" fmla="*/ 36513 h 52"/>
              <a:gd name="T36" fmla="*/ 36513 w 86"/>
              <a:gd name="T37" fmla="*/ 36513 h 52"/>
              <a:gd name="T38" fmla="*/ 36513 w 86"/>
              <a:gd name="T39" fmla="*/ 30163 h 52"/>
              <a:gd name="T40" fmla="*/ 68263 w 86"/>
              <a:gd name="T41" fmla="*/ 30163 h 52"/>
              <a:gd name="T42" fmla="*/ 68263 w 86"/>
              <a:gd name="T43" fmla="*/ 19050 h 52"/>
              <a:gd name="T44" fmla="*/ 36513 w 86"/>
              <a:gd name="T45" fmla="*/ 19050 h 52"/>
              <a:gd name="T46" fmla="*/ 36513 w 86"/>
              <a:gd name="T47" fmla="*/ 12700 h 52"/>
              <a:gd name="T48" fmla="*/ 68263 w 86"/>
              <a:gd name="T49" fmla="*/ 12700 h 52"/>
              <a:gd name="T50" fmla="*/ 68263 w 86"/>
              <a:gd name="T51" fmla="*/ 0 h 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6" h="52">
                <a:moveTo>
                  <a:pt x="86" y="9"/>
                </a:moveTo>
                <a:lnTo>
                  <a:pt x="86" y="0"/>
                </a:lnTo>
                <a:lnTo>
                  <a:pt x="43" y="0"/>
                </a:lnTo>
                <a:lnTo>
                  <a:pt x="43" y="8"/>
                </a:lnTo>
                <a:lnTo>
                  <a:pt x="62" y="8"/>
                </a:lnTo>
                <a:lnTo>
                  <a:pt x="62" y="12"/>
                </a:lnTo>
                <a:lnTo>
                  <a:pt x="43" y="12"/>
                </a:lnTo>
                <a:lnTo>
                  <a:pt x="43" y="19"/>
                </a:lnTo>
                <a:lnTo>
                  <a:pt x="62" y="19"/>
                </a:lnTo>
                <a:lnTo>
                  <a:pt x="62" y="23"/>
                </a:lnTo>
                <a:lnTo>
                  <a:pt x="43" y="23"/>
                </a:lnTo>
                <a:lnTo>
                  <a:pt x="43" y="52"/>
                </a:lnTo>
                <a:lnTo>
                  <a:pt x="86" y="9"/>
                </a:lnTo>
                <a:close/>
                <a:moveTo>
                  <a:pt x="43" y="0"/>
                </a:moveTo>
                <a:lnTo>
                  <a:pt x="0" y="0"/>
                </a:lnTo>
                <a:lnTo>
                  <a:pt x="0" y="9"/>
                </a:lnTo>
                <a:lnTo>
                  <a:pt x="43" y="52"/>
                </a:lnTo>
                <a:lnTo>
                  <a:pt x="43" y="23"/>
                </a:lnTo>
                <a:lnTo>
                  <a:pt x="23" y="23"/>
                </a:lnTo>
                <a:lnTo>
                  <a:pt x="23" y="19"/>
                </a:lnTo>
                <a:lnTo>
                  <a:pt x="43" y="19"/>
                </a:lnTo>
                <a:lnTo>
                  <a:pt x="43" y="12"/>
                </a:lnTo>
                <a:lnTo>
                  <a:pt x="23" y="12"/>
                </a:lnTo>
                <a:lnTo>
                  <a:pt x="23" y="8"/>
                </a:lnTo>
                <a:lnTo>
                  <a:pt x="43" y="8"/>
                </a:lnTo>
                <a:lnTo>
                  <a:pt x="4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12" name="Freeform 69"/>
          <p:cNvSpPr>
            <a:spLocks noEditPoints="1"/>
          </p:cNvSpPr>
          <p:nvPr/>
        </p:nvSpPr>
        <p:spPr bwMode="auto">
          <a:xfrm>
            <a:off x="3774491" y="3185270"/>
            <a:ext cx="226982" cy="239769"/>
          </a:xfrm>
          <a:custGeom>
            <a:avLst/>
            <a:gdLst>
              <a:gd name="T0" fmla="*/ 114300 w 143"/>
              <a:gd name="T1" fmla="*/ 239713 h 151"/>
              <a:gd name="T2" fmla="*/ 227012 w 143"/>
              <a:gd name="T3" fmla="*/ 239713 h 151"/>
              <a:gd name="T4" fmla="*/ 227012 w 143"/>
              <a:gd name="T5" fmla="*/ 111125 h 151"/>
              <a:gd name="T6" fmla="*/ 114300 w 143"/>
              <a:gd name="T7" fmla="*/ 0 h 151"/>
              <a:gd name="T8" fmla="*/ 114300 w 143"/>
              <a:gd name="T9" fmla="*/ 112713 h 151"/>
              <a:gd name="T10" fmla="*/ 215900 w 143"/>
              <a:gd name="T11" fmla="*/ 112713 h 151"/>
              <a:gd name="T12" fmla="*/ 182562 w 143"/>
              <a:gd name="T13" fmla="*/ 144463 h 151"/>
              <a:gd name="T14" fmla="*/ 114300 w 143"/>
              <a:gd name="T15" fmla="*/ 212725 h 151"/>
              <a:gd name="T16" fmla="*/ 114300 w 143"/>
              <a:gd name="T17" fmla="*/ 239713 h 151"/>
              <a:gd name="T18" fmla="*/ 0 w 143"/>
              <a:gd name="T19" fmla="*/ 239713 h 151"/>
              <a:gd name="T20" fmla="*/ 114300 w 143"/>
              <a:gd name="T21" fmla="*/ 239713 h 151"/>
              <a:gd name="T22" fmla="*/ 114300 w 143"/>
              <a:gd name="T23" fmla="*/ 212725 h 151"/>
              <a:gd name="T24" fmla="*/ 46037 w 143"/>
              <a:gd name="T25" fmla="*/ 144463 h 151"/>
              <a:gd name="T26" fmla="*/ 14287 w 143"/>
              <a:gd name="T27" fmla="*/ 112713 h 151"/>
              <a:gd name="T28" fmla="*/ 114300 w 143"/>
              <a:gd name="T29" fmla="*/ 112713 h 151"/>
              <a:gd name="T30" fmla="*/ 114300 w 143"/>
              <a:gd name="T31" fmla="*/ 0 h 151"/>
              <a:gd name="T32" fmla="*/ 0 w 143"/>
              <a:gd name="T33" fmla="*/ 111125 h 151"/>
              <a:gd name="T34" fmla="*/ 0 w 143"/>
              <a:gd name="T35" fmla="*/ 239713 h 1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3" h="151">
                <a:moveTo>
                  <a:pt x="72" y="151"/>
                </a:moveTo>
                <a:lnTo>
                  <a:pt x="143" y="151"/>
                </a:lnTo>
                <a:lnTo>
                  <a:pt x="143" y="70"/>
                </a:lnTo>
                <a:lnTo>
                  <a:pt x="72" y="0"/>
                </a:lnTo>
                <a:lnTo>
                  <a:pt x="72" y="71"/>
                </a:lnTo>
                <a:lnTo>
                  <a:pt x="136" y="71"/>
                </a:lnTo>
                <a:lnTo>
                  <a:pt x="115" y="91"/>
                </a:lnTo>
                <a:lnTo>
                  <a:pt x="72" y="134"/>
                </a:lnTo>
                <a:lnTo>
                  <a:pt x="72" y="151"/>
                </a:lnTo>
                <a:close/>
                <a:moveTo>
                  <a:pt x="0" y="151"/>
                </a:moveTo>
                <a:lnTo>
                  <a:pt x="72" y="151"/>
                </a:lnTo>
                <a:lnTo>
                  <a:pt x="72" y="134"/>
                </a:lnTo>
                <a:lnTo>
                  <a:pt x="29" y="91"/>
                </a:lnTo>
                <a:lnTo>
                  <a:pt x="9" y="71"/>
                </a:lnTo>
                <a:lnTo>
                  <a:pt x="72" y="71"/>
                </a:lnTo>
                <a:lnTo>
                  <a:pt x="72" y="0"/>
                </a:lnTo>
                <a:lnTo>
                  <a:pt x="0" y="70"/>
                </a:lnTo>
                <a:lnTo>
                  <a:pt x="0" y="15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13" name="Freeform 70"/>
          <p:cNvSpPr>
            <a:spLocks noEditPoints="1"/>
          </p:cNvSpPr>
          <p:nvPr/>
        </p:nvSpPr>
        <p:spPr bwMode="auto">
          <a:xfrm>
            <a:off x="4434812" y="4209445"/>
            <a:ext cx="242855" cy="242943"/>
          </a:xfrm>
          <a:custGeom>
            <a:avLst/>
            <a:gdLst>
              <a:gd name="T0" fmla="*/ 122293 w 143"/>
              <a:gd name="T1" fmla="*/ 0 h 143"/>
              <a:gd name="T2" fmla="*/ 122293 w 143"/>
              <a:gd name="T3" fmla="*/ 0 h 143"/>
              <a:gd name="T4" fmla="*/ 122293 w 143"/>
              <a:gd name="T5" fmla="*/ 15287 h 143"/>
              <a:gd name="T6" fmla="*/ 130785 w 143"/>
              <a:gd name="T7" fmla="*/ 15287 h 143"/>
              <a:gd name="T8" fmla="*/ 130785 w 143"/>
              <a:gd name="T9" fmla="*/ 120594 h 143"/>
              <a:gd name="T10" fmla="*/ 122293 w 143"/>
              <a:gd name="T11" fmla="*/ 120594 h 143"/>
              <a:gd name="T12" fmla="*/ 122293 w 143"/>
              <a:gd name="T13" fmla="*/ 198726 h 143"/>
              <a:gd name="T14" fmla="*/ 122293 w 143"/>
              <a:gd name="T15" fmla="*/ 198726 h 143"/>
              <a:gd name="T16" fmla="*/ 198726 w 143"/>
              <a:gd name="T17" fmla="*/ 122293 h 143"/>
              <a:gd name="T18" fmla="*/ 156263 w 143"/>
              <a:gd name="T19" fmla="*/ 52654 h 143"/>
              <a:gd name="T20" fmla="*/ 164756 w 143"/>
              <a:gd name="T21" fmla="*/ 35669 h 143"/>
              <a:gd name="T22" fmla="*/ 219108 w 143"/>
              <a:gd name="T23" fmla="*/ 122293 h 143"/>
              <a:gd name="T24" fmla="*/ 122293 w 143"/>
              <a:gd name="T25" fmla="*/ 219108 h 143"/>
              <a:gd name="T26" fmla="*/ 122293 w 143"/>
              <a:gd name="T27" fmla="*/ 219108 h 143"/>
              <a:gd name="T28" fmla="*/ 122293 w 143"/>
              <a:gd name="T29" fmla="*/ 219108 h 143"/>
              <a:gd name="T30" fmla="*/ 122293 w 143"/>
              <a:gd name="T31" fmla="*/ 242887 h 143"/>
              <a:gd name="T32" fmla="*/ 122293 w 143"/>
              <a:gd name="T33" fmla="*/ 242887 h 143"/>
              <a:gd name="T34" fmla="*/ 242887 w 143"/>
              <a:gd name="T35" fmla="*/ 122293 h 143"/>
              <a:gd name="T36" fmla="*/ 122293 w 143"/>
              <a:gd name="T37" fmla="*/ 0 h 143"/>
              <a:gd name="T38" fmla="*/ 122293 w 143"/>
              <a:gd name="T39" fmla="*/ 0 h 143"/>
              <a:gd name="T40" fmla="*/ 0 w 143"/>
              <a:gd name="T41" fmla="*/ 122293 h 143"/>
              <a:gd name="T42" fmla="*/ 122293 w 143"/>
              <a:gd name="T43" fmla="*/ 242887 h 143"/>
              <a:gd name="T44" fmla="*/ 122293 w 143"/>
              <a:gd name="T45" fmla="*/ 219108 h 143"/>
              <a:gd name="T46" fmla="*/ 23779 w 143"/>
              <a:gd name="T47" fmla="*/ 122293 h 143"/>
              <a:gd name="T48" fmla="*/ 78131 w 143"/>
              <a:gd name="T49" fmla="*/ 35669 h 143"/>
              <a:gd name="T50" fmla="*/ 86624 w 143"/>
              <a:gd name="T51" fmla="*/ 52654 h 143"/>
              <a:gd name="T52" fmla="*/ 44161 w 143"/>
              <a:gd name="T53" fmla="*/ 122293 h 143"/>
              <a:gd name="T54" fmla="*/ 122293 w 143"/>
              <a:gd name="T55" fmla="*/ 198726 h 143"/>
              <a:gd name="T56" fmla="*/ 122293 w 143"/>
              <a:gd name="T57" fmla="*/ 120594 h 143"/>
              <a:gd name="T58" fmla="*/ 112102 w 143"/>
              <a:gd name="T59" fmla="*/ 120594 h 143"/>
              <a:gd name="T60" fmla="*/ 112102 w 143"/>
              <a:gd name="T61" fmla="*/ 15287 h 143"/>
              <a:gd name="T62" fmla="*/ 112102 w 143"/>
              <a:gd name="T63" fmla="*/ 15287 h 143"/>
              <a:gd name="T64" fmla="*/ 122293 w 143"/>
              <a:gd name="T65" fmla="*/ 15287 h 143"/>
              <a:gd name="T66" fmla="*/ 122293 w 143"/>
              <a:gd name="T67" fmla="*/ 0 h 14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43" h="143">
                <a:moveTo>
                  <a:pt x="72" y="0"/>
                </a:moveTo>
                <a:cubicBezTo>
                  <a:pt x="72" y="0"/>
                  <a:pt x="72" y="0"/>
                  <a:pt x="72" y="0"/>
                </a:cubicBezTo>
                <a:cubicBezTo>
                  <a:pt x="72" y="9"/>
                  <a:pt x="72" y="9"/>
                  <a:pt x="72" y="9"/>
                </a:cubicBezTo>
                <a:cubicBezTo>
                  <a:pt x="77" y="9"/>
                  <a:pt x="77" y="9"/>
                  <a:pt x="77" y="9"/>
                </a:cubicBezTo>
                <a:cubicBezTo>
                  <a:pt x="77" y="71"/>
                  <a:pt x="77" y="71"/>
                  <a:pt x="77" y="71"/>
                </a:cubicBezTo>
                <a:cubicBezTo>
                  <a:pt x="72" y="71"/>
                  <a:pt x="72" y="71"/>
                  <a:pt x="72" y="71"/>
                </a:cubicBezTo>
                <a:cubicBezTo>
                  <a:pt x="72" y="117"/>
                  <a:pt x="72" y="117"/>
                  <a:pt x="72" y="117"/>
                </a:cubicBezTo>
                <a:cubicBezTo>
                  <a:pt x="72" y="117"/>
                  <a:pt x="72" y="117"/>
                  <a:pt x="72" y="117"/>
                </a:cubicBezTo>
                <a:cubicBezTo>
                  <a:pt x="97" y="117"/>
                  <a:pt x="117" y="97"/>
                  <a:pt x="117" y="72"/>
                </a:cubicBezTo>
                <a:cubicBezTo>
                  <a:pt x="117" y="54"/>
                  <a:pt x="107" y="39"/>
                  <a:pt x="92" y="31"/>
                </a:cubicBezTo>
                <a:cubicBezTo>
                  <a:pt x="97" y="21"/>
                  <a:pt x="97" y="21"/>
                  <a:pt x="97" y="21"/>
                </a:cubicBezTo>
                <a:cubicBezTo>
                  <a:pt x="117" y="30"/>
                  <a:pt x="129" y="50"/>
                  <a:pt x="129" y="72"/>
                </a:cubicBezTo>
                <a:cubicBezTo>
                  <a:pt x="129" y="103"/>
                  <a:pt x="103" y="129"/>
                  <a:pt x="72" y="129"/>
                </a:cubicBezTo>
                <a:cubicBezTo>
                  <a:pt x="72" y="129"/>
                  <a:pt x="72" y="129"/>
                  <a:pt x="72" y="129"/>
                </a:cubicBezTo>
                <a:cubicBezTo>
                  <a:pt x="72" y="129"/>
                  <a:pt x="72" y="129"/>
                  <a:pt x="72" y="129"/>
                </a:cubicBezTo>
                <a:cubicBezTo>
                  <a:pt x="72" y="143"/>
                  <a:pt x="72" y="143"/>
                  <a:pt x="72" y="143"/>
                </a:cubicBezTo>
                <a:cubicBezTo>
                  <a:pt x="72" y="143"/>
                  <a:pt x="72" y="143"/>
                  <a:pt x="72" y="143"/>
                </a:cubicBezTo>
                <a:cubicBezTo>
                  <a:pt x="111" y="143"/>
                  <a:pt x="143" y="111"/>
                  <a:pt x="143" y="72"/>
                </a:cubicBezTo>
                <a:cubicBezTo>
                  <a:pt x="143" y="32"/>
                  <a:pt x="111" y="0"/>
                  <a:pt x="72" y="0"/>
                </a:cubicBezTo>
                <a:close/>
                <a:moveTo>
                  <a:pt x="72" y="0"/>
                </a:moveTo>
                <a:cubicBezTo>
                  <a:pt x="32" y="0"/>
                  <a:pt x="0" y="32"/>
                  <a:pt x="0" y="72"/>
                </a:cubicBezTo>
                <a:cubicBezTo>
                  <a:pt x="0" y="111"/>
                  <a:pt x="32" y="143"/>
                  <a:pt x="72" y="143"/>
                </a:cubicBezTo>
                <a:cubicBezTo>
                  <a:pt x="72" y="129"/>
                  <a:pt x="72" y="129"/>
                  <a:pt x="72" y="129"/>
                </a:cubicBezTo>
                <a:cubicBezTo>
                  <a:pt x="40" y="129"/>
                  <a:pt x="14" y="103"/>
                  <a:pt x="14" y="72"/>
                </a:cubicBezTo>
                <a:cubicBezTo>
                  <a:pt x="14" y="50"/>
                  <a:pt x="26" y="30"/>
                  <a:pt x="46" y="21"/>
                </a:cubicBezTo>
                <a:cubicBezTo>
                  <a:pt x="51" y="31"/>
                  <a:pt x="51" y="31"/>
                  <a:pt x="51" y="31"/>
                </a:cubicBezTo>
                <a:cubicBezTo>
                  <a:pt x="36" y="39"/>
                  <a:pt x="26" y="54"/>
                  <a:pt x="26" y="72"/>
                </a:cubicBezTo>
                <a:cubicBezTo>
                  <a:pt x="26" y="97"/>
                  <a:pt x="47" y="117"/>
                  <a:pt x="72" y="117"/>
                </a:cubicBezTo>
                <a:cubicBezTo>
                  <a:pt x="72" y="71"/>
                  <a:pt x="72" y="71"/>
                  <a:pt x="72" y="71"/>
                </a:cubicBezTo>
                <a:cubicBezTo>
                  <a:pt x="66" y="71"/>
                  <a:pt x="66" y="71"/>
                  <a:pt x="66" y="71"/>
                </a:cubicBezTo>
                <a:cubicBezTo>
                  <a:pt x="66" y="9"/>
                  <a:pt x="66" y="9"/>
                  <a:pt x="66" y="9"/>
                </a:cubicBezTo>
                <a:cubicBezTo>
                  <a:pt x="66" y="9"/>
                  <a:pt x="66" y="9"/>
                  <a:pt x="66" y="9"/>
                </a:cubicBezTo>
                <a:cubicBezTo>
                  <a:pt x="72" y="9"/>
                  <a:pt x="72" y="9"/>
                  <a:pt x="72" y="9"/>
                </a:cubicBezTo>
                <a:lnTo>
                  <a:pt x="7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14" name="Freeform 71"/>
          <p:cNvSpPr>
            <a:spLocks noEditPoints="1"/>
          </p:cNvSpPr>
          <p:nvPr/>
        </p:nvSpPr>
        <p:spPr bwMode="auto">
          <a:xfrm>
            <a:off x="4796715" y="3475850"/>
            <a:ext cx="242855" cy="244532"/>
          </a:xfrm>
          <a:custGeom>
            <a:avLst/>
            <a:gdLst>
              <a:gd name="T0" fmla="*/ 120594 w 143"/>
              <a:gd name="T1" fmla="*/ 244475 h 144"/>
              <a:gd name="T2" fmla="*/ 242887 w 143"/>
              <a:gd name="T3" fmla="*/ 244475 h 144"/>
              <a:gd name="T4" fmla="*/ 242887 w 143"/>
              <a:gd name="T5" fmla="*/ 0 h 144"/>
              <a:gd name="T6" fmla="*/ 120594 w 143"/>
              <a:gd name="T7" fmla="*/ 0 h 144"/>
              <a:gd name="T8" fmla="*/ 120594 w 143"/>
              <a:gd name="T9" fmla="*/ 20373 h 144"/>
              <a:gd name="T10" fmla="*/ 123991 w 143"/>
              <a:gd name="T11" fmla="*/ 20373 h 144"/>
              <a:gd name="T12" fmla="*/ 123991 w 143"/>
              <a:gd name="T13" fmla="*/ 20373 h 144"/>
              <a:gd name="T14" fmla="*/ 176645 w 143"/>
              <a:gd name="T15" fmla="*/ 71305 h 144"/>
              <a:gd name="T16" fmla="*/ 146072 w 143"/>
              <a:gd name="T17" fmla="*/ 122238 h 144"/>
              <a:gd name="T18" fmla="*/ 130785 w 143"/>
              <a:gd name="T19" fmla="*/ 154495 h 144"/>
              <a:gd name="T20" fmla="*/ 130785 w 143"/>
              <a:gd name="T21" fmla="*/ 157890 h 144"/>
              <a:gd name="T22" fmla="*/ 120594 w 143"/>
              <a:gd name="T23" fmla="*/ 157890 h 144"/>
              <a:gd name="T24" fmla="*/ 120594 w 143"/>
              <a:gd name="T25" fmla="*/ 185054 h 144"/>
              <a:gd name="T26" fmla="*/ 130785 w 143"/>
              <a:gd name="T27" fmla="*/ 185054 h 144"/>
              <a:gd name="T28" fmla="*/ 130785 w 143"/>
              <a:gd name="T29" fmla="*/ 205427 h 144"/>
              <a:gd name="T30" fmla="*/ 130785 w 143"/>
              <a:gd name="T31" fmla="*/ 205427 h 144"/>
              <a:gd name="T32" fmla="*/ 130785 w 143"/>
              <a:gd name="T33" fmla="*/ 205427 h 144"/>
              <a:gd name="T34" fmla="*/ 120594 w 143"/>
              <a:gd name="T35" fmla="*/ 205427 h 144"/>
              <a:gd name="T36" fmla="*/ 120594 w 143"/>
              <a:gd name="T37" fmla="*/ 244475 h 144"/>
              <a:gd name="T38" fmla="*/ 120594 w 143"/>
              <a:gd name="T39" fmla="*/ 118842 h 144"/>
              <a:gd name="T40" fmla="*/ 120594 w 143"/>
              <a:gd name="T41" fmla="*/ 40746 h 144"/>
              <a:gd name="T42" fmla="*/ 123991 w 143"/>
              <a:gd name="T43" fmla="*/ 39048 h 144"/>
              <a:gd name="T44" fmla="*/ 154564 w 143"/>
              <a:gd name="T45" fmla="*/ 73003 h 144"/>
              <a:gd name="T46" fmla="*/ 129087 w 143"/>
              <a:gd name="T47" fmla="*/ 112051 h 144"/>
              <a:gd name="T48" fmla="*/ 120594 w 143"/>
              <a:gd name="T49" fmla="*/ 118842 h 144"/>
              <a:gd name="T50" fmla="*/ 0 w 143"/>
              <a:gd name="T51" fmla="*/ 244475 h 144"/>
              <a:gd name="T52" fmla="*/ 120594 w 143"/>
              <a:gd name="T53" fmla="*/ 244475 h 144"/>
              <a:gd name="T54" fmla="*/ 120594 w 143"/>
              <a:gd name="T55" fmla="*/ 205427 h 144"/>
              <a:gd name="T56" fmla="*/ 110403 w 143"/>
              <a:gd name="T57" fmla="*/ 205427 h 144"/>
              <a:gd name="T58" fmla="*/ 110403 w 143"/>
              <a:gd name="T59" fmla="*/ 185054 h 144"/>
              <a:gd name="T60" fmla="*/ 120594 w 143"/>
              <a:gd name="T61" fmla="*/ 185054 h 144"/>
              <a:gd name="T62" fmla="*/ 120594 w 143"/>
              <a:gd name="T63" fmla="*/ 157890 h 144"/>
              <a:gd name="T64" fmla="*/ 110403 w 143"/>
              <a:gd name="T65" fmla="*/ 157890 h 144"/>
              <a:gd name="T66" fmla="*/ 110403 w 143"/>
              <a:gd name="T67" fmla="*/ 152797 h 144"/>
              <a:gd name="T68" fmla="*/ 120594 w 143"/>
              <a:gd name="T69" fmla="*/ 118842 h 144"/>
              <a:gd name="T70" fmla="*/ 120594 w 143"/>
              <a:gd name="T71" fmla="*/ 40746 h 144"/>
              <a:gd name="T72" fmla="*/ 86624 w 143"/>
              <a:gd name="T73" fmla="*/ 81492 h 144"/>
              <a:gd name="T74" fmla="*/ 66242 w 143"/>
              <a:gd name="T75" fmla="*/ 76398 h 144"/>
              <a:gd name="T76" fmla="*/ 120594 w 143"/>
              <a:gd name="T77" fmla="*/ 20373 h 144"/>
              <a:gd name="T78" fmla="*/ 120594 w 143"/>
              <a:gd name="T79" fmla="*/ 0 h 144"/>
              <a:gd name="T80" fmla="*/ 0 w 143"/>
              <a:gd name="T81" fmla="*/ 0 h 144"/>
              <a:gd name="T82" fmla="*/ 0 w 143"/>
              <a:gd name="T83" fmla="*/ 244475 h 14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3" h="144">
                <a:moveTo>
                  <a:pt x="71" y="144"/>
                </a:moveTo>
                <a:cubicBezTo>
                  <a:pt x="143" y="144"/>
                  <a:pt x="143" y="144"/>
                  <a:pt x="143" y="144"/>
                </a:cubicBezTo>
                <a:cubicBezTo>
                  <a:pt x="143" y="0"/>
                  <a:pt x="143" y="0"/>
                  <a:pt x="143" y="0"/>
                </a:cubicBezTo>
                <a:cubicBezTo>
                  <a:pt x="71" y="0"/>
                  <a:pt x="71" y="0"/>
                  <a:pt x="71" y="0"/>
                </a:cubicBezTo>
                <a:cubicBezTo>
                  <a:pt x="71" y="12"/>
                  <a:pt x="71" y="12"/>
                  <a:pt x="71" y="12"/>
                </a:cubicBezTo>
                <a:cubicBezTo>
                  <a:pt x="72" y="12"/>
                  <a:pt x="72" y="12"/>
                  <a:pt x="73" y="12"/>
                </a:cubicBezTo>
                <a:cubicBezTo>
                  <a:pt x="73" y="12"/>
                  <a:pt x="73" y="12"/>
                  <a:pt x="73" y="12"/>
                </a:cubicBezTo>
                <a:cubicBezTo>
                  <a:pt x="91" y="12"/>
                  <a:pt x="104" y="24"/>
                  <a:pt x="104" y="42"/>
                </a:cubicBezTo>
                <a:cubicBezTo>
                  <a:pt x="104" y="56"/>
                  <a:pt x="96" y="64"/>
                  <a:pt x="86" y="72"/>
                </a:cubicBezTo>
                <a:cubicBezTo>
                  <a:pt x="79" y="79"/>
                  <a:pt x="77" y="80"/>
                  <a:pt x="77" y="91"/>
                </a:cubicBezTo>
                <a:cubicBezTo>
                  <a:pt x="77" y="93"/>
                  <a:pt x="77" y="93"/>
                  <a:pt x="77" y="93"/>
                </a:cubicBezTo>
                <a:cubicBezTo>
                  <a:pt x="71" y="93"/>
                  <a:pt x="71" y="93"/>
                  <a:pt x="71" y="93"/>
                </a:cubicBezTo>
                <a:cubicBezTo>
                  <a:pt x="71" y="109"/>
                  <a:pt x="71" y="109"/>
                  <a:pt x="71" y="109"/>
                </a:cubicBezTo>
                <a:cubicBezTo>
                  <a:pt x="77" y="109"/>
                  <a:pt x="77" y="109"/>
                  <a:pt x="77" y="109"/>
                </a:cubicBezTo>
                <a:cubicBezTo>
                  <a:pt x="77" y="121"/>
                  <a:pt x="77" y="121"/>
                  <a:pt x="77" y="121"/>
                </a:cubicBezTo>
                <a:cubicBezTo>
                  <a:pt x="77" y="121"/>
                  <a:pt x="77" y="121"/>
                  <a:pt x="77" y="121"/>
                </a:cubicBezTo>
                <a:cubicBezTo>
                  <a:pt x="77" y="121"/>
                  <a:pt x="77" y="121"/>
                  <a:pt x="77" y="121"/>
                </a:cubicBezTo>
                <a:cubicBezTo>
                  <a:pt x="71" y="121"/>
                  <a:pt x="71" y="121"/>
                  <a:pt x="71" y="121"/>
                </a:cubicBezTo>
                <a:cubicBezTo>
                  <a:pt x="71" y="144"/>
                  <a:pt x="71" y="144"/>
                  <a:pt x="71" y="144"/>
                </a:cubicBezTo>
                <a:close/>
                <a:moveTo>
                  <a:pt x="71" y="70"/>
                </a:moveTo>
                <a:cubicBezTo>
                  <a:pt x="71" y="24"/>
                  <a:pt x="71" y="24"/>
                  <a:pt x="71" y="24"/>
                </a:cubicBezTo>
                <a:cubicBezTo>
                  <a:pt x="72" y="23"/>
                  <a:pt x="73" y="23"/>
                  <a:pt x="73" y="23"/>
                </a:cubicBezTo>
                <a:cubicBezTo>
                  <a:pt x="85" y="23"/>
                  <a:pt x="91" y="32"/>
                  <a:pt x="91" y="43"/>
                </a:cubicBezTo>
                <a:cubicBezTo>
                  <a:pt x="91" y="53"/>
                  <a:pt x="83" y="60"/>
                  <a:pt x="76" y="66"/>
                </a:cubicBezTo>
                <a:cubicBezTo>
                  <a:pt x="74" y="68"/>
                  <a:pt x="72" y="69"/>
                  <a:pt x="71" y="70"/>
                </a:cubicBezTo>
                <a:close/>
                <a:moveTo>
                  <a:pt x="0" y="144"/>
                </a:moveTo>
                <a:cubicBezTo>
                  <a:pt x="71" y="144"/>
                  <a:pt x="71" y="144"/>
                  <a:pt x="71" y="144"/>
                </a:cubicBezTo>
                <a:cubicBezTo>
                  <a:pt x="71" y="121"/>
                  <a:pt x="71" y="121"/>
                  <a:pt x="71" y="121"/>
                </a:cubicBezTo>
                <a:cubicBezTo>
                  <a:pt x="65" y="121"/>
                  <a:pt x="65" y="121"/>
                  <a:pt x="65" y="121"/>
                </a:cubicBezTo>
                <a:cubicBezTo>
                  <a:pt x="65" y="109"/>
                  <a:pt x="65" y="109"/>
                  <a:pt x="65" y="109"/>
                </a:cubicBezTo>
                <a:cubicBezTo>
                  <a:pt x="71" y="109"/>
                  <a:pt x="71" y="109"/>
                  <a:pt x="71" y="109"/>
                </a:cubicBezTo>
                <a:cubicBezTo>
                  <a:pt x="71" y="93"/>
                  <a:pt x="71" y="93"/>
                  <a:pt x="71" y="93"/>
                </a:cubicBezTo>
                <a:cubicBezTo>
                  <a:pt x="65" y="93"/>
                  <a:pt x="65" y="93"/>
                  <a:pt x="65" y="93"/>
                </a:cubicBezTo>
                <a:cubicBezTo>
                  <a:pt x="65" y="90"/>
                  <a:pt x="65" y="90"/>
                  <a:pt x="65" y="90"/>
                </a:cubicBezTo>
                <a:cubicBezTo>
                  <a:pt x="65" y="80"/>
                  <a:pt x="65" y="76"/>
                  <a:pt x="71" y="70"/>
                </a:cubicBezTo>
                <a:cubicBezTo>
                  <a:pt x="71" y="24"/>
                  <a:pt x="71" y="24"/>
                  <a:pt x="71" y="24"/>
                </a:cubicBezTo>
                <a:cubicBezTo>
                  <a:pt x="59" y="25"/>
                  <a:pt x="53" y="36"/>
                  <a:pt x="51" y="48"/>
                </a:cubicBezTo>
                <a:cubicBezTo>
                  <a:pt x="39" y="45"/>
                  <a:pt x="39" y="45"/>
                  <a:pt x="39" y="45"/>
                </a:cubicBezTo>
                <a:cubicBezTo>
                  <a:pt x="43" y="27"/>
                  <a:pt x="52" y="13"/>
                  <a:pt x="71" y="12"/>
                </a:cubicBezTo>
                <a:cubicBezTo>
                  <a:pt x="71" y="0"/>
                  <a:pt x="71" y="0"/>
                  <a:pt x="71" y="0"/>
                </a:cubicBezTo>
                <a:cubicBezTo>
                  <a:pt x="0" y="0"/>
                  <a:pt x="0" y="0"/>
                  <a:pt x="0" y="0"/>
                </a:cubicBezTo>
                <a:lnTo>
                  <a:pt x="0" y="14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15" name="Freeform 72"/>
          <p:cNvSpPr/>
          <p:nvPr/>
        </p:nvSpPr>
        <p:spPr bwMode="auto">
          <a:xfrm>
            <a:off x="5745916" y="4482558"/>
            <a:ext cx="15873" cy="15879"/>
          </a:xfrm>
          <a:custGeom>
            <a:avLst/>
            <a:gdLst>
              <a:gd name="T0" fmla="*/ 0 w 10"/>
              <a:gd name="T1" fmla="*/ 7938 h 10"/>
              <a:gd name="T2" fmla="*/ 3175 w 10"/>
              <a:gd name="T3" fmla="*/ 9525 h 10"/>
              <a:gd name="T4" fmla="*/ 11113 w 10"/>
              <a:gd name="T5" fmla="*/ 15875 h 10"/>
              <a:gd name="T6" fmla="*/ 15875 w 10"/>
              <a:gd name="T7" fmla="*/ 6350 h 10"/>
              <a:gd name="T8" fmla="*/ 4763 w 10"/>
              <a:gd name="T9" fmla="*/ 0 h 10"/>
              <a:gd name="T10" fmla="*/ 0 w 10"/>
              <a:gd name="T11" fmla="*/ 7938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10">
                <a:moveTo>
                  <a:pt x="0" y="5"/>
                </a:moveTo>
                <a:cubicBezTo>
                  <a:pt x="1" y="6"/>
                  <a:pt x="1" y="6"/>
                  <a:pt x="2" y="6"/>
                </a:cubicBezTo>
                <a:cubicBezTo>
                  <a:pt x="3" y="7"/>
                  <a:pt x="5" y="8"/>
                  <a:pt x="7" y="10"/>
                </a:cubicBezTo>
                <a:cubicBezTo>
                  <a:pt x="10" y="4"/>
                  <a:pt x="10" y="4"/>
                  <a:pt x="10" y="4"/>
                </a:cubicBezTo>
                <a:cubicBezTo>
                  <a:pt x="3" y="0"/>
                  <a:pt x="3" y="0"/>
                  <a:pt x="3" y="0"/>
                </a:cubicBezTo>
                <a:lnTo>
                  <a:pt x="0" y="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16" name="Freeform 73"/>
          <p:cNvSpPr/>
          <p:nvPr/>
        </p:nvSpPr>
        <p:spPr bwMode="auto">
          <a:xfrm>
            <a:off x="5630036" y="4571471"/>
            <a:ext cx="82539" cy="63515"/>
          </a:xfrm>
          <a:custGeom>
            <a:avLst/>
            <a:gdLst>
              <a:gd name="T0" fmla="*/ 20216 w 49"/>
              <a:gd name="T1" fmla="*/ 58351 h 37"/>
              <a:gd name="T2" fmla="*/ 35379 w 49"/>
              <a:gd name="T3" fmla="*/ 63500 h 37"/>
              <a:gd name="T4" fmla="*/ 45487 w 49"/>
              <a:gd name="T5" fmla="*/ 61784 h 37"/>
              <a:gd name="T6" fmla="*/ 64018 w 49"/>
              <a:gd name="T7" fmla="*/ 46338 h 37"/>
              <a:gd name="T8" fmla="*/ 82550 w 49"/>
              <a:gd name="T9" fmla="*/ 10297 h 37"/>
              <a:gd name="T10" fmla="*/ 75811 w 49"/>
              <a:gd name="T11" fmla="*/ 1716 h 37"/>
              <a:gd name="T12" fmla="*/ 72442 w 49"/>
              <a:gd name="T13" fmla="*/ 0 h 37"/>
              <a:gd name="T14" fmla="*/ 52226 w 49"/>
              <a:gd name="T15" fmla="*/ 39473 h 37"/>
              <a:gd name="T16" fmla="*/ 26955 w 49"/>
              <a:gd name="T17" fmla="*/ 46338 h 37"/>
              <a:gd name="T18" fmla="*/ 18532 w 49"/>
              <a:gd name="T19" fmla="*/ 22311 h 37"/>
              <a:gd name="T20" fmla="*/ 6739 w 49"/>
              <a:gd name="T21" fmla="*/ 15446 h 37"/>
              <a:gd name="T22" fmla="*/ 20216 w 49"/>
              <a:gd name="T23" fmla="*/ 58351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9" h="37">
                <a:moveTo>
                  <a:pt x="12" y="34"/>
                </a:moveTo>
                <a:cubicBezTo>
                  <a:pt x="15" y="36"/>
                  <a:pt x="18" y="37"/>
                  <a:pt x="21" y="37"/>
                </a:cubicBezTo>
                <a:cubicBezTo>
                  <a:pt x="23" y="37"/>
                  <a:pt x="25" y="36"/>
                  <a:pt x="27" y="36"/>
                </a:cubicBezTo>
                <a:cubicBezTo>
                  <a:pt x="31" y="34"/>
                  <a:pt x="35" y="31"/>
                  <a:pt x="38" y="27"/>
                </a:cubicBezTo>
                <a:cubicBezTo>
                  <a:pt x="49" y="6"/>
                  <a:pt x="49" y="6"/>
                  <a:pt x="49" y="6"/>
                </a:cubicBezTo>
                <a:cubicBezTo>
                  <a:pt x="48" y="4"/>
                  <a:pt x="46" y="2"/>
                  <a:pt x="45" y="1"/>
                </a:cubicBezTo>
                <a:cubicBezTo>
                  <a:pt x="44" y="1"/>
                  <a:pt x="43" y="1"/>
                  <a:pt x="43" y="0"/>
                </a:cubicBezTo>
                <a:cubicBezTo>
                  <a:pt x="31" y="23"/>
                  <a:pt x="31" y="23"/>
                  <a:pt x="31" y="23"/>
                </a:cubicBezTo>
                <a:cubicBezTo>
                  <a:pt x="28" y="28"/>
                  <a:pt x="21" y="30"/>
                  <a:pt x="16" y="27"/>
                </a:cubicBezTo>
                <a:cubicBezTo>
                  <a:pt x="11" y="25"/>
                  <a:pt x="9" y="18"/>
                  <a:pt x="11" y="13"/>
                </a:cubicBezTo>
                <a:cubicBezTo>
                  <a:pt x="4" y="9"/>
                  <a:pt x="4" y="9"/>
                  <a:pt x="4" y="9"/>
                </a:cubicBezTo>
                <a:cubicBezTo>
                  <a:pt x="0" y="18"/>
                  <a:pt x="3" y="30"/>
                  <a:pt x="12" y="3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17" name="Freeform 74"/>
          <p:cNvSpPr/>
          <p:nvPr/>
        </p:nvSpPr>
        <p:spPr bwMode="auto">
          <a:xfrm>
            <a:off x="5645909" y="4488910"/>
            <a:ext cx="144444" cy="122265"/>
          </a:xfrm>
          <a:custGeom>
            <a:avLst/>
            <a:gdLst>
              <a:gd name="T0" fmla="*/ 107507 w 86"/>
              <a:gd name="T1" fmla="*/ 13582 h 72"/>
              <a:gd name="T2" fmla="*/ 100788 w 86"/>
              <a:gd name="T3" fmla="*/ 8489 h 72"/>
              <a:gd name="T4" fmla="*/ 97429 w 86"/>
              <a:gd name="T5" fmla="*/ 6791 h 72"/>
              <a:gd name="T6" fmla="*/ 68872 w 86"/>
              <a:gd name="T7" fmla="*/ 0 h 72"/>
              <a:gd name="T8" fmla="*/ 8399 w 86"/>
              <a:gd name="T9" fmla="*/ 37350 h 72"/>
              <a:gd name="T10" fmla="*/ 1680 w 86"/>
              <a:gd name="T11" fmla="*/ 61119 h 72"/>
              <a:gd name="T12" fmla="*/ 0 w 86"/>
              <a:gd name="T13" fmla="*/ 66212 h 72"/>
              <a:gd name="T14" fmla="*/ 1680 w 86"/>
              <a:gd name="T15" fmla="*/ 67909 h 72"/>
              <a:gd name="T16" fmla="*/ 3360 w 86"/>
              <a:gd name="T17" fmla="*/ 67909 h 72"/>
              <a:gd name="T18" fmla="*/ 6719 w 86"/>
              <a:gd name="T19" fmla="*/ 64514 h 72"/>
              <a:gd name="T20" fmla="*/ 18478 w 86"/>
              <a:gd name="T21" fmla="*/ 61119 h 72"/>
              <a:gd name="T22" fmla="*/ 26877 w 86"/>
              <a:gd name="T23" fmla="*/ 62816 h 72"/>
              <a:gd name="T24" fmla="*/ 36956 w 86"/>
              <a:gd name="T25" fmla="*/ 79794 h 72"/>
              <a:gd name="T26" fmla="*/ 36956 w 86"/>
              <a:gd name="T27" fmla="*/ 84887 h 72"/>
              <a:gd name="T28" fmla="*/ 40315 w 86"/>
              <a:gd name="T29" fmla="*/ 83189 h 72"/>
              <a:gd name="T30" fmla="*/ 52074 w 86"/>
              <a:gd name="T31" fmla="*/ 78096 h 72"/>
              <a:gd name="T32" fmla="*/ 58793 w 86"/>
              <a:gd name="T33" fmla="*/ 79794 h 72"/>
              <a:gd name="T34" fmla="*/ 62153 w 86"/>
              <a:gd name="T35" fmla="*/ 81491 h 72"/>
              <a:gd name="T36" fmla="*/ 68872 w 86"/>
              <a:gd name="T37" fmla="*/ 88282 h 72"/>
              <a:gd name="T38" fmla="*/ 72232 w 86"/>
              <a:gd name="T39" fmla="*/ 98469 h 72"/>
              <a:gd name="T40" fmla="*/ 72232 w 86"/>
              <a:gd name="T41" fmla="*/ 103562 h 72"/>
              <a:gd name="T42" fmla="*/ 75591 w 86"/>
              <a:gd name="T43" fmla="*/ 101864 h 72"/>
              <a:gd name="T44" fmla="*/ 87350 w 86"/>
              <a:gd name="T45" fmla="*/ 96771 h 72"/>
              <a:gd name="T46" fmla="*/ 95749 w 86"/>
              <a:gd name="T47" fmla="*/ 100166 h 72"/>
              <a:gd name="T48" fmla="*/ 107507 w 86"/>
              <a:gd name="T49" fmla="*/ 117144 h 72"/>
              <a:gd name="T50" fmla="*/ 109187 w 86"/>
              <a:gd name="T51" fmla="*/ 122237 h 72"/>
              <a:gd name="T52" fmla="*/ 110867 w 86"/>
              <a:gd name="T53" fmla="*/ 120539 h 72"/>
              <a:gd name="T54" fmla="*/ 127665 w 86"/>
              <a:gd name="T55" fmla="*/ 100166 h 72"/>
              <a:gd name="T56" fmla="*/ 107507 w 86"/>
              <a:gd name="T57" fmla="*/ 13582 h 7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6" h="72">
                <a:moveTo>
                  <a:pt x="64" y="8"/>
                </a:moveTo>
                <a:cubicBezTo>
                  <a:pt x="63" y="7"/>
                  <a:pt x="61" y="6"/>
                  <a:pt x="60" y="5"/>
                </a:cubicBezTo>
                <a:cubicBezTo>
                  <a:pt x="59" y="4"/>
                  <a:pt x="58" y="4"/>
                  <a:pt x="58" y="4"/>
                </a:cubicBezTo>
                <a:cubicBezTo>
                  <a:pt x="52" y="1"/>
                  <a:pt x="46" y="0"/>
                  <a:pt x="41" y="0"/>
                </a:cubicBezTo>
                <a:cubicBezTo>
                  <a:pt x="26" y="0"/>
                  <a:pt x="12" y="8"/>
                  <a:pt x="5" y="22"/>
                </a:cubicBezTo>
                <a:cubicBezTo>
                  <a:pt x="3" y="26"/>
                  <a:pt x="1" y="31"/>
                  <a:pt x="1" y="36"/>
                </a:cubicBezTo>
                <a:cubicBezTo>
                  <a:pt x="0" y="37"/>
                  <a:pt x="0" y="38"/>
                  <a:pt x="0" y="39"/>
                </a:cubicBezTo>
                <a:cubicBezTo>
                  <a:pt x="0" y="40"/>
                  <a:pt x="1" y="40"/>
                  <a:pt x="1" y="40"/>
                </a:cubicBezTo>
                <a:cubicBezTo>
                  <a:pt x="1" y="40"/>
                  <a:pt x="1" y="40"/>
                  <a:pt x="2" y="40"/>
                </a:cubicBezTo>
                <a:cubicBezTo>
                  <a:pt x="2" y="39"/>
                  <a:pt x="3" y="38"/>
                  <a:pt x="4" y="38"/>
                </a:cubicBezTo>
                <a:cubicBezTo>
                  <a:pt x="6" y="36"/>
                  <a:pt x="8" y="36"/>
                  <a:pt x="11" y="36"/>
                </a:cubicBezTo>
                <a:cubicBezTo>
                  <a:pt x="13" y="36"/>
                  <a:pt x="14" y="36"/>
                  <a:pt x="16" y="37"/>
                </a:cubicBezTo>
                <a:cubicBezTo>
                  <a:pt x="20" y="39"/>
                  <a:pt x="22" y="43"/>
                  <a:pt x="22" y="47"/>
                </a:cubicBezTo>
                <a:cubicBezTo>
                  <a:pt x="22" y="49"/>
                  <a:pt x="22" y="50"/>
                  <a:pt x="22" y="50"/>
                </a:cubicBezTo>
                <a:cubicBezTo>
                  <a:pt x="23" y="50"/>
                  <a:pt x="23" y="49"/>
                  <a:pt x="24" y="49"/>
                </a:cubicBezTo>
                <a:cubicBezTo>
                  <a:pt x="26" y="47"/>
                  <a:pt x="29" y="46"/>
                  <a:pt x="31" y="46"/>
                </a:cubicBezTo>
                <a:cubicBezTo>
                  <a:pt x="32" y="46"/>
                  <a:pt x="34" y="47"/>
                  <a:pt x="35" y="47"/>
                </a:cubicBezTo>
                <a:cubicBezTo>
                  <a:pt x="35" y="47"/>
                  <a:pt x="36" y="47"/>
                  <a:pt x="37" y="48"/>
                </a:cubicBezTo>
                <a:cubicBezTo>
                  <a:pt x="39" y="49"/>
                  <a:pt x="40" y="50"/>
                  <a:pt x="41" y="52"/>
                </a:cubicBezTo>
                <a:cubicBezTo>
                  <a:pt x="42" y="54"/>
                  <a:pt x="43" y="56"/>
                  <a:pt x="43" y="58"/>
                </a:cubicBezTo>
                <a:cubicBezTo>
                  <a:pt x="43" y="60"/>
                  <a:pt x="43" y="61"/>
                  <a:pt x="43" y="61"/>
                </a:cubicBezTo>
                <a:cubicBezTo>
                  <a:pt x="43" y="61"/>
                  <a:pt x="44" y="60"/>
                  <a:pt x="45" y="60"/>
                </a:cubicBezTo>
                <a:cubicBezTo>
                  <a:pt x="47" y="58"/>
                  <a:pt x="49" y="57"/>
                  <a:pt x="52" y="57"/>
                </a:cubicBezTo>
                <a:cubicBezTo>
                  <a:pt x="54" y="57"/>
                  <a:pt x="56" y="58"/>
                  <a:pt x="57" y="59"/>
                </a:cubicBezTo>
                <a:cubicBezTo>
                  <a:pt x="61" y="61"/>
                  <a:pt x="64" y="65"/>
                  <a:pt x="64" y="69"/>
                </a:cubicBezTo>
                <a:cubicBezTo>
                  <a:pt x="63" y="71"/>
                  <a:pt x="64" y="72"/>
                  <a:pt x="65" y="72"/>
                </a:cubicBezTo>
                <a:cubicBezTo>
                  <a:pt x="65" y="72"/>
                  <a:pt x="66" y="72"/>
                  <a:pt x="66" y="71"/>
                </a:cubicBezTo>
                <a:cubicBezTo>
                  <a:pt x="70" y="68"/>
                  <a:pt x="74" y="64"/>
                  <a:pt x="76" y="59"/>
                </a:cubicBezTo>
                <a:cubicBezTo>
                  <a:pt x="86" y="41"/>
                  <a:pt x="80" y="20"/>
                  <a:pt x="64"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18" name="Freeform 75"/>
          <p:cNvSpPr>
            <a:spLocks noEditPoints="1"/>
          </p:cNvSpPr>
          <p:nvPr/>
        </p:nvSpPr>
        <p:spPr bwMode="auto">
          <a:xfrm>
            <a:off x="4052266" y="3580642"/>
            <a:ext cx="247618" cy="239768"/>
          </a:xfrm>
          <a:custGeom>
            <a:avLst/>
            <a:gdLst>
              <a:gd name="T0" fmla="*/ 101774 w 146"/>
              <a:gd name="T1" fmla="*/ 187009 h 141"/>
              <a:gd name="T2" fmla="*/ 150965 w 146"/>
              <a:gd name="T3" fmla="*/ 173409 h 141"/>
              <a:gd name="T4" fmla="*/ 218814 w 146"/>
              <a:gd name="T5" fmla="*/ 239712 h 141"/>
              <a:gd name="T6" fmla="*/ 247650 w 146"/>
              <a:gd name="T7" fmla="*/ 209110 h 141"/>
              <a:gd name="T8" fmla="*/ 181497 w 146"/>
              <a:gd name="T9" fmla="*/ 142807 h 141"/>
              <a:gd name="T10" fmla="*/ 167927 w 146"/>
              <a:gd name="T11" fmla="*/ 27201 h 141"/>
              <a:gd name="T12" fmla="*/ 101774 w 146"/>
              <a:gd name="T13" fmla="*/ 0 h 141"/>
              <a:gd name="T14" fmla="*/ 101774 w 146"/>
              <a:gd name="T15" fmla="*/ 37402 h 141"/>
              <a:gd name="T16" fmla="*/ 120433 w 146"/>
              <a:gd name="T17" fmla="*/ 37402 h 141"/>
              <a:gd name="T18" fmla="*/ 120433 w 146"/>
              <a:gd name="T19" fmla="*/ 76504 h 141"/>
              <a:gd name="T20" fmla="*/ 157750 w 146"/>
              <a:gd name="T21" fmla="*/ 76504 h 141"/>
              <a:gd name="T22" fmla="*/ 157750 w 146"/>
              <a:gd name="T23" fmla="*/ 112206 h 141"/>
              <a:gd name="T24" fmla="*/ 120433 w 146"/>
              <a:gd name="T25" fmla="*/ 112206 h 141"/>
              <a:gd name="T26" fmla="*/ 120433 w 146"/>
              <a:gd name="T27" fmla="*/ 149607 h 141"/>
              <a:gd name="T28" fmla="*/ 101774 w 146"/>
              <a:gd name="T29" fmla="*/ 149607 h 141"/>
              <a:gd name="T30" fmla="*/ 101774 w 146"/>
              <a:gd name="T31" fmla="*/ 187009 h 141"/>
              <a:gd name="T32" fmla="*/ 35621 w 146"/>
              <a:gd name="T33" fmla="*/ 159808 h 141"/>
              <a:gd name="T34" fmla="*/ 101774 w 146"/>
              <a:gd name="T35" fmla="*/ 187009 h 141"/>
              <a:gd name="T36" fmla="*/ 101774 w 146"/>
              <a:gd name="T37" fmla="*/ 149607 h 141"/>
              <a:gd name="T38" fmla="*/ 84812 w 146"/>
              <a:gd name="T39" fmla="*/ 149607 h 141"/>
              <a:gd name="T40" fmla="*/ 84812 w 146"/>
              <a:gd name="T41" fmla="*/ 112206 h 141"/>
              <a:gd name="T42" fmla="*/ 45798 w 146"/>
              <a:gd name="T43" fmla="*/ 112206 h 141"/>
              <a:gd name="T44" fmla="*/ 45798 w 146"/>
              <a:gd name="T45" fmla="*/ 76504 h 141"/>
              <a:gd name="T46" fmla="*/ 45798 w 146"/>
              <a:gd name="T47" fmla="*/ 76504 h 141"/>
              <a:gd name="T48" fmla="*/ 84812 w 146"/>
              <a:gd name="T49" fmla="*/ 76504 h 141"/>
              <a:gd name="T50" fmla="*/ 84812 w 146"/>
              <a:gd name="T51" fmla="*/ 37402 h 141"/>
              <a:gd name="T52" fmla="*/ 101774 w 146"/>
              <a:gd name="T53" fmla="*/ 37402 h 141"/>
              <a:gd name="T54" fmla="*/ 101774 w 146"/>
              <a:gd name="T55" fmla="*/ 0 h 141"/>
              <a:gd name="T56" fmla="*/ 35621 w 146"/>
              <a:gd name="T57" fmla="*/ 27201 h 141"/>
              <a:gd name="T58" fmla="*/ 35621 w 146"/>
              <a:gd name="T59" fmla="*/ 159808 h 14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46" h="141">
                <a:moveTo>
                  <a:pt x="60" y="110"/>
                </a:moveTo>
                <a:cubicBezTo>
                  <a:pt x="70" y="110"/>
                  <a:pt x="80" y="108"/>
                  <a:pt x="89" y="102"/>
                </a:cubicBezTo>
                <a:cubicBezTo>
                  <a:pt x="129" y="141"/>
                  <a:pt x="129" y="141"/>
                  <a:pt x="129" y="141"/>
                </a:cubicBezTo>
                <a:cubicBezTo>
                  <a:pt x="146" y="123"/>
                  <a:pt x="146" y="123"/>
                  <a:pt x="146" y="123"/>
                </a:cubicBezTo>
                <a:cubicBezTo>
                  <a:pt x="107" y="84"/>
                  <a:pt x="107" y="84"/>
                  <a:pt x="107" y="84"/>
                </a:cubicBezTo>
                <a:cubicBezTo>
                  <a:pt x="120" y="63"/>
                  <a:pt x="118" y="35"/>
                  <a:pt x="99" y="16"/>
                </a:cubicBezTo>
                <a:cubicBezTo>
                  <a:pt x="88" y="5"/>
                  <a:pt x="74" y="0"/>
                  <a:pt x="60" y="0"/>
                </a:cubicBezTo>
                <a:cubicBezTo>
                  <a:pt x="60" y="22"/>
                  <a:pt x="60" y="22"/>
                  <a:pt x="60" y="22"/>
                </a:cubicBezTo>
                <a:cubicBezTo>
                  <a:pt x="71" y="22"/>
                  <a:pt x="71" y="22"/>
                  <a:pt x="71" y="22"/>
                </a:cubicBezTo>
                <a:cubicBezTo>
                  <a:pt x="71" y="45"/>
                  <a:pt x="71" y="45"/>
                  <a:pt x="71" y="45"/>
                </a:cubicBezTo>
                <a:cubicBezTo>
                  <a:pt x="93" y="45"/>
                  <a:pt x="93" y="45"/>
                  <a:pt x="93" y="45"/>
                </a:cubicBezTo>
                <a:cubicBezTo>
                  <a:pt x="93" y="66"/>
                  <a:pt x="93" y="66"/>
                  <a:pt x="93" y="66"/>
                </a:cubicBezTo>
                <a:cubicBezTo>
                  <a:pt x="71" y="66"/>
                  <a:pt x="71" y="66"/>
                  <a:pt x="71" y="66"/>
                </a:cubicBezTo>
                <a:cubicBezTo>
                  <a:pt x="71" y="88"/>
                  <a:pt x="71" y="88"/>
                  <a:pt x="71" y="88"/>
                </a:cubicBezTo>
                <a:cubicBezTo>
                  <a:pt x="60" y="88"/>
                  <a:pt x="60" y="88"/>
                  <a:pt x="60" y="88"/>
                </a:cubicBezTo>
                <a:lnTo>
                  <a:pt x="60" y="110"/>
                </a:lnTo>
                <a:close/>
                <a:moveTo>
                  <a:pt x="21" y="94"/>
                </a:moveTo>
                <a:cubicBezTo>
                  <a:pt x="32" y="105"/>
                  <a:pt x="46" y="110"/>
                  <a:pt x="60" y="110"/>
                </a:cubicBezTo>
                <a:cubicBezTo>
                  <a:pt x="60" y="88"/>
                  <a:pt x="60" y="88"/>
                  <a:pt x="60" y="88"/>
                </a:cubicBezTo>
                <a:cubicBezTo>
                  <a:pt x="50" y="88"/>
                  <a:pt x="50" y="88"/>
                  <a:pt x="50" y="88"/>
                </a:cubicBezTo>
                <a:cubicBezTo>
                  <a:pt x="50" y="66"/>
                  <a:pt x="50" y="66"/>
                  <a:pt x="50" y="66"/>
                </a:cubicBezTo>
                <a:cubicBezTo>
                  <a:pt x="27" y="66"/>
                  <a:pt x="27" y="66"/>
                  <a:pt x="27" y="66"/>
                </a:cubicBezTo>
                <a:cubicBezTo>
                  <a:pt x="27" y="45"/>
                  <a:pt x="27" y="45"/>
                  <a:pt x="27" y="45"/>
                </a:cubicBezTo>
                <a:cubicBezTo>
                  <a:pt x="27" y="45"/>
                  <a:pt x="27" y="45"/>
                  <a:pt x="27" y="45"/>
                </a:cubicBezTo>
                <a:cubicBezTo>
                  <a:pt x="50" y="45"/>
                  <a:pt x="50" y="45"/>
                  <a:pt x="50" y="45"/>
                </a:cubicBezTo>
                <a:cubicBezTo>
                  <a:pt x="50" y="22"/>
                  <a:pt x="50" y="22"/>
                  <a:pt x="50" y="22"/>
                </a:cubicBezTo>
                <a:cubicBezTo>
                  <a:pt x="60" y="22"/>
                  <a:pt x="60" y="22"/>
                  <a:pt x="60" y="22"/>
                </a:cubicBezTo>
                <a:cubicBezTo>
                  <a:pt x="60" y="0"/>
                  <a:pt x="60" y="0"/>
                  <a:pt x="60" y="0"/>
                </a:cubicBezTo>
                <a:cubicBezTo>
                  <a:pt x="46" y="0"/>
                  <a:pt x="32" y="5"/>
                  <a:pt x="21" y="16"/>
                </a:cubicBezTo>
                <a:cubicBezTo>
                  <a:pt x="0" y="38"/>
                  <a:pt x="0" y="73"/>
                  <a:pt x="21" y="9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19" name="Freeform 76"/>
          <p:cNvSpPr/>
          <p:nvPr/>
        </p:nvSpPr>
        <p:spPr bwMode="auto">
          <a:xfrm>
            <a:off x="5298292" y="3309123"/>
            <a:ext cx="149206" cy="163551"/>
          </a:xfrm>
          <a:custGeom>
            <a:avLst/>
            <a:gdLst>
              <a:gd name="T0" fmla="*/ 0 w 88"/>
              <a:gd name="T1" fmla="*/ 48885 h 97"/>
              <a:gd name="T2" fmla="*/ 23740 w 88"/>
              <a:gd name="T3" fmla="*/ 163513 h 97"/>
              <a:gd name="T4" fmla="*/ 125485 w 88"/>
              <a:gd name="T5" fmla="*/ 163513 h 97"/>
              <a:gd name="T6" fmla="*/ 149225 w 88"/>
              <a:gd name="T7" fmla="*/ 48885 h 97"/>
              <a:gd name="T8" fmla="*/ 125485 w 88"/>
              <a:gd name="T9" fmla="*/ 0 h 97"/>
              <a:gd name="T10" fmla="*/ 110223 w 88"/>
              <a:gd name="T11" fmla="*/ 0 h 97"/>
              <a:gd name="T12" fmla="*/ 74613 w 88"/>
              <a:gd name="T13" fmla="*/ 40457 h 97"/>
              <a:gd name="T14" fmla="*/ 39002 w 88"/>
              <a:gd name="T15" fmla="*/ 0 h 97"/>
              <a:gd name="T16" fmla="*/ 23740 w 88"/>
              <a:gd name="T17" fmla="*/ 0 h 97"/>
              <a:gd name="T18" fmla="*/ 0 w 88"/>
              <a:gd name="T19" fmla="*/ 48885 h 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8" h="97">
                <a:moveTo>
                  <a:pt x="0" y="29"/>
                </a:moveTo>
                <a:cubicBezTo>
                  <a:pt x="0" y="29"/>
                  <a:pt x="15" y="61"/>
                  <a:pt x="14" y="97"/>
                </a:cubicBezTo>
                <a:cubicBezTo>
                  <a:pt x="74" y="97"/>
                  <a:pt x="74" y="97"/>
                  <a:pt x="74" y="97"/>
                </a:cubicBezTo>
                <a:cubicBezTo>
                  <a:pt x="73" y="61"/>
                  <a:pt x="88" y="29"/>
                  <a:pt x="88" y="29"/>
                </a:cubicBezTo>
                <a:cubicBezTo>
                  <a:pt x="72" y="23"/>
                  <a:pt x="74" y="0"/>
                  <a:pt x="74" y="0"/>
                </a:cubicBezTo>
                <a:cubicBezTo>
                  <a:pt x="65" y="0"/>
                  <a:pt x="65" y="0"/>
                  <a:pt x="65" y="0"/>
                </a:cubicBezTo>
                <a:cubicBezTo>
                  <a:pt x="65" y="24"/>
                  <a:pt x="44" y="24"/>
                  <a:pt x="44" y="24"/>
                </a:cubicBezTo>
                <a:cubicBezTo>
                  <a:pt x="44" y="24"/>
                  <a:pt x="23" y="24"/>
                  <a:pt x="23" y="0"/>
                </a:cubicBezTo>
                <a:cubicBezTo>
                  <a:pt x="14" y="0"/>
                  <a:pt x="14" y="0"/>
                  <a:pt x="14" y="0"/>
                </a:cubicBezTo>
                <a:cubicBezTo>
                  <a:pt x="14" y="0"/>
                  <a:pt x="16" y="23"/>
                  <a:pt x="0" y="2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0" name="Freeform 77"/>
          <p:cNvSpPr/>
          <p:nvPr/>
        </p:nvSpPr>
        <p:spPr bwMode="auto">
          <a:xfrm>
            <a:off x="5255442" y="3496484"/>
            <a:ext cx="236507" cy="120678"/>
          </a:xfrm>
          <a:custGeom>
            <a:avLst/>
            <a:gdLst>
              <a:gd name="T0" fmla="*/ 170171 w 139"/>
              <a:gd name="T1" fmla="*/ 0 h 71"/>
              <a:gd name="T2" fmla="*/ 64665 w 139"/>
              <a:gd name="T3" fmla="*/ 0 h 71"/>
              <a:gd name="T4" fmla="*/ 39139 w 139"/>
              <a:gd name="T5" fmla="*/ 66273 h 71"/>
              <a:gd name="T6" fmla="*/ 45946 w 139"/>
              <a:gd name="T7" fmla="*/ 91762 h 71"/>
              <a:gd name="T8" fmla="*/ 69770 w 139"/>
              <a:gd name="T9" fmla="*/ 91762 h 71"/>
              <a:gd name="T10" fmla="*/ 93594 w 139"/>
              <a:gd name="T11" fmla="*/ 90063 h 71"/>
              <a:gd name="T12" fmla="*/ 117418 w 139"/>
              <a:gd name="T13" fmla="*/ 91762 h 71"/>
              <a:gd name="T14" fmla="*/ 141242 w 139"/>
              <a:gd name="T15" fmla="*/ 90063 h 71"/>
              <a:gd name="T16" fmla="*/ 165066 w 139"/>
              <a:gd name="T17" fmla="*/ 91762 h 71"/>
              <a:gd name="T18" fmla="*/ 188890 w 139"/>
              <a:gd name="T19" fmla="*/ 91762 h 71"/>
              <a:gd name="T20" fmla="*/ 195697 w 139"/>
              <a:gd name="T21" fmla="*/ 66273 h 71"/>
              <a:gd name="T22" fmla="*/ 170171 w 139"/>
              <a:gd name="T23" fmla="*/ 0 h 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39" h="71">
                <a:moveTo>
                  <a:pt x="100" y="0"/>
                </a:moveTo>
                <a:cubicBezTo>
                  <a:pt x="38" y="0"/>
                  <a:pt x="38" y="0"/>
                  <a:pt x="38" y="0"/>
                </a:cubicBezTo>
                <a:cubicBezTo>
                  <a:pt x="35" y="15"/>
                  <a:pt x="29" y="32"/>
                  <a:pt x="23" y="39"/>
                </a:cubicBezTo>
                <a:cubicBezTo>
                  <a:pt x="0" y="71"/>
                  <a:pt x="27" y="54"/>
                  <a:pt x="27" y="54"/>
                </a:cubicBezTo>
                <a:cubicBezTo>
                  <a:pt x="27" y="54"/>
                  <a:pt x="33" y="65"/>
                  <a:pt x="41" y="54"/>
                </a:cubicBezTo>
                <a:cubicBezTo>
                  <a:pt x="41" y="54"/>
                  <a:pt x="49" y="65"/>
                  <a:pt x="55" y="53"/>
                </a:cubicBezTo>
                <a:cubicBezTo>
                  <a:pt x="55" y="53"/>
                  <a:pt x="62" y="64"/>
                  <a:pt x="69" y="54"/>
                </a:cubicBezTo>
                <a:cubicBezTo>
                  <a:pt x="76" y="64"/>
                  <a:pt x="83" y="53"/>
                  <a:pt x="83" y="53"/>
                </a:cubicBezTo>
                <a:cubicBezTo>
                  <a:pt x="89" y="65"/>
                  <a:pt x="97" y="54"/>
                  <a:pt x="97" y="54"/>
                </a:cubicBezTo>
                <a:cubicBezTo>
                  <a:pt x="105" y="65"/>
                  <a:pt x="111" y="54"/>
                  <a:pt x="111" y="54"/>
                </a:cubicBezTo>
                <a:cubicBezTo>
                  <a:pt x="111" y="54"/>
                  <a:pt x="139" y="71"/>
                  <a:pt x="115" y="39"/>
                </a:cubicBezTo>
                <a:cubicBezTo>
                  <a:pt x="110" y="32"/>
                  <a:pt x="103" y="15"/>
                  <a:pt x="10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1" name="Freeform 78"/>
          <p:cNvSpPr>
            <a:spLocks noEditPoints="1"/>
          </p:cNvSpPr>
          <p:nvPr/>
        </p:nvSpPr>
        <p:spPr bwMode="auto">
          <a:xfrm>
            <a:off x="5315752" y="3637812"/>
            <a:ext cx="249206" cy="304871"/>
          </a:xfrm>
          <a:custGeom>
            <a:avLst/>
            <a:gdLst>
              <a:gd name="T0" fmla="*/ 172941 w 147"/>
              <a:gd name="T1" fmla="*/ 281093 h 180"/>
              <a:gd name="T2" fmla="*/ 249238 w 147"/>
              <a:gd name="T3" fmla="*/ 304800 h 180"/>
              <a:gd name="T4" fmla="*/ 174636 w 147"/>
              <a:gd name="T5" fmla="*/ 172720 h 180"/>
              <a:gd name="T6" fmla="*/ 157681 w 147"/>
              <a:gd name="T7" fmla="*/ 147320 h 180"/>
              <a:gd name="T8" fmla="*/ 142422 w 147"/>
              <a:gd name="T9" fmla="*/ 209973 h 180"/>
              <a:gd name="T10" fmla="*/ 149204 w 147"/>
              <a:gd name="T11" fmla="*/ 230293 h 180"/>
              <a:gd name="T12" fmla="*/ 142422 w 147"/>
              <a:gd name="T13" fmla="*/ 223520 h 180"/>
              <a:gd name="T14" fmla="*/ 154290 w 147"/>
              <a:gd name="T15" fmla="*/ 257387 h 180"/>
              <a:gd name="T16" fmla="*/ 142422 w 147"/>
              <a:gd name="T17" fmla="*/ 281093 h 180"/>
              <a:gd name="T18" fmla="*/ 142422 w 147"/>
              <a:gd name="T19" fmla="*/ 281093 h 180"/>
              <a:gd name="T20" fmla="*/ 123771 w 147"/>
              <a:gd name="T21" fmla="*/ 257387 h 180"/>
              <a:gd name="T22" fmla="*/ 142422 w 147"/>
              <a:gd name="T23" fmla="*/ 79587 h 180"/>
              <a:gd name="T24" fmla="*/ 132249 w 147"/>
              <a:gd name="T25" fmla="*/ 44027 h 180"/>
              <a:gd name="T26" fmla="*/ 123771 w 147"/>
              <a:gd name="T27" fmla="*/ 89747 h 180"/>
              <a:gd name="T28" fmla="*/ 123771 w 147"/>
              <a:gd name="T29" fmla="*/ 147320 h 180"/>
              <a:gd name="T30" fmla="*/ 135640 w 147"/>
              <a:gd name="T31" fmla="*/ 172720 h 180"/>
              <a:gd name="T32" fmla="*/ 123771 w 147"/>
              <a:gd name="T33" fmla="*/ 206587 h 180"/>
              <a:gd name="T34" fmla="*/ 142422 w 147"/>
              <a:gd name="T35" fmla="*/ 247227 h 180"/>
              <a:gd name="T36" fmla="*/ 135640 w 147"/>
              <a:gd name="T37" fmla="*/ 216747 h 180"/>
              <a:gd name="T38" fmla="*/ 142422 w 147"/>
              <a:gd name="T39" fmla="*/ 79587 h 180"/>
              <a:gd name="T40" fmla="*/ 123771 w 147"/>
              <a:gd name="T41" fmla="*/ 281093 h 180"/>
              <a:gd name="T42" fmla="*/ 123771 w 147"/>
              <a:gd name="T43" fmla="*/ 257387 h 180"/>
              <a:gd name="T44" fmla="*/ 123771 w 147"/>
              <a:gd name="T45" fmla="*/ 257387 h 180"/>
              <a:gd name="T46" fmla="*/ 106816 w 147"/>
              <a:gd name="T47" fmla="*/ 281093 h 180"/>
              <a:gd name="T48" fmla="*/ 123771 w 147"/>
              <a:gd name="T49" fmla="*/ 0 h 180"/>
              <a:gd name="T50" fmla="*/ 111903 w 147"/>
              <a:gd name="T51" fmla="*/ 44027 h 180"/>
              <a:gd name="T52" fmla="*/ 106816 w 147"/>
              <a:gd name="T53" fmla="*/ 209973 h 180"/>
              <a:gd name="T54" fmla="*/ 106816 w 147"/>
              <a:gd name="T55" fmla="*/ 223520 h 180"/>
              <a:gd name="T56" fmla="*/ 123771 w 147"/>
              <a:gd name="T57" fmla="*/ 228600 h 180"/>
              <a:gd name="T58" fmla="*/ 123771 w 147"/>
              <a:gd name="T59" fmla="*/ 206587 h 180"/>
              <a:gd name="T60" fmla="*/ 110207 w 147"/>
              <a:gd name="T61" fmla="*/ 191347 h 180"/>
              <a:gd name="T62" fmla="*/ 123771 w 147"/>
              <a:gd name="T63" fmla="*/ 172720 h 180"/>
              <a:gd name="T64" fmla="*/ 123771 w 147"/>
              <a:gd name="T65" fmla="*/ 172720 h 180"/>
              <a:gd name="T66" fmla="*/ 123771 w 147"/>
              <a:gd name="T67" fmla="*/ 147320 h 180"/>
              <a:gd name="T68" fmla="*/ 123771 w 147"/>
              <a:gd name="T69" fmla="*/ 89747 h 180"/>
              <a:gd name="T70" fmla="*/ 123771 w 147"/>
              <a:gd name="T71" fmla="*/ 89747 h 180"/>
              <a:gd name="T72" fmla="*/ 0 w 147"/>
              <a:gd name="T73" fmla="*/ 304800 h 180"/>
              <a:gd name="T74" fmla="*/ 74602 w 147"/>
              <a:gd name="T75" fmla="*/ 281093 h 180"/>
              <a:gd name="T76" fmla="*/ 106816 w 147"/>
              <a:gd name="T77" fmla="*/ 257387 h 180"/>
              <a:gd name="T78" fmla="*/ 106816 w 147"/>
              <a:gd name="T79" fmla="*/ 247227 h 180"/>
              <a:gd name="T80" fmla="*/ 100034 w 147"/>
              <a:gd name="T81" fmla="*/ 230293 h 180"/>
              <a:gd name="T82" fmla="*/ 105121 w 147"/>
              <a:gd name="T83" fmla="*/ 209973 h 180"/>
              <a:gd name="T84" fmla="*/ 106816 w 147"/>
              <a:gd name="T85" fmla="*/ 79587 h 180"/>
              <a:gd name="T86" fmla="*/ 74602 w 147"/>
              <a:gd name="T87" fmla="*/ 147320 h 180"/>
              <a:gd name="T88" fmla="*/ 83079 w 147"/>
              <a:gd name="T89" fmla="*/ 172720 h 1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7" h="180">
                <a:moveTo>
                  <a:pt x="84" y="166"/>
                </a:moveTo>
                <a:cubicBezTo>
                  <a:pt x="102" y="166"/>
                  <a:pt x="102" y="166"/>
                  <a:pt x="102" y="166"/>
                </a:cubicBezTo>
                <a:cubicBezTo>
                  <a:pt x="117" y="180"/>
                  <a:pt x="117" y="180"/>
                  <a:pt x="117" y="180"/>
                </a:cubicBezTo>
                <a:cubicBezTo>
                  <a:pt x="147" y="180"/>
                  <a:pt x="147" y="180"/>
                  <a:pt x="147" y="180"/>
                </a:cubicBezTo>
                <a:cubicBezTo>
                  <a:pt x="123" y="167"/>
                  <a:pt x="107" y="134"/>
                  <a:pt x="97" y="102"/>
                </a:cubicBezTo>
                <a:cubicBezTo>
                  <a:pt x="103" y="102"/>
                  <a:pt x="103" y="102"/>
                  <a:pt x="103" y="102"/>
                </a:cubicBezTo>
                <a:cubicBezTo>
                  <a:pt x="103" y="87"/>
                  <a:pt x="103" y="87"/>
                  <a:pt x="103" y="87"/>
                </a:cubicBezTo>
                <a:cubicBezTo>
                  <a:pt x="93" y="87"/>
                  <a:pt x="93" y="87"/>
                  <a:pt x="93" y="87"/>
                </a:cubicBezTo>
                <a:cubicBezTo>
                  <a:pt x="89" y="72"/>
                  <a:pt x="86" y="58"/>
                  <a:pt x="84" y="47"/>
                </a:cubicBezTo>
                <a:cubicBezTo>
                  <a:pt x="84" y="124"/>
                  <a:pt x="84" y="124"/>
                  <a:pt x="84" y="124"/>
                </a:cubicBezTo>
                <a:cubicBezTo>
                  <a:pt x="85" y="124"/>
                  <a:pt x="85" y="124"/>
                  <a:pt x="85" y="124"/>
                </a:cubicBezTo>
                <a:cubicBezTo>
                  <a:pt x="86" y="128"/>
                  <a:pt x="87" y="132"/>
                  <a:pt x="88" y="136"/>
                </a:cubicBezTo>
                <a:cubicBezTo>
                  <a:pt x="88" y="136"/>
                  <a:pt x="88" y="136"/>
                  <a:pt x="88" y="136"/>
                </a:cubicBezTo>
                <a:cubicBezTo>
                  <a:pt x="84" y="132"/>
                  <a:pt x="84" y="132"/>
                  <a:pt x="84" y="132"/>
                </a:cubicBezTo>
                <a:cubicBezTo>
                  <a:pt x="84" y="146"/>
                  <a:pt x="84" y="146"/>
                  <a:pt x="84" y="146"/>
                </a:cubicBezTo>
                <a:cubicBezTo>
                  <a:pt x="91" y="152"/>
                  <a:pt x="91" y="152"/>
                  <a:pt x="91" y="152"/>
                </a:cubicBezTo>
                <a:cubicBezTo>
                  <a:pt x="84" y="152"/>
                  <a:pt x="84" y="152"/>
                  <a:pt x="84" y="152"/>
                </a:cubicBezTo>
                <a:lnTo>
                  <a:pt x="84" y="166"/>
                </a:lnTo>
                <a:close/>
                <a:moveTo>
                  <a:pt x="73" y="166"/>
                </a:moveTo>
                <a:cubicBezTo>
                  <a:pt x="84" y="166"/>
                  <a:pt x="84" y="166"/>
                  <a:pt x="84" y="166"/>
                </a:cubicBezTo>
                <a:cubicBezTo>
                  <a:pt x="84" y="152"/>
                  <a:pt x="84" y="152"/>
                  <a:pt x="84" y="152"/>
                </a:cubicBezTo>
                <a:cubicBezTo>
                  <a:pt x="73" y="152"/>
                  <a:pt x="73" y="152"/>
                  <a:pt x="73" y="152"/>
                </a:cubicBezTo>
                <a:cubicBezTo>
                  <a:pt x="73" y="166"/>
                  <a:pt x="73" y="166"/>
                  <a:pt x="73" y="166"/>
                </a:cubicBezTo>
                <a:close/>
                <a:moveTo>
                  <a:pt x="84" y="47"/>
                </a:moveTo>
                <a:cubicBezTo>
                  <a:pt x="82" y="35"/>
                  <a:pt x="81" y="26"/>
                  <a:pt x="81" y="26"/>
                </a:cubicBezTo>
                <a:cubicBezTo>
                  <a:pt x="78" y="26"/>
                  <a:pt x="78" y="26"/>
                  <a:pt x="78" y="26"/>
                </a:cubicBezTo>
                <a:cubicBezTo>
                  <a:pt x="73" y="0"/>
                  <a:pt x="73" y="0"/>
                  <a:pt x="73" y="0"/>
                </a:cubicBezTo>
                <a:cubicBezTo>
                  <a:pt x="73" y="53"/>
                  <a:pt x="73" y="53"/>
                  <a:pt x="73" y="53"/>
                </a:cubicBezTo>
                <a:cubicBezTo>
                  <a:pt x="73" y="54"/>
                  <a:pt x="75" y="79"/>
                  <a:pt x="76" y="87"/>
                </a:cubicBezTo>
                <a:cubicBezTo>
                  <a:pt x="73" y="87"/>
                  <a:pt x="73" y="87"/>
                  <a:pt x="73" y="87"/>
                </a:cubicBezTo>
                <a:cubicBezTo>
                  <a:pt x="73" y="102"/>
                  <a:pt x="73" y="102"/>
                  <a:pt x="73" y="102"/>
                </a:cubicBezTo>
                <a:cubicBezTo>
                  <a:pt x="80" y="102"/>
                  <a:pt x="80" y="102"/>
                  <a:pt x="80" y="102"/>
                </a:cubicBezTo>
                <a:cubicBezTo>
                  <a:pt x="80" y="102"/>
                  <a:pt x="81" y="107"/>
                  <a:pt x="82" y="113"/>
                </a:cubicBezTo>
                <a:cubicBezTo>
                  <a:pt x="73" y="122"/>
                  <a:pt x="73" y="122"/>
                  <a:pt x="73" y="122"/>
                </a:cubicBezTo>
                <a:cubicBezTo>
                  <a:pt x="73" y="135"/>
                  <a:pt x="73" y="135"/>
                  <a:pt x="73" y="135"/>
                </a:cubicBezTo>
                <a:cubicBezTo>
                  <a:pt x="84" y="146"/>
                  <a:pt x="84" y="146"/>
                  <a:pt x="84" y="146"/>
                </a:cubicBezTo>
                <a:cubicBezTo>
                  <a:pt x="84" y="132"/>
                  <a:pt x="84" y="132"/>
                  <a:pt x="84" y="132"/>
                </a:cubicBezTo>
                <a:cubicBezTo>
                  <a:pt x="80" y="128"/>
                  <a:pt x="80" y="128"/>
                  <a:pt x="80" y="128"/>
                </a:cubicBezTo>
                <a:cubicBezTo>
                  <a:pt x="84" y="124"/>
                  <a:pt x="84" y="124"/>
                  <a:pt x="84" y="124"/>
                </a:cubicBezTo>
                <a:lnTo>
                  <a:pt x="84" y="47"/>
                </a:lnTo>
                <a:close/>
                <a:moveTo>
                  <a:pt x="63" y="166"/>
                </a:moveTo>
                <a:cubicBezTo>
                  <a:pt x="73" y="166"/>
                  <a:pt x="73" y="166"/>
                  <a:pt x="73" y="166"/>
                </a:cubicBezTo>
                <a:cubicBezTo>
                  <a:pt x="73" y="166"/>
                  <a:pt x="73" y="166"/>
                  <a:pt x="73" y="166"/>
                </a:cubicBezTo>
                <a:cubicBezTo>
                  <a:pt x="73" y="152"/>
                  <a:pt x="73" y="152"/>
                  <a:pt x="73" y="152"/>
                </a:cubicBezTo>
                <a:cubicBezTo>
                  <a:pt x="73" y="152"/>
                  <a:pt x="73" y="152"/>
                  <a:pt x="73" y="152"/>
                </a:cubicBezTo>
                <a:cubicBezTo>
                  <a:pt x="73" y="152"/>
                  <a:pt x="73" y="152"/>
                  <a:pt x="73" y="152"/>
                </a:cubicBezTo>
                <a:cubicBezTo>
                  <a:pt x="63" y="152"/>
                  <a:pt x="63" y="152"/>
                  <a:pt x="63" y="152"/>
                </a:cubicBezTo>
                <a:cubicBezTo>
                  <a:pt x="63" y="166"/>
                  <a:pt x="63" y="166"/>
                  <a:pt x="63" y="166"/>
                </a:cubicBezTo>
                <a:close/>
                <a:moveTo>
                  <a:pt x="73" y="0"/>
                </a:moveTo>
                <a:cubicBezTo>
                  <a:pt x="73" y="0"/>
                  <a:pt x="73" y="0"/>
                  <a:pt x="73" y="0"/>
                </a:cubicBezTo>
                <a:cubicBezTo>
                  <a:pt x="69" y="26"/>
                  <a:pt x="69" y="26"/>
                  <a:pt x="69" y="26"/>
                </a:cubicBezTo>
                <a:cubicBezTo>
                  <a:pt x="66" y="26"/>
                  <a:pt x="66" y="26"/>
                  <a:pt x="66" y="26"/>
                </a:cubicBezTo>
                <a:cubicBezTo>
                  <a:pt x="66" y="26"/>
                  <a:pt x="65" y="35"/>
                  <a:pt x="63" y="47"/>
                </a:cubicBezTo>
                <a:cubicBezTo>
                  <a:pt x="63" y="124"/>
                  <a:pt x="63" y="124"/>
                  <a:pt x="63" y="124"/>
                </a:cubicBezTo>
                <a:cubicBezTo>
                  <a:pt x="67" y="128"/>
                  <a:pt x="67" y="128"/>
                  <a:pt x="67" y="128"/>
                </a:cubicBezTo>
                <a:cubicBezTo>
                  <a:pt x="63" y="132"/>
                  <a:pt x="63" y="132"/>
                  <a:pt x="63" y="132"/>
                </a:cubicBezTo>
                <a:cubicBezTo>
                  <a:pt x="63" y="146"/>
                  <a:pt x="63" y="146"/>
                  <a:pt x="63" y="146"/>
                </a:cubicBezTo>
                <a:cubicBezTo>
                  <a:pt x="73" y="135"/>
                  <a:pt x="73" y="135"/>
                  <a:pt x="73" y="135"/>
                </a:cubicBezTo>
                <a:cubicBezTo>
                  <a:pt x="73" y="135"/>
                  <a:pt x="73" y="135"/>
                  <a:pt x="73" y="135"/>
                </a:cubicBezTo>
                <a:cubicBezTo>
                  <a:pt x="73" y="122"/>
                  <a:pt x="73" y="122"/>
                  <a:pt x="73" y="122"/>
                </a:cubicBezTo>
                <a:cubicBezTo>
                  <a:pt x="73" y="122"/>
                  <a:pt x="73" y="122"/>
                  <a:pt x="73" y="122"/>
                </a:cubicBezTo>
                <a:cubicBezTo>
                  <a:pt x="65" y="113"/>
                  <a:pt x="65" y="113"/>
                  <a:pt x="65" y="113"/>
                </a:cubicBezTo>
                <a:cubicBezTo>
                  <a:pt x="66" y="107"/>
                  <a:pt x="67" y="102"/>
                  <a:pt x="67" y="102"/>
                </a:cubicBezTo>
                <a:cubicBezTo>
                  <a:pt x="73" y="102"/>
                  <a:pt x="73" y="102"/>
                  <a:pt x="73" y="102"/>
                </a:cubicBezTo>
                <a:cubicBezTo>
                  <a:pt x="73" y="102"/>
                  <a:pt x="73" y="102"/>
                  <a:pt x="73" y="102"/>
                </a:cubicBezTo>
                <a:cubicBezTo>
                  <a:pt x="73" y="102"/>
                  <a:pt x="73" y="102"/>
                  <a:pt x="73" y="102"/>
                </a:cubicBezTo>
                <a:cubicBezTo>
                  <a:pt x="73" y="87"/>
                  <a:pt x="73" y="87"/>
                  <a:pt x="73" y="87"/>
                </a:cubicBezTo>
                <a:cubicBezTo>
                  <a:pt x="73" y="87"/>
                  <a:pt x="73" y="87"/>
                  <a:pt x="73" y="87"/>
                </a:cubicBezTo>
                <a:cubicBezTo>
                  <a:pt x="70" y="87"/>
                  <a:pt x="70" y="87"/>
                  <a:pt x="70" y="87"/>
                </a:cubicBezTo>
                <a:cubicBezTo>
                  <a:pt x="72" y="79"/>
                  <a:pt x="73" y="53"/>
                  <a:pt x="73" y="53"/>
                </a:cubicBezTo>
                <a:cubicBezTo>
                  <a:pt x="73" y="53"/>
                  <a:pt x="73" y="53"/>
                  <a:pt x="73" y="53"/>
                </a:cubicBezTo>
                <a:cubicBezTo>
                  <a:pt x="73" y="53"/>
                  <a:pt x="73" y="53"/>
                  <a:pt x="73" y="53"/>
                </a:cubicBezTo>
                <a:lnTo>
                  <a:pt x="73" y="0"/>
                </a:lnTo>
                <a:close/>
                <a:moveTo>
                  <a:pt x="0" y="180"/>
                </a:moveTo>
                <a:cubicBezTo>
                  <a:pt x="29" y="180"/>
                  <a:pt x="29" y="180"/>
                  <a:pt x="29" y="180"/>
                </a:cubicBezTo>
                <a:cubicBezTo>
                  <a:pt x="44" y="166"/>
                  <a:pt x="44" y="166"/>
                  <a:pt x="44" y="166"/>
                </a:cubicBezTo>
                <a:cubicBezTo>
                  <a:pt x="63" y="166"/>
                  <a:pt x="63" y="166"/>
                  <a:pt x="63" y="166"/>
                </a:cubicBezTo>
                <a:cubicBezTo>
                  <a:pt x="63" y="152"/>
                  <a:pt x="63" y="152"/>
                  <a:pt x="63" y="152"/>
                </a:cubicBezTo>
                <a:cubicBezTo>
                  <a:pt x="56" y="152"/>
                  <a:pt x="56" y="152"/>
                  <a:pt x="56" y="152"/>
                </a:cubicBezTo>
                <a:cubicBezTo>
                  <a:pt x="63" y="146"/>
                  <a:pt x="63" y="146"/>
                  <a:pt x="63" y="146"/>
                </a:cubicBezTo>
                <a:cubicBezTo>
                  <a:pt x="63" y="132"/>
                  <a:pt x="63" y="132"/>
                  <a:pt x="63" y="132"/>
                </a:cubicBezTo>
                <a:cubicBezTo>
                  <a:pt x="59" y="136"/>
                  <a:pt x="59" y="136"/>
                  <a:pt x="59" y="136"/>
                </a:cubicBezTo>
                <a:cubicBezTo>
                  <a:pt x="60" y="132"/>
                  <a:pt x="61" y="128"/>
                  <a:pt x="62" y="124"/>
                </a:cubicBezTo>
                <a:cubicBezTo>
                  <a:pt x="62" y="124"/>
                  <a:pt x="62" y="124"/>
                  <a:pt x="62" y="124"/>
                </a:cubicBezTo>
                <a:cubicBezTo>
                  <a:pt x="63" y="124"/>
                  <a:pt x="63" y="124"/>
                  <a:pt x="63" y="124"/>
                </a:cubicBezTo>
                <a:cubicBezTo>
                  <a:pt x="63" y="47"/>
                  <a:pt x="63" y="47"/>
                  <a:pt x="63" y="47"/>
                </a:cubicBezTo>
                <a:cubicBezTo>
                  <a:pt x="61" y="58"/>
                  <a:pt x="58" y="72"/>
                  <a:pt x="54" y="87"/>
                </a:cubicBezTo>
                <a:cubicBezTo>
                  <a:pt x="44" y="87"/>
                  <a:pt x="44" y="87"/>
                  <a:pt x="44" y="87"/>
                </a:cubicBezTo>
                <a:cubicBezTo>
                  <a:pt x="44" y="102"/>
                  <a:pt x="44" y="102"/>
                  <a:pt x="44" y="102"/>
                </a:cubicBezTo>
                <a:cubicBezTo>
                  <a:pt x="49" y="102"/>
                  <a:pt x="49" y="102"/>
                  <a:pt x="49" y="102"/>
                </a:cubicBezTo>
                <a:cubicBezTo>
                  <a:pt x="39" y="134"/>
                  <a:pt x="24" y="167"/>
                  <a:pt x="0" y="18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2" name="Freeform 79"/>
          <p:cNvSpPr/>
          <p:nvPr/>
        </p:nvSpPr>
        <p:spPr bwMode="auto">
          <a:xfrm>
            <a:off x="5672901" y="4223735"/>
            <a:ext cx="242855" cy="228653"/>
          </a:xfrm>
          <a:custGeom>
            <a:avLst/>
            <a:gdLst>
              <a:gd name="T0" fmla="*/ 145058 w 144"/>
              <a:gd name="T1" fmla="*/ 113453 h 135"/>
              <a:gd name="T2" fmla="*/ 185539 w 144"/>
              <a:gd name="T3" fmla="*/ 81280 h 135"/>
              <a:gd name="T4" fmla="*/ 195659 w 144"/>
              <a:gd name="T5" fmla="*/ 81280 h 135"/>
              <a:gd name="T6" fmla="*/ 222646 w 144"/>
              <a:gd name="T7" fmla="*/ 101600 h 135"/>
              <a:gd name="T8" fmla="*/ 241200 w 144"/>
              <a:gd name="T9" fmla="*/ 94827 h 135"/>
              <a:gd name="T10" fmla="*/ 239514 w 144"/>
              <a:gd name="T11" fmla="*/ 57573 h 135"/>
              <a:gd name="T12" fmla="*/ 163611 w 144"/>
              <a:gd name="T13" fmla="*/ 8467 h 135"/>
              <a:gd name="T14" fmla="*/ 116383 w 144"/>
              <a:gd name="T15" fmla="*/ 52493 h 135"/>
              <a:gd name="T16" fmla="*/ 55662 w 144"/>
              <a:gd name="T17" fmla="*/ 32173 h 135"/>
              <a:gd name="T18" fmla="*/ 6747 w 144"/>
              <a:gd name="T19" fmla="*/ 108373 h 135"/>
              <a:gd name="T20" fmla="*/ 155178 w 144"/>
              <a:gd name="T21" fmla="*/ 228600 h 135"/>
              <a:gd name="T22" fmla="*/ 180479 w 144"/>
              <a:gd name="T23" fmla="*/ 206587 h 135"/>
              <a:gd name="T24" fmla="*/ 145058 w 144"/>
              <a:gd name="T25" fmla="*/ 113453 h 1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4" h="135">
                <a:moveTo>
                  <a:pt x="86" y="67"/>
                </a:moveTo>
                <a:cubicBezTo>
                  <a:pt x="88" y="56"/>
                  <a:pt x="98" y="48"/>
                  <a:pt x="110" y="48"/>
                </a:cubicBezTo>
                <a:cubicBezTo>
                  <a:pt x="112" y="48"/>
                  <a:pt x="114" y="48"/>
                  <a:pt x="116" y="48"/>
                </a:cubicBezTo>
                <a:cubicBezTo>
                  <a:pt x="123" y="50"/>
                  <a:pt x="128" y="54"/>
                  <a:pt x="132" y="60"/>
                </a:cubicBezTo>
                <a:cubicBezTo>
                  <a:pt x="135" y="58"/>
                  <a:pt x="139" y="56"/>
                  <a:pt x="143" y="56"/>
                </a:cubicBezTo>
                <a:cubicBezTo>
                  <a:pt x="144" y="42"/>
                  <a:pt x="142" y="34"/>
                  <a:pt x="142" y="34"/>
                </a:cubicBezTo>
                <a:cubicBezTo>
                  <a:pt x="138" y="13"/>
                  <a:pt x="117" y="0"/>
                  <a:pt x="97" y="5"/>
                </a:cubicBezTo>
                <a:cubicBezTo>
                  <a:pt x="83" y="8"/>
                  <a:pt x="73" y="18"/>
                  <a:pt x="69" y="31"/>
                </a:cubicBezTo>
                <a:cubicBezTo>
                  <a:pt x="60" y="21"/>
                  <a:pt x="47" y="16"/>
                  <a:pt x="33" y="19"/>
                </a:cubicBezTo>
                <a:cubicBezTo>
                  <a:pt x="13" y="24"/>
                  <a:pt x="0" y="44"/>
                  <a:pt x="4" y="64"/>
                </a:cubicBezTo>
                <a:cubicBezTo>
                  <a:pt x="4" y="64"/>
                  <a:pt x="12" y="114"/>
                  <a:pt x="92" y="135"/>
                </a:cubicBezTo>
                <a:cubicBezTo>
                  <a:pt x="98" y="131"/>
                  <a:pt x="103" y="126"/>
                  <a:pt x="107" y="122"/>
                </a:cubicBezTo>
                <a:cubicBezTo>
                  <a:pt x="79" y="94"/>
                  <a:pt x="85" y="70"/>
                  <a:pt x="86" y="6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3" name="Freeform 80"/>
          <p:cNvSpPr/>
          <p:nvPr/>
        </p:nvSpPr>
        <p:spPr bwMode="auto">
          <a:xfrm>
            <a:off x="5812575" y="4311061"/>
            <a:ext cx="146031" cy="123854"/>
          </a:xfrm>
          <a:custGeom>
            <a:avLst/>
            <a:gdLst>
              <a:gd name="T0" fmla="*/ 113783 w 86"/>
              <a:gd name="T1" fmla="*/ 15266 h 73"/>
              <a:gd name="T2" fmla="*/ 106990 w 86"/>
              <a:gd name="T3" fmla="*/ 13570 h 73"/>
              <a:gd name="T4" fmla="*/ 100197 w 86"/>
              <a:gd name="T5" fmla="*/ 13570 h 73"/>
              <a:gd name="T6" fmla="*/ 79818 w 86"/>
              <a:gd name="T7" fmla="*/ 25443 h 73"/>
              <a:gd name="T8" fmla="*/ 54344 w 86"/>
              <a:gd name="T9" fmla="*/ 1696 h 73"/>
              <a:gd name="T10" fmla="*/ 45853 w 86"/>
              <a:gd name="T11" fmla="*/ 0 h 73"/>
              <a:gd name="T12" fmla="*/ 11888 w 86"/>
              <a:gd name="T13" fmla="*/ 27140 h 73"/>
              <a:gd name="T14" fmla="*/ 45853 w 86"/>
              <a:gd name="T15" fmla="*/ 113648 h 73"/>
              <a:gd name="T16" fmla="*/ 57741 w 86"/>
              <a:gd name="T17" fmla="*/ 123825 h 73"/>
              <a:gd name="T18" fmla="*/ 140955 w 86"/>
              <a:gd name="T19" fmla="*/ 57672 h 73"/>
              <a:gd name="T20" fmla="*/ 113783 w 86"/>
              <a:gd name="T21" fmla="*/ 15266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6" h="73">
                <a:moveTo>
                  <a:pt x="67" y="9"/>
                </a:moveTo>
                <a:cubicBezTo>
                  <a:pt x="66" y="8"/>
                  <a:pt x="64" y="8"/>
                  <a:pt x="63" y="8"/>
                </a:cubicBezTo>
                <a:cubicBezTo>
                  <a:pt x="61" y="8"/>
                  <a:pt x="60" y="8"/>
                  <a:pt x="59" y="8"/>
                </a:cubicBezTo>
                <a:cubicBezTo>
                  <a:pt x="54" y="9"/>
                  <a:pt x="50" y="12"/>
                  <a:pt x="47" y="15"/>
                </a:cubicBezTo>
                <a:cubicBezTo>
                  <a:pt x="45" y="8"/>
                  <a:pt x="40" y="2"/>
                  <a:pt x="32" y="1"/>
                </a:cubicBezTo>
                <a:cubicBezTo>
                  <a:pt x="30" y="0"/>
                  <a:pt x="29" y="0"/>
                  <a:pt x="27" y="0"/>
                </a:cubicBezTo>
                <a:cubicBezTo>
                  <a:pt x="18" y="0"/>
                  <a:pt x="9" y="7"/>
                  <a:pt x="7" y="16"/>
                </a:cubicBezTo>
                <a:cubicBezTo>
                  <a:pt x="7" y="16"/>
                  <a:pt x="0" y="40"/>
                  <a:pt x="27" y="67"/>
                </a:cubicBezTo>
                <a:cubicBezTo>
                  <a:pt x="29" y="69"/>
                  <a:pt x="32" y="71"/>
                  <a:pt x="34" y="73"/>
                </a:cubicBezTo>
                <a:cubicBezTo>
                  <a:pt x="79" y="62"/>
                  <a:pt x="83" y="34"/>
                  <a:pt x="83" y="34"/>
                </a:cubicBezTo>
                <a:cubicBezTo>
                  <a:pt x="86" y="22"/>
                  <a:pt x="79" y="11"/>
                  <a:pt x="67" y="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4" name="Rectangle 81"/>
          <p:cNvSpPr>
            <a:spLocks noChangeArrowheads="1"/>
          </p:cNvSpPr>
          <p:nvPr/>
        </p:nvSpPr>
        <p:spPr bwMode="auto">
          <a:xfrm>
            <a:off x="4793533" y="3190026"/>
            <a:ext cx="20634" cy="50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25" name="Freeform 82"/>
          <p:cNvSpPr/>
          <p:nvPr/>
        </p:nvSpPr>
        <p:spPr bwMode="auto">
          <a:xfrm>
            <a:off x="4879254" y="3190026"/>
            <a:ext cx="80951" cy="50812"/>
          </a:xfrm>
          <a:custGeom>
            <a:avLst/>
            <a:gdLst>
              <a:gd name="T0" fmla="*/ 80962 w 51"/>
              <a:gd name="T1" fmla="*/ 50800 h 32"/>
              <a:gd name="T2" fmla="*/ 80962 w 51"/>
              <a:gd name="T3" fmla="*/ 0 h 32"/>
              <a:gd name="T4" fmla="*/ 49212 w 51"/>
              <a:gd name="T5" fmla="*/ 0 h 32"/>
              <a:gd name="T6" fmla="*/ 0 w 51"/>
              <a:gd name="T7" fmla="*/ 50800 h 32"/>
              <a:gd name="T8" fmla="*/ 80962 w 51"/>
              <a:gd name="T9" fmla="*/ 5080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32">
                <a:moveTo>
                  <a:pt x="51" y="32"/>
                </a:moveTo>
                <a:lnTo>
                  <a:pt x="51" y="0"/>
                </a:lnTo>
                <a:lnTo>
                  <a:pt x="31" y="0"/>
                </a:lnTo>
                <a:lnTo>
                  <a:pt x="0" y="32"/>
                </a:lnTo>
                <a:lnTo>
                  <a:pt x="51" y="3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6" name="Freeform 83"/>
          <p:cNvSpPr/>
          <p:nvPr/>
        </p:nvSpPr>
        <p:spPr bwMode="auto">
          <a:xfrm>
            <a:off x="4822111" y="3190026"/>
            <a:ext cx="55555" cy="50812"/>
          </a:xfrm>
          <a:custGeom>
            <a:avLst/>
            <a:gdLst>
              <a:gd name="T0" fmla="*/ 55562 w 35"/>
              <a:gd name="T1" fmla="*/ 0 h 32"/>
              <a:gd name="T2" fmla="*/ 0 w 35"/>
              <a:gd name="T3" fmla="*/ 0 h 32"/>
              <a:gd name="T4" fmla="*/ 0 w 35"/>
              <a:gd name="T5" fmla="*/ 50800 h 32"/>
              <a:gd name="T6" fmla="*/ 4762 w 35"/>
              <a:gd name="T7" fmla="*/ 50800 h 32"/>
              <a:gd name="T8" fmla="*/ 55562 w 35"/>
              <a:gd name="T9" fmla="*/ 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32">
                <a:moveTo>
                  <a:pt x="35" y="0"/>
                </a:moveTo>
                <a:lnTo>
                  <a:pt x="0" y="0"/>
                </a:lnTo>
                <a:lnTo>
                  <a:pt x="0" y="32"/>
                </a:lnTo>
                <a:lnTo>
                  <a:pt x="3" y="32"/>
                </a:lnTo>
                <a:lnTo>
                  <a:pt x="3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7" name="Freeform 84"/>
          <p:cNvSpPr>
            <a:spLocks noEditPoints="1"/>
          </p:cNvSpPr>
          <p:nvPr/>
        </p:nvSpPr>
        <p:spPr bwMode="auto">
          <a:xfrm>
            <a:off x="4745921" y="3085227"/>
            <a:ext cx="263491" cy="260410"/>
          </a:xfrm>
          <a:custGeom>
            <a:avLst/>
            <a:gdLst>
              <a:gd name="T0" fmla="*/ 151314 w 155"/>
              <a:gd name="T1" fmla="*/ 260350 h 154"/>
              <a:gd name="T2" fmla="*/ 263525 w 155"/>
              <a:gd name="T3" fmla="*/ 130175 h 154"/>
              <a:gd name="T4" fmla="*/ 151314 w 155"/>
              <a:gd name="T5" fmla="*/ 0 h 154"/>
              <a:gd name="T6" fmla="*/ 151314 w 155"/>
              <a:gd name="T7" fmla="*/ 23668 h 154"/>
              <a:gd name="T8" fmla="*/ 200619 w 155"/>
              <a:gd name="T9" fmla="*/ 45646 h 154"/>
              <a:gd name="T10" fmla="*/ 151314 w 155"/>
              <a:gd name="T11" fmla="*/ 94673 h 154"/>
              <a:gd name="T12" fmla="*/ 151314 w 155"/>
              <a:gd name="T13" fmla="*/ 125103 h 154"/>
              <a:gd name="T14" fmla="*/ 171716 w 155"/>
              <a:gd name="T15" fmla="*/ 104816 h 154"/>
              <a:gd name="T16" fmla="*/ 175117 w 155"/>
              <a:gd name="T17" fmla="*/ 101435 h 154"/>
              <a:gd name="T18" fmla="*/ 178517 w 155"/>
              <a:gd name="T19" fmla="*/ 98054 h 154"/>
              <a:gd name="T20" fmla="*/ 215920 w 155"/>
              <a:gd name="T21" fmla="*/ 60861 h 154"/>
              <a:gd name="T22" fmla="*/ 241423 w 155"/>
              <a:gd name="T23" fmla="*/ 130175 h 154"/>
              <a:gd name="T24" fmla="*/ 241423 w 155"/>
              <a:gd name="T25" fmla="*/ 130175 h 154"/>
              <a:gd name="T26" fmla="*/ 151314 w 155"/>
              <a:gd name="T27" fmla="*/ 236682 h 154"/>
              <a:gd name="T28" fmla="*/ 151314 w 155"/>
              <a:gd name="T29" fmla="*/ 260350 h 154"/>
              <a:gd name="T30" fmla="*/ 130912 w 155"/>
              <a:gd name="T31" fmla="*/ 260350 h 154"/>
              <a:gd name="T32" fmla="*/ 151314 w 155"/>
              <a:gd name="T33" fmla="*/ 260350 h 154"/>
              <a:gd name="T34" fmla="*/ 151314 w 155"/>
              <a:gd name="T35" fmla="*/ 236682 h 154"/>
              <a:gd name="T36" fmla="*/ 130912 w 155"/>
              <a:gd name="T37" fmla="*/ 240063 h 154"/>
              <a:gd name="T38" fmla="*/ 61206 w 155"/>
              <a:gd name="T39" fmla="*/ 214704 h 154"/>
              <a:gd name="T40" fmla="*/ 113911 w 155"/>
              <a:gd name="T41" fmla="*/ 162296 h 154"/>
              <a:gd name="T42" fmla="*/ 117311 w 155"/>
              <a:gd name="T43" fmla="*/ 158915 h 154"/>
              <a:gd name="T44" fmla="*/ 120711 w 155"/>
              <a:gd name="T45" fmla="*/ 155534 h 154"/>
              <a:gd name="T46" fmla="*/ 151314 w 155"/>
              <a:gd name="T47" fmla="*/ 125103 h 154"/>
              <a:gd name="T48" fmla="*/ 151314 w 155"/>
              <a:gd name="T49" fmla="*/ 94673 h 154"/>
              <a:gd name="T50" fmla="*/ 147914 w 155"/>
              <a:gd name="T51" fmla="*/ 98054 h 154"/>
              <a:gd name="T52" fmla="*/ 144514 w 155"/>
              <a:gd name="T53" fmla="*/ 101435 h 154"/>
              <a:gd name="T54" fmla="*/ 141113 w 155"/>
              <a:gd name="T55" fmla="*/ 104816 h 154"/>
              <a:gd name="T56" fmla="*/ 90109 w 155"/>
              <a:gd name="T57" fmla="*/ 155534 h 154"/>
              <a:gd name="T58" fmla="*/ 86708 w 155"/>
              <a:gd name="T59" fmla="*/ 158915 h 154"/>
              <a:gd name="T60" fmla="*/ 83308 w 155"/>
              <a:gd name="T61" fmla="*/ 162296 h 154"/>
              <a:gd name="T62" fmla="*/ 45904 w 155"/>
              <a:gd name="T63" fmla="*/ 199489 h 154"/>
              <a:gd name="T64" fmla="*/ 22102 w 155"/>
              <a:gd name="T65" fmla="*/ 130175 h 154"/>
              <a:gd name="T66" fmla="*/ 130912 w 155"/>
              <a:gd name="T67" fmla="*/ 20287 h 154"/>
              <a:gd name="T68" fmla="*/ 130912 w 155"/>
              <a:gd name="T69" fmla="*/ 20287 h 154"/>
              <a:gd name="T70" fmla="*/ 151314 w 155"/>
              <a:gd name="T71" fmla="*/ 23668 h 154"/>
              <a:gd name="T72" fmla="*/ 151314 w 155"/>
              <a:gd name="T73" fmla="*/ 0 h 154"/>
              <a:gd name="T74" fmla="*/ 130912 w 155"/>
              <a:gd name="T75" fmla="*/ 0 h 154"/>
              <a:gd name="T76" fmla="*/ 0 w 155"/>
              <a:gd name="T77" fmla="*/ 130175 h 154"/>
              <a:gd name="T78" fmla="*/ 130912 w 155"/>
              <a:gd name="T79" fmla="*/ 260350 h 1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55" h="154">
                <a:moveTo>
                  <a:pt x="89" y="154"/>
                </a:moveTo>
                <a:cubicBezTo>
                  <a:pt x="126" y="148"/>
                  <a:pt x="155" y="116"/>
                  <a:pt x="155" y="77"/>
                </a:cubicBezTo>
                <a:cubicBezTo>
                  <a:pt x="155" y="38"/>
                  <a:pt x="126" y="6"/>
                  <a:pt x="89" y="0"/>
                </a:cubicBezTo>
                <a:cubicBezTo>
                  <a:pt x="89" y="14"/>
                  <a:pt x="89" y="14"/>
                  <a:pt x="89" y="14"/>
                </a:cubicBezTo>
                <a:cubicBezTo>
                  <a:pt x="100" y="16"/>
                  <a:pt x="110" y="20"/>
                  <a:pt x="118" y="27"/>
                </a:cubicBezTo>
                <a:cubicBezTo>
                  <a:pt x="89" y="56"/>
                  <a:pt x="89" y="56"/>
                  <a:pt x="89" y="56"/>
                </a:cubicBezTo>
                <a:cubicBezTo>
                  <a:pt x="89" y="74"/>
                  <a:pt x="89" y="74"/>
                  <a:pt x="89" y="74"/>
                </a:cubicBezTo>
                <a:cubicBezTo>
                  <a:pt x="101" y="62"/>
                  <a:pt x="101" y="62"/>
                  <a:pt x="101" y="62"/>
                </a:cubicBezTo>
                <a:cubicBezTo>
                  <a:pt x="103" y="60"/>
                  <a:pt x="103" y="60"/>
                  <a:pt x="103" y="60"/>
                </a:cubicBezTo>
                <a:cubicBezTo>
                  <a:pt x="105" y="58"/>
                  <a:pt x="105" y="58"/>
                  <a:pt x="105" y="58"/>
                </a:cubicBezTo>
                <a:cubicBezTo>
                  <a:pt x="127" y="36"/>
                  <a:pt x="127" y="36"/>
                  <a:pt x="127" y="36"/>
                </a:cubicBezTo>
                <a:cubicBezTo>
                  <a:pt x="136" y="47"/>
                  <a:pt x="142" y="62"/>
                  <a:pt x="142" y="77"/>
                </a:cubicBezTo>
                <a:cubicBezTo>
                  <a:pt x="142" y="77"/>
                  <a:pt x="142" y="77"/>
                  <a:pt x="142" y="77"/>
                </a:cubicBezTo>
                <a:cubicBezTo>
                  <a:pt x="142" y="109"/>
                  <a:pt x="119" y="135"/>
                  <a:pt x="89" y="140"/>
                </a:cubicBezTo>
                <a:lnTo>
                  <a:pt x="89" y="154"/>
                </a:lnTo>
                <a:close/>
                <a:moveTo>
                  <a:pt x="77" y="154"/>
                </a:moveTo>
                <a:cubicBezTo>
                  <a:pt x="81" y="154"/>
                  <a:pt x="85" y="154"/>
                  <a:pt x="89" y="154"/>
                </a:cubicBezTo>
                <a:cubicBezTo>
                  <a:pt x="89" y="140"/>
                  <a:pt x="89" y="140"/>
                  <a:pt x="89" y="140"/>
                </a:cubicBezTo>
                <a:cubicBezTo>
                  <a:pt x="85" y="141"/>
                  <a:pt x="81" y="142"/>
                  <a:pt x="77" y="142"/>
                </a:cubicBezTo>
                <a:cubicBezTo>
                  <a:pt x="62" y="142"/>
                  <a:pt x="47" y="136"/>
                  <a:pt x="36" y="127"/>
                </a:cubicBezTo>
                <a:cubicBezTo>
                  <a:pt x="67" y="96"/>
                  <a:pt x="67" y="96"/>
                  <a:pt x="67" y="96"/>
                </a:cubicBezTo>
                <a:cubicBezTo>
                  <a:pt x="69" y="94"/>
                  <a:pt x="69" y="94"/>
                  <a:pt x="69" y="94"/>
                </a:cubicBezTo>
                <a:cubicBezTo>
                  <a:pt x="71" y="92"/>
                  <a:pt x="71" y="92"/>
                  <a:pt x="71" y="92"/>
                </a:cubicBezTo>
                <a:cubicBezTo>
                  <a:pt x="89" y="74"/>
                  <a:pt x="89" y="74"/>
                  <a:pt x="89" y="74"/>
                </a:cubicBezTo>
                <a:cubicBezTo>
                  <a:pt x="89" y="56"/>
                  <a:pt x="89" y="56"/>
                  <a:pt x="89" y="56"/>
                </a:cubicBezTo>
                <a:cubicBezTo>
                  <a:pt x="87" y="58"/>
                  <a:pt x="87" y="58"/>
                  <a:pt x="87" y="58"/>
                </a:cubicBezTo>
                <a:cubicBezTo>
                  <a:pt x="85" y="60"/>
                  <a:pt x="85" y="60"/>
                  <a:pt x="85" y="60"/>
                </a:cubicBezTo>
                <a:cubicBezTo>
                  <a:pt x="83" y="62"/>
                  <a:pt x="83" y="62"/>
                  <a:pt x="83" y="62"/>
                </a:cubicBezTo>
                <a:cubicBezTo>
                  <a:pt x="53" y="92"/>
                  <a:pt x="53" y="92"/>
                  <a:pt x="53" y="92"/>
                </a:cubicBezTo>
                <a:cubicBezTo>
                  <a:pt x="51" y="94"/>
                  <a:pt x="51" y="94"/>
                  <a:pt x="51" y="94"/>
                </a:cubicBezTo>
                <a:cubicBezTo>
                  <a:pt x="49" y="96"/>
                  <a:pt x="49" y="96"/>
                  <a:pt x="49" y="96"/>
                </a:cubicBezTo>
                <a:cubicBezTo>
                  <a:pt x="27" y="118"/>
                  <a:pt x="27" y="118"/>
                  <a:pt x="27" y="118"/>
                </a:cubicBezTo>
                <a:cubicBezTo>
                  <a:pt x="18" y="107"/>
                  <a:pt x="13" y="92"/>
                  <a:pt x="13" y="77"/>
                </a:cubicBezTo>
                <a:cubicBezTo>
                  <a:pt x="13" y="41"/>
                  <a:pt x="41" y="12"/>
                  <a:pt x="77" y="12"/>
                </a:cubicBezTo>
                <a:cubicBezTo>
                  <a:pt x="77" y="12"/>
                  <a:pt x="77" y="12"/>
                  <a:pt x="77" y="12"/>
                </a:cubicBezTo>
                <a:cubicBezTo>
                  <a:pt x="81" y="12"/>
                  <a:pt x="85" y="13"/>
                  <a:pt x="89" y="14"/>
                </a:cubicBezTo>
                <a:cubicBezTo>
                  <a:pt x="89" y="0"/>
                  <a:pt x="89" y="0"/>
                  <a:pt x="89" y="0"/>
                </a:cubicBezTo>
                <a:cubicBezTo>
                  <a:pt x="85" y="0"/>
                  <a:pt x="81" y="0"/>
                  <a:pt x="77" y="0"/>
                </a:cubicBezTo>
                <a:cubicBezTo>
                  <a:pt x="34" y="0"/>
                  <a:pt x="0" y="34"/>
                  <a:pt x="0" y="77"/>
                </a:cubicBezTo>
                <a:cubicBezTo>
                  <a:pt x="0" y="120"/>
                  <a:pt x="34" y="154"/>
                  <a:pt x="77" y="15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8" name="Freeform 85"/>
          <p:cNvSpPr/>
          <p:nvPr/>
        </p:nvSpPr>
        <p:spPr bwMode="auto">
          <a:xfrm>
            <a:off x="4501471" y="3097930"/>
            <a:ext cx="157142" cy="87332"/>
          </a:xfrm>
          <a:custGeom>
            <a:avLst/>
            <a:gdLst>
              <a:gd name="T0" fmla="*/ 40558 w 93"/>
              <a:gd name="T1" fmla="*/ 1712 h 51"/>
              <a:gd name="T2" fmla="*/ 0 w 93"/>
              <a:gd name="T3" fmla="*/ 58208 h 51"/>
              <a:gd name="T4" fmla="*/ 30418 w 93"/>
              <a:gd name="T5" fmla="*/ 56496 h 51"/>
              <a:gd name="T6" fmla="*/ 38868 w 93"/>
              <a:gd name="T7" fmla="*/ 87312 h 51"/>
              <a:gd name="T8" fmla="*/ 77736 w 93"/>
              <a:gd name="T9" fmla="*/ 32528 h 51"/>
              <a:gd name="T10" fmla="*/ 118294 w 93"/>
              <a:gd name="T11" fmla="*/ 87312 h 51"/>
              <a:gd name="T12" fmla="*/ 126744 w 93"/>
              <a:gd name="T13" fmla="*/ 56496 h 51"/>
              <a:gd name="T14" fmla="*/ 157162 w 93"/>
              <a:gd name="T15" fmla="*/ 58208 h 51"/>
              <a:gd name="T16" fmla="*/ 116604 w 93"/>
              <a:gd name="T17" fmla="*/ 0 h 51"/>
              <a:gd name="T18" fmla="*/ 106465 w 93"/>
              <a:gd name="T19" fmla="*/ 10272 h 51"/>
              <a:gd name="T20" fmla="*/ 87876 w 93"/>
              <a:gd name="T21" fmla="*/ 10272 h 51"/>
              <a:gd name="T22" fmla="*/ 69286 w 93"/>
              <a:gd name="T23" fmla="*/ 10272 h 51"/>
              <a:gd name="T24" fmla="*/ 50697 w 93"/>
              <a:gd name="T25" fmla="*/ 10272 h 51"/>
              <a:gd name="T26" fmla="*/ 40558 w 93"/>
              <a:gd name="T27" fmla="*/ 1712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3" h="51">
                <a:moveTo>
                  <a:pt x="24" y="1"/>
                </a:moveTo>
                <a:cubicBezTo>
                  <a:pt x="0" y="34"/>
                  <a:pt x="0" y="34"/>
                  <a:pt x="0" y="34"/>
                </a:cubicBezTo>
                <a:cubicBezTo>
                  <a:pt x="18" y="33"/>
                  <a:pt x="18" y="33"/>
                  <a:pt x="18" y="33"/>
                </a:cubicBezTo>
                <a:cubicBezTo>
                  <a:pt x="23" y="51"/>
                  <a:pt x="23" y="51"/>
                  <a:pt x="23" y="51"/>
                </a:cubicBezTo>
                <a:cubicBezTo>
                  <a:pt x="46" y="19"/>
                  <a:pt x="46" y="19"/>
                  <a:pt x="46" y="19"/>
                </a:cubicBezTo>
                <a:cubicBezTo>
                  <a:pt x="70" y="51"/>
                  <a:pt x="70" y="51"/>
                  <a:pt x="70" y="51"/>
                </a:cubicBezTo>
                <a:cubicBezTo>
                  <a:pt x="75" y="33"/>
                  <a:pt x="75" y="33"/>
                  <a:pt x="75" y="33"/>
                </a:cubicBezTo>
                <a:cubicBezTo>
                  <a:pt x="93" y="34"/>
                  <a:pt x="93" y="34"/>
                  <a:pt x="93" y="34"/>
                </a:cubicBezTo>
                <a:cubicBezTo>
                  <a:pt x="69" y="0"/>
                  <a:pt x="69" y="0"/>
                  <a:pt x="69" y="0"/>
                </a:cubicBezTo>
                <a:cubicBezTo>
                  <a:pt x="68" y="3"/>
                  <a:pt x="66" y="6"/>
                  <a:pt x="63" y="6"/>
                </a:cubicBezTo>
                <a:cubicBezTo>
                  <a:pt x="52" y="6"/>
                  <a:pt x="52" y="6"/>
                  <a:pt x="52" y="6"/>
                </a:cubicBezTo>
                <a:cubicBezTo>
                  <a:pt x="41" y="6"/>
                  <a:pt x="41" y="6"/>
                  <a:pt x="41" y="6"/>
                </a:cubicBezTo>
                <a:cubicBezTo>
                  <a:pt x="30" y="6"/>
                  <a:pt x="30" y="6"/>
                  <a:pt x="30" y="6"/>
                </a:cubicBezTo>
                <a:cubicBezTo>
                  <a:pt x="27" y="6"/>
                  <a:pt x="24" y="3"/>
                  <a:pt x="24"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29" name="Freeform 86"/>
          <p:cNvSpPr/>
          <p:nvPr/>
        </p:nvSpPr>
        <p:spPr bwMode="auto">
          <a:xfrm>
            <a:off x="4439566" y="2993139"/>
            <a:ext cx="100000" cy="117502"/>
          </a:xfrm>
          <a:custGeom>
            <a:avLst/>
            <a:gdLst>
              <a:gd name="T0" fmla="*/ 100013 w 59"/>
              <a:gd name="T1" fmla="*/ 100450 h 69"/>
              <a:gd name="T2" fmla="*/ 100013 w 59"/>
              <a:gd name="T3" fmla="*/ 56184 h 69"/>
              <a:gd name="T4" fmla="*/ 0 w 59"/>
              <a:gd name="T5" fmla="*/ 35753 h 69"/>
              <a:gd name="T6" fmla="*/ 0 w 59"/>
              <a:gd name="T7" fmla="*/ 100450 h 69"/>
              <a:gd name="T8" fmla="*/ 5085 w 59"/>
              <a:gd name="T9" fmla="*/ 110665 h 69"/>
              <a:gd name="T10" fmla="*/ 28817 w 59"/>
              <a:gd name="T11" fmla="*/ 117475 h 69"/>
              <a:gd name="T12" fmla="*/ 100013 w 59"/>
              <a:gd name="T13" fmla="*/ 100450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 h="69">
                <a:moveTo>
                  <a:pt x="59" y="59"/>
                </a:moveTo>
                <a:cubicBezTo>
                  <a:pt x="59" y="33"/>
                  <a:pt x="59" y="33"/>
                  <a:pt x="59" y="33"/>
                </a:cubicBezTo>
                <a:cubicBezTo>
                  <a:pt x="55" y="28"/>
                  <a:pt x="28" y="0"/>
                  <a:pt x="0" y="21"/>
                </a:cubicBezTo>
                <a:cubicBezTo>
                  <a:pt x="0" y="59"/>
                  <a:pt x="0" y="59"/>
                  <a:pt x="0" y="59"/>
                </a:cubicBezTo>
                <a:cubicBezTo>
                  <a:pt x="0" y="60"/>
                  <a:pt x="0" y="62"/>
                  <a:pt x="3" y="65"/>
                </a:cubicBezTo>
                <a:cubicBezTo>
                  <a:pt x="6" y="67"/>
                  <a:pt x="11" y="69"/>
                  <a:pt x="17" y="69"/>
                </a:cubicBezTo>
                <a:cubicBezTo>
                  <a:pt x="27" y="69"/>
                  <a:pt x="41" y="64"/>
                  <a:pt x="59" y="5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0" name="Freeform 87"/>
          <p:cNvSpPr/>
          <p:nvPr/>
        </p:nvSpPr>
        <p:spPr bwMode="auto">
          <a:xfrm>
            <a:off x="4617343" y="2994718"/>
            <a:ext cx="100000" cy="115915"/>
          </a:xfrm>
          <a:custGeom>
            <a:avLst/>
            <a:gdLst>
              <a:gd name="T0" fmla="*/ 98318 w 59"/>
              <a:gd name="T1" fmla="*/ 34085 h 68"/>
              <a:gd name="T2" fmla="*/ 0 w 59"/>
              <a:gd name="T3" fmla="*/ 54536 h 68"/>
              <a:gd name="T4" fmla="*/ 0 w 59"/>
              <a:gd name="T5" fmla="*/ 98846 h 68"/>
              <a:gd name="T6" fmla="*/ 69501 w 59"/>
              <a:gd name="T7" fmla="*/ 115888 h 68"/>
              <a:gd name="T8" fmla="*/ 94928 w 59"/>
              <a:gd name="T9" fmla="*/ 109071 h 68"/>
              <a:gd name="T10" fmla="*/ 98318 w 59"/>
              <a:gd name="T11" fmla="*/ 98846 h 68"/>
              <a:gd name="T12" fmla="*/ 98318 w 59"/>
              <a:gd name="T13" fmla="*/ 34085 h 6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 h="68">
                <a:moveTo>
                  <a:pt x="58" y="20"/>
                </a:moveTo>
                <a:cubicBezTo>
                  <a:pt x="31" y="0"/>
                  <a:pt x="6" y="25"/>
                  <a:pt x="0" y="32"/>
                </a:cubicBezTo>
                <a:cubicBezTo>
                  <a:pt x="0" y="58"/>
                  <a:pt x="0" y="58"/>
                  <a:pt x="0" y="58"/>
                </a:cubicBezTo>
                <a:cubicBezTo>
                  <a:pt x="18" y="63"/>
                  <a:pt x="31" y="68"/>
                  <a:pt x="41" y="68"/>
                </a:cubicBezTo>
                <a:cubicBezTo>
                  <a:pt x="48" y="68"/>
                  <a:pt x="53" y="66"/>
                  <a:pt x="56" y="64"/>
                </a:cubicBezTo>
                <a:cubicBezTo>
                  <a:pt x="59" y="61"/>
                  <a:pt x="58" y="59"/>
                  <a:pt x="58" y="58"/>
                </a:cubicBezTo>
                <a:lnTo>
                  <a:pt x="58" y="2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1" name="Freeform 88"/>
          <p:cNvSpPr/>
          <p:nvPr/>
        </p:nvSpPr>
        <p:spPr bwMode="auto">
          <a:xfrm>
            <a:off x="4549097" y="3039186"/>
            <a:ext cx="60317" cy="61927"/>
          </a:xfrm>
          <a:custGeom>
            <a:avLst/>
            <a:gdLst>
              <a:gd name="T0" fmla="*/ 30163 w 36"/>
              <a:gd name="T1" fmla="*/ 61913 h 36"/>
              <a:gd name="T2" fmla="*/ 31838 w 36"/>
              <a:gd name="T3" fmla="*/ 61913 h 36"/>
              <a:gd name="T4" fmla="*/ 58649 w 36"/>
              <a:gd name="T5" fmla="*/ 61913 h 36"/>
              <a:gd name="T6" fmla="*/ 60325 w 36"/>
              <a:gd name="T7" fmla="*/ 58473 h 36"/>
              <a:gd name="T8" fmla="*/ 60325 w 36"/>
              <a:gd name="T9" fmla="*/ 49874 h 36"/>
              <a:gd name="T10" fmla="*/ 60325 w 36"/>
              <a:gd name="T11" fmla="*/ 1720 h 36"/>
              <a:gd name="T12" fmla="*/ 58649 w 36"/>
              <a:gd name="T13" fmla="*/ 0 h 36"/>
              <a:gd name="T14" fmla="*/ 3351 w 36"/>
              <a:gd name="T15" fmla="*/ 0 h 36"/>
              <a:gd name="T16" fmla="*/ 0 w 36"/>
              <a:gd name="T17" fmla="*/ 1720 h 36"/>
              <a:gd name="T18" fmla="*/ 0 w 36"/>
              <a:gd name="T19" fmla="*/ 51594 h 36"/>
              <a:gd name="T20" fmla="*/ 0 w 36"/>
              <a:gd name="T21" fmla="*/ 58473 h 36"/>
              <a:gd name="T22" fmla="*/ 3351 w 36"/>
              <a:gd name="T23" fmla="*/ 61913 h 36"/>
              <a:gd name="T24" fmla="*/ 30163 w 36"/>
              <a:gd name="T25" fmla="*/ 61913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 h="36">
                <a:moveTo>
                  <a:pt x="18" y="36"/>
                </a:moveTo>
                <a:cubicBezTo>
                  <a:pt x="19" y="36"/>
                  <a:pt x="19" y="36"/>
                  <a:pt x="19" y="36"/>
                </a:cubicBezTo>
                <a:cubicBezTo>
                  <a:pt x="35" y="36"/>
                  <a:pt x="35" y="36"/>
                  <a:pt x="35" y="36"/>
                </a:cubicBezTo>
                <a:cubicBezTo>
                  <a:pt x="36" y="36"/>
                  <a:pt x="36" y="35"/>
                  <a:pt x="36" y="34"/>
                </a:cubicBezTo>
                <a:cubicBezTo>
                  <a:pt x="36" y="29"/>
                  <a:pt x="36" y="29"/>
                  <a:pt x="36" y="29"/>
                </a:cubicBezTo>
                <a:cubicBezTo>
                  <a:pt x="36" y="1"/>
                  <a:pt x="36" y="1"/>
                  <a:pt x="36" y="1"/>
                </a:cubicBezTo>
                <a:cubicBezTo>
                  <a:pt x="36" y="0"/>
                  <a:pt x="36" y="0"/>
                  <a:pt x="35" y="0"/>
                </a:cubicBezTo>
                <a:cubicBezTo>
                  <a:pt x="2" y="0"/>
                  <a:pt x="2" y="0"/>
                  <a:pt x="2" y="0"/>
                </a:cubicBezTo>
                <a:cubicBezTo>
                  <a:pt x="1" y="0"/>
                  <a:pt x="0" y="0"/>
                  <a:pt x="0" y="1"/>
                </a:cubicBezTo>
                <a:cubicBezTo>
                  <a:pt x="0" y="30"/>
                  <a:pt x="0" y="30"/>
                  <a:pt x="0" y="30"/>
                </a:cubicBezTo>
                <a:cubicBezTo>
                  <a:pt x="0" y="34"/>
                  <a:pt x="0" y="34"/>
                  <a:pt x="0" y="34"/>
                </a:cubicBezTo>
                <a:cubicBezTo>
                  <a:pt x="0" y="35"/>
                  <a:pt x="1" y="36"/>
                  <a:pt x="2" y="36"/>
                </a:cubicBezTo>
                <a:lnTo>
                  <a:pt x="18" y="3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2" name="Freeform 89"/>
          <p:cNvSpPr>
            <a:spLocks noEditPoints="1"/>
          </p:cNvSpPr>
          <p:nvPr/>
        </p:nvSpPr>
        <p:spPr bwMode="auto">
          <a:xfrm>
            <a:off x="4469732" y="2823229"/>
            <a:ext cx="209523" cy="52400"/>
          </a:xfrm>
          <a:custGeom>
            <a:avLst/>
            <a:gdLst>
              <a:gd name="T0" fmla="*/ 104775 w 132"/>
              <a:gd name="T1" fmla="*/ 42863 h 33"/>
              <a:gd name="T2" fmla="*/ 179388 w 132"/>
              <a:gd name="T3" fmla="*/ 42863 h 33"/>
              <a:gd name="T4" fmla="*/ 185738 w 132"/>
              <a:gd name="T5" fmla="*/ 52388 h 33"/>
              <a:gd name="T6" fmla="*/ 209550 w 132"/>
              <a:gd name="T7" fmla="*/ 52388 h 33"/>
              <a:gd name="T8" fmla="*/ 168275 w 132"/>
              <a:gd name="T9" fmla="*/ 0 h 33"/>
              <a:gd name="T10" fmla="*/ 144463 w 132"/>
              <a:gd name="T11" fmla="*/ 0 h 33"/>
              <a:gd name="T12" fmla="*/ 149225 w 132"/>
              <a:gd name="T13" fmla="*/ 6350 h 33"/>
              <a:gd name="T14" fmla="*/ 104775 w 132"/>
              <a:gd name="T15" fmla="*/ 6350 h 33"/>
              <a:gd name="T16" fmla="*/ 104775 w 132"/>
              <a:gd name="T17" fmla="*/ 19050 h 33"/>
              <a:gd name="T18" fmla="*/ 160338 w 132"/>
              <a:gd name="T19" fmla="*/ 19050 h 33"/>
              <a:gd name="T20" fmla="*/ 168275 w 132"/>
              <a:gd name="T21" fmla="*/ 30163 h 33"/>
              <a:gd name="T22" fmla="*/ 104775 w 132"/>
              <a:gd name="T23" fmla="*/ 30163 h 33"/>
              <a:gd name="T24" fmla="*/ 104775 w 132"/>
              <a:gd name="T25" fmla="*/ 42863 h 33"/>
              <a:gd name="T26" fmla="*/ 30163 w 132"/>
              <a:gd name="T27" fmla="*/ 42863 h 33"/>
              <a:gd name="T28" fmla="*/ 104775 w 132"/>
              <a:gd name="T29" fmla="*/ 42863 h 33"/>
              <a:gd name="T30" fmla="*/ 104775 w 132"/>
              <a:gd name="T31" fmla="*/ 30163 h 33"/>
              <a:gd name="T32" fmla="*/ 39688 w 132"/>
              <a:gd name="T33" fmla="*/ 30163 h 33"/>
              <a:gd name="T34" fmla="*/ 46038 w 132"/>
              <a:gd name="T35" fmla="*/ 19050 h 33"/>
              <a:gd name="T36" fmla="*/ 104775 w 132"/>
              <a:gd name="T37" fmla="*/ 19050 h 33"/>
              <a:gd name="T38" fmla="*/ 104775 w 132"/>
              <a:gd name="T39" fmla="*/ 6350 h 33"/>
              <a:gd name="T40" fmla="*/ 58738 w 132"/>
              <a:gd name="T41" fmla="*/ 6350 h 33"/>
              <a:gd name="T42" fmla="*/ 63500 w 132"/>
              <a:gd name="T43" fmla="*/ 0 h 33"/>
              <a:gd name="T44" fmla="*/ 38100 w 132"/>
              <a:gd name="T45" fmla="*/ 0 h 33"/>
              <a:gd name="T46" fmla="*/ 0 w 132"/>
              <a:gd name="T47" fmla="*/ 52388 h 33"/>
              <a:gd name="T48" fmla="*/ 22225 w 132"/>
              <a:gd name="T49" fmla="*/ 52388 h 33"/>
              <a:gd name="T50" fmla="*/ 30163 w 132"/>
              <a:gd name="T51" fmla="*/ 42863 h 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32" h="33">
                <a:moveTo>
                  <a:pt x="66" y="27"/>
                </a:moveTo>
                <a:lnTo>
                  <a:pt x="113" y="27"/>
                </a:lnTo>
                <a:lnTo>
                  <a:pt x="117" y="33"/>
                </a:lnTo>
                <a:lnTo>
                  <a:pt x="132" y="33"/>
                </a:lnTo>
                <a:lnTo>
                  <a:pt x="106" y="0"/>
                </a:lnTo>
                <a:lnTo>
                  <a:pt x="91" y="0"/>
                </a:lnTo>
                <a:lnTo>
                  <a:pt x="94" y="4"/>
                </a:lnTo>
                <a:lnTo>
                  <a:pt x="66" y="4"/>
                </a:lnTo>
                <a:lnTo>
                  <a:pt x="66" y="12"/>
                </a:lnTo>
                <a:lnTo>
                  <a:pt x="101" y="12"/>
                </a:lnTo>
                <a:lnTo>
                  <a:pt x="106" y="19"/>
                </a:lnTo>
                <a:lnTo>
                  <a:pt x="66" y="19"/>
                </a:lnTo>
                <a:lnTo>
                  <a:pt x="66" y="27"/>
                </a:lnTo>
                <a:close/>
                <a:moveTo>
                  <a:pt x="19" y="27"/>
                </a:moveTo>
                <a:lnTo>
                  <a:pt x="66" y="27"/>
                </a:lnTo>
                <a:lnTo>
                  <a:pt x="66" y="19"/>
                </a:lnTo>
                <a:lnTo>
                  <a:pt x="25" y="19"/>
                </a:lnTo>
                <a:lnTo>
                  <a:pt x="29" y="12"/>
                </a:lnTo>
                <a:lnTo>
                  <a:pt x="66" y="12"/>
                </a:lnTo>
                <a:lnTo>
                  <a:pt x="66" y="4"/>
                </a:lnTo>
                <a:lnTo>
                  <a:pt x="37" y="4"/>
                </a:lnTo>
                <a:lnTo>
                  <a:pt x="40" y="0"/>
                </a:lnTo>
                <a:lnTo>
                  <a:pt x="24" y="0"/>
                </a:lnTo>
                <a:lnTo>
                  <a:pt x="0" y="33"/>
                </a:lnTo>
                <a:lnTo>
                  <a:pt x="14" y="33"/>
                </a:lnTo>
                <a:lnTo>
                  <a:pt x="19" y="2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3" name="Freeform 90"/>
          <p:cNvSpPr>
            <a:spLocks noEditPoints="1"/>
          </p:cNvSpPr>
          <p:nvPr/>
        </p:nvSpPr>
        <p:spPr bwMode="auto">
          <a:xfrm>
            <a:off x="4480843" y="2619982"/>
            <a:ext cx="192063" cy="195308"/>
          </a:xfrm>
          <a:custGeom>
            <a:avLst/>
            <a:gdLst>
              <a:gd name="T0" fmla="*/ 192088 w 121"/>
              <a:gd name="T1" fmla="*/ 0 h 123"/>
              <a:gd name="T2" fmla="*/ 158750 w 121"/>
              <a:gd name="T3" fmla="*/ 0 h 123"/>
              <a:gd name="T4" fmla="*/ 158750 w 121"/>
              <a:gd name="T5" fmla="*/ 41275 h 123"/>
              <a:gd name="T6" fmla="*/ 176213 w 121"/>
              <a:gd name="T7" fmla="*/ 41275 h 123"/>
              <a:gd name="T8" fmla="*/ 176213 w 121"/>
              <a:gd name="T9" fmla="*/ 136525 h 123"/>
              <a:gd name="T10" fmla="*/ 158750 w 121"/>
              <a:gd name="T11" fmla="*/ 136525 h 123"/>
              <a:gd name="T12" fmla="*/ 158750 w 121"/>
              <a:gd name="T13" fmla="*/ 155575 h 123"/>
              <a:gd name="T14" fmla="*/ 176213 w 121"/>
              <a:gd name="T15" fmla="*/ 155575 h 123"/>
              <a:gd name="T16" fmla="*/ 176213 w 121"/>
              <a:gd name="T17" fmla="*/ 174625 h 123"/>
              <a:gd name="T18" fmla="*/ 158750 w 121"/>
              <a:gd name="T19" fmla="*/ 174625 h 123"/>
              <a:gd name="T20" fmla="*/ 158750 w 121"/>
              <a:gd name="T21" fmla="*/ 195263 h 123"/>
              <a:gd name="T22" fmla="*/ 192088 w 121"/>
              <a:gd name="T23" fmla="*/ 195263 h 123"/>
              <a:gd name="T24" fmla="*/ 192088 w 121"/>
              <a:gd name="T25" fmla="*/ 0 h 123"/>
              <a:gd name="T26" fmla="*/ 158750 w 121"/>
              <a:gd name="T27" fmla="*/ 0 h 123"/>
              <a:gd name="T28" fmla="*/ 95250 w 121"/>
              <a:gd name="T29" fmla="*/ 0 h 123"/>
              <a:gd name="T30" fmla="*/ 95250 w 121"/>
              <a:gd name="T31" fmla="*/ 12700 h 123"/>
              <a:gd name="T32" fmla="*/ 150813 w 121"/>
              <a:gd name="T33" fmla="*/ 12700 h 123"/>
              <a:gd name="T34" fmla="*/ 150813 w 121"/>
              <a:gd name="T35" fmla="*/ 25400 h 123"/>
              <a:gd name="T36" fmla="*/ 95250 w 121"/>
              <a:gd name="T37" fmla="*/ 25400 h 123"/>
              <a:gd name="T38" fmla="*/ 95250 w 121"/>
              <a:gd name="T39" fmla="*/ 41275 h 123"/>
              <a:gd name="T40" fmla="*/ 158750 w 121"/>
              <a:gd name="T41" fmla="*/ 41275 h 123"/>
              <a:gd name="T42" fmla="*/ 158750 w 121"/>
              <a:gd name="T43" fmla="*/ 0 h 123"/>
              <a:gd name="T44" fmla="*/ 95250 w 121"/>
              <a:gd name="T45" fmla="*/ 195263 h 123"/>
              <a:gd name="T46" fmla="*/ 158750 w 121"/>
              <a:gd name="T47" fmla="*/ 195263 h 123"/>
              <a:gd name="T48" fmla="*/ 158750 w 121"/>
              <a:gd name="T49" fmla="*/ 174625 h 123"/>
              <a:gd name="T50" fmla="*/ 142875 w 121"/>
              <a:gd name="T51" fmla="*/ 174625 h 123"/>
              <a:gd name="T52" fmla="*/ 142875 w 121"/>
              <a:gd name="T53" fmla="*/ 155575 h 123"/>
              <a:gd name="T54" fmla="*/ 158750 w 121"/>
              <a:gd name="T55" fmla="*/ 155575 h 123"/>
              <a:gd name="T56" fmla="*/ 158750 w 121"/>
              <a:gd name="T57" fmla="*/ 136525 h 123"/>
              <a:gd name="T58" fmla="*/ 95250 w 121"/>
              <a:gd name="T59" fmla="*/ 136525 h 123"/>
              <a:gd name="T60" fmla="*/ 95250 w 121"/>
              <a:gd name="T61" fmla="*/ 195263 h 123"/>
              <a:gd name="T62" fmla="*/ 95250 w 121"/>
              <a:gd name="T63" fmla="*/ 0 h 123"/>
              <a:gd name="T64" fmla="*/ 31750 w 121"/>
              <a:gd name="T65" fmla="*/ 0 h 123"/>
              <a:gd name="T66" fmla="*/ 31750 w 121"/>
              <a:gd name="T67" fmla="*/ 41275 h 123"/>
              <a:gd name="T68" fmla="*/ 95250 w 121"/>
              <a:gd name="T69" fmla="*/ 41275 h 123"/>
              <a:gd name="T70" fmla="*/ 95250 w 121"/>
              <a:gd name="T71" fmla="*/ 25400 h 123"/>
              <a:gd name="T72" fmla="*/ 39688 w 121"/>
              <a:gd name="T73" fmla="*/ 25400 h 123"/>
              <a:gd name="T74" fmla="*/ 39688 w 121"/>
              <a:gd name="T75" fmla="*/ 12700 h 123"/>
              <a:gd name="T76" fmla="*/ 95250 w 121"/>
              <a:gd name="T77" fmla="*/ 12700 h 123"/>
              <a:gd name="T78" fmla="*/ 95250 w 121"/>
              <a:gd name="T79" fmla="*/ 0 h 123"/>
              <a:gd name="T80" fmla="*/ 31750 w 121"/>
              <a:gd name="T81" fmla="*/ 195263 h 123"/>
              <a:gd name="T82" fmla="*/ 95250 w 121"/>
              <a:gd name="T83" fmla="*/ 195263 h 123"/>
              <a:gd name="T84" fmla="*/ 95250 w 121"/>
              <a:gd name="T85" fmla="*/ 136525 h 123"/>
              <a:gd name="T86" fmla="*/ 31750 w 121"/>
              <a:gd name="T87" fmla="*/ 136525 h 123"/>
              <a:gd name="T88" fmla="*/ 31750 w 121"/>
              <a:gd name="T89" fmla="*/ 155575 h 123"/>
              <a:gd name="T90" fmla="*/ 47625 w 121"/>
              <a:gd name="T91" fmla="*/ 155575 h 123"/>
              <a:gd name="T92" fmla="*/ 47625 w 121"/>
              <a:gd name="T93" fmla="*/ 174625 h 123"/>
              <a:gd name="T94" fmla="*/ 31750 w 121"/>
              <a:gd name="T95" fmla="*/ 174625 h 123"/>
              <a:gd name="T96" fmla="*/ 31750 w 121"/>
              <a:gd name="T97" fmla="*/ 195263 h 123"/>
              <a:gd name="T98" fmla="*/ 31750 w 121"/>
              <a:gd name="T99" fmla="*/ 0 h 123"/>
              <a:gd name="T100" fmla="*/ 0 w 121"/>
              <a:gd name="T101" fmla="*/ 0 h 123"/>
              <a:gd name="T102" fmla="*/ 0 w 121"/>
              <a:gd name="T103" fmla="*/ 195263 h 123"/>
              <a:gd name="T104" fmla="*/ 31750 w 121"/>
              <a:gd name="T105" fmla="*/ 195263 h 123"/>
              <a:gd name="T106" fmla="*/ 31750 w 121"/>
              <a:gd name="T107" fmla="*/ 174625 h 123"/>
              <a:gd name="T108" fmla="*/ 15875 w 121"/>
              <a:gd name="T109" fmla="*/ 174625 h 123"/>
              <a:gd name="T110" fmla="*/ 15875 w 121"/>
              <a:gd name="T111" fmla="*/ 155575 h 123"/>
              <a:gd name="T112" fmla="*/ 31750 w 121"/>
              <a:gd name="T113" fmla="*/ 155575 h 123"/>
              <a:gd name="T114" fmla="*/ 31750 w 121"/>
              <a:gd name="T115" fmla="*/ 136525 h 123"/>
              <a:gd name="T116" fmla="*/ 15875 w 121"/>
              <a:gd name="T117" fmla="*/ 136525 h 123"/>
              <a:gd name="T118" fmla="*/ 15875 w 121"/>
              <a:gd name="T119" fmla="*/ 41275 h 123"/>
              <a:gd name="T120" fmla="*/ 31750 w 121"/>
              <a:gd name="T121" fmla="*/ 41275 h 123"/>
              <a:gd name="T122" fmla="*/ 31750 w 121"/>
              <a:gd name="T123" fmla="*/ 0 h 12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1" h="123">
                <a:moveTo>
                  <a:pt x="121" y="0"/>
                </a:moveTo>
                <a:lnTo>
                  <a:pt x="100" y="0"/>
                </a:lnTo>
                <a:lnTo>
                  <a:pt x="100" y="26"/>
                </a:lnTo>
                <a:lnTo>
                  <a:pt x="111" y="26"/>
                </a:lnTo>
                <a:lnTo>
                  <a:pt x="111" y="86"/>
                </a:lnTo>
                <a:lnTo>
                  <a:pt x="100" y="86"/>
                </a:lnTo>
                <a:lnTo>
                  <a:pt x="100" y="98"/>
                </a:lnTo>
                <a:lnTo>
                  <a:pt x="111" y="98"/>
                </a:lnTo>
                <a:lnTo>
                  <a:pt x="111" y="110"/>
                </a:lnTo>
                <a:lnTo>
                  <a:pt x="100" y="110"/>
                </a:lnTo>
                <a:lnTo>
                  <a:pt x="100" y="123"/>
                </a:lnTo>
                <a:lnTo>
                  <a:pt x="121" y="123"/>
                </a:lnTo>
                <a:lnTo>
                  <a:pt x="121" y="0"/>
                </a:lnTo>
                <a:close/>
                <a:moveTo>
                  <a:pt x="100" y="0"/>
                </a:moveTo>
                <a:lnTo>
                  <a:pt x="60" y="0"/>
                </a:lnTo>
                <a:lnTo>
                  <a:pt x="60" y="8"/>
                </a:lnTo>
                <a:lnTo>
                  <a:pt x="95" y="8"/>
                </a:lnTo>
                <a:lnTo>
                  <a:pt x="95" y="16"/>
                </a:lnTo>
                <a:lnTo>
                  <a:pt x="60" y="16"/>
                </a:lnTo>
                <a:lnTo>
                  <a:pt x="60" y="26"/>
                </a:lnTo>
                <a:lnTo>
                  <a:pt x="100" y="26"/>
                </a:lnTo>
                <a:lnTo>
                  <a:pt x="100" y="0"/>
                </a:lnTo>
                <a:close/>
                <a:moveTo>
                  <a:pt x="60" y="123"/>
                </a:moveTo>
                <a:lnTo>
                  <a:pt x="100" y="123"/>
                </a:lnTo>
                <a:lnTo>
                  <a:pt x="100" y="110"/>
                </a:lnTo>
                <a:lnTo>
                  <a:pt x="90" y="110"/>
                </a:lnTo>
                <a:lnTo>
                  <a:pt x="90" y="98"/>
                </a:lnTo>
                <a:lnTo>
                  <a:pt x="100" y="98"/>
                </a:lnTo>
                <a:lnTo>
                  <a:pt x="100" y="86"/>
                </a:lnTo>
                <a:lnTo>
                  <a:pt x="60" y="86"/>
                </a:lnTo>
                <a:lnTo>
                  <a:pt x="60" y="123"/>
                </a:lnTo>
                <a:close/>
                <a:moveTo>
                  <a:pt x="60" y="0"/>
                </a:moveTo>
                <a:lnTo>
                  <a:pt x="20" y="0"/>
                </a:lnTo>
                <a:lnTo>
                  <a:pt x="20" y="26"/>
                </a:lnTo>
                <a:lnTo>
                  <a:pt x="60" y="26"/>
                </a:lnTo>
                <a:lnTo>
                  <a:pt x="60" y="16"/>
                </a:lnTo>
                <a:lnTo>
                  <a:pt x="25" y="16"/>
                </a:lnTo>
                <a:lnTo>
                  <a:pt x="25" y="8"/>
                </a:lnTo>
                <a:lnTo>
                  <a:pt x="60" y="8"/>
                </a:lnTo>
                <a:lnTo>
                  <a:pt x="60" y="0"/>
                </a:lnTo>
                <a:close/>
                <a:moveTo>
                  <a:pt x="20" y="123"/>
                </a:moveTo>
                <a:lnTo>
                  <a:pt x="60" y="123"/>
                </a:lnTo>
                <a:lnTo>
                  <a:pt x="60" y="86"/>
                </a:lnTo>
                <a:lnTo>
                  <a:pt x="20" y="86"/>
                </a:lnTo>
                <a:lnTo>
                  <a:pt x="20" y="98"/>
                </a:lnTo>
                <a:lnTo>
                  <a:pt x="30" y="98"/>
                </a:lnTo>
                <a:lnTo>
                  <a:pt x="30" y="110"/>
                </a:lnTo>
                <a:lnTo>
                  <a:pt x="20" y="110"/>
                </a:lnTo>
                <a:lnTo>
                  <a:pt x="20" y="123"/>
                </a:lnTo>
                <a:close/>
                <a:moveTo>
                  <a:pt x="20" y="0"/>
                </a:moveTo>
                <a:lnTo>
                  <a:pt x="0" y="0"/>
                </a:lnTo>
                <a:lnTo>
                  <a:pt x="0" y="123"/>
                </a:lnTo>
                <a:lnTo>
                  <a:pt x="20" y="123"/>
                </a:lnTo>
                <a:lnTo>
                  <a:pt x="20" y="110"/>
                </a:lnTo>
                <a:lnTo>
                  <a:pt x="10" y="110"/>
                </a:lnTo>
                <a:lnTo>
                  <a:pt x="10" y="98"/>
                </a:lnTo>
                <a:lnTo>
                  <a:pt x="20" y="98"/>
                </a:lnTo>
                <a:lnTo>
                  <a:pt x="20" y="86"/>
                </a:lnTo>
                <a:lnTo>
                  <a:pt x="10" y="86"/>
                </a:lnTo>
                <a:lnTo>
                  <a:pt x="10" y="26"/>
                </a:lnTo>
                <a:lnTo>
                  <a:pt x="20" y="26"/>
                </a:lnTo>
                <a:lnTo>
                  <a:pt x="2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4" name="Rectangle 91"/>
          <p:cNvSpPr>
            <a:spLocks noChangeArrowheads="1"/>
          </p:cNvSpPr>
          <p:nvPr/>
        </p:nvSpPr>
        <p:spPr bwMode="auto">
          <a:xfrm>
            <a:off x="4747501" y="2524717"/>
            <a:ext cx="239682" cy="2858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35" name="Freeform 92"/>
          <p:cNvSpPr>
            <a:spLocks noEditPoints="1"/>
          </p:cNvSpPr>
          <p:nvPr/>
        </p:nvSpPr>
        <p:spPr bwMode="auto">
          <a:xfrm>
            <a:off x="4747501" y="2580293"/>
            <a:ext cx="239682" cy="98448"/>
          </a:xfrm>
          <a:custGeom>
            <a:avLst/>
            <a:gdLst>
              <a:gd name="T0" fmla="*/ 201613 w 151"/>
              <a:gd name="T1" fmla="*/ 98425 h 62"/>
              <a:gd name="T2" fmla="*/ 239713 w 151"/>
              <a:gd name="T3" fmla="*/ 98425 h 62"/>
              <a:gd name="T4" fmla="*/ 239713 w 151"/>
              <a:gd name="T5" fmla="*/ 0 h 62"/>
              <a:gd name="T6" fmla="*/ 201613 w 151"/>
              <a:gd name="T7" fmla="*/ 0 h 62"/>
              <a:gd name="T8" fmla="*/ 201613 w 151"/>
              <a:gd name="T9" fmla="*/ 47625 h 62"/>
              <a:gd name="T10" fmla="*/ 220663 w 151"/>
              <a:gd name="T11" fmla="*/ 66675 h 62"/>
              <a:gd name="T12" fmla="*/ 201613 w 151"/>
              <a:gd name="T13" fmla="*/ 82550 h 62"/>
              <a:gd name="T14" fmla="*/ 201613 w 151"/>
              <a:gd name="T15" fmla="*/ 98425 h 62"/>
              <a:gd name="T16" fmla="*/ 0 w 151"/>
              <a:gd name="T17" fmla="*/ 98425 h 62"/>
              <a:gd name="T18" fmla="*/ 201613 w 151"/>
              <a:gd name="T19" fmla="*/ 98425 h 62"/>
              <a:gd name="T20" fmla="*/ 201613 w 151"/>
              <a:gd name="T21" fmla="*/ 82550 h 62"/>
              <a:gd name="T22" fmla="*/ 185738 w 151"/>
              <a:gd name="T23" fmla="*/ 66675 h 62"/>
              <a:gd name="T24" fmla="*/ 201613 w 151"/>
              <a:gd name="T25" fmla="*/ 47625 h 62"/>
              <a:gd name="T26" fmla="*/ 201613 w 151"/>
              <a:gd name="T27" fmla="*/ 0 h 62"/>
              <a:gd name="T28" fmla="*/ 0 w 151"/>
              <a:gd name="T29" fmla="*/ 0 h 62"/>
              <a:gd name="T30" fmla="*/ 0 w 151"/>
              <a:gd name="T31" fmla="*/ 98425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51" h="62">
                <a:moveTo>
                  <a:pt x="127" y="62"/>
                </a:moveTo>
                <a:lnTo>
                  <a:pt x="151" y="62"/>
                </a:lnTo>
                <a:lnTo>
                  <a:pt x="151" y="0"/>
                </a:lnTo>
                <a:lnTo>
                  <a:pt x="127" y="0"/>
                </a:lnTo>
                <a:lnTo>
                  <a:pt x="127" y="30"/>
                </a:lnTo>
                <a:lnTo>
                  <a:pt x="139" y="42"/>
                </a:lnTo>
                <a:lnTo>
                  <a:pt x="127" y="52"/>
                </a:lnTo>
                <a:lnTo>
                  <a:pt x="127" y="62"/>
                </a:lnTo>
                <a:close/>
                <a:moveTo>
                  <a:pt x="0" y="62"/>
                </a:moveTo>
                <a:lnTo>
                  <a:pt x="127" y="62"/>
                </a:lnTo>
                <a:lnTo>
                  <a:pt x="127" y="52"/>
                </a:lnTo>
                <a:lnTo>
                  <a:pt x="117" y="42"/>
                </a:lnTo>
                <a:lnTo>
                  <a:pt x="127" y="30"/>
                </a:lnTo>
                <a:lnTo>
                  <a:pt x="127" y="0"/>
                </a:lnTo>
                <a:lnTo>
                  <a:pt x="0" y="0"/>
                </a:lnTo>
                <a:lnTo>
                  <a:pt x="0"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6" name="Freeform 93"/>
          <p:cNvSpPr/>
          <p:nvPr/>
        </p:nvSpPr>
        <p:spPr bwMode="auto">
          <a:xfrm>
            <a:off x="4384019" y="3837884"/>
            <a:ext cx="166665" cy="149260"/>
          </a:xfrm>
          <a:custGeom>
            <a:avLst/>
            <a:gdLst>
              <a:gd name="T0" fmla="*/ 0 w 105"/>
              <a:gd name="T1" fmla="*/ 60325 h 94"/>
              <a:gd name="T2" fmla="*/ 0 w 105"/>
              <a:gd name="T3" fmla="*/ 127000 h 94"/>
              <a:gd name="T4" fmla="*/ 3175 w 105"/>
              <a:gd name="T5" fmla="*/ 127000 h 94"/>
              <a:gd name="T6" fmla="*/ 26987 w 105"/>
              <a:gd name="T7" fmla="*/ 127000 h 94"/>
              <a:gd name="T8" fmla="*/ 34925 w 105"/>
              <a:gd name="T9" fmla="*/ 127000 h 94"/>
              <a:gd name="T10" fmla="*/ 34925 w 105"/>
              <a:gd name="T11" fmla="*/ 134938 h 94"/>
              <a:gd name="T12" fmla="*/ 34925 w 105"/>
              <a:gd name="T13" fmla="*/ 149225 h 94"/>
              <a:gd name="T14" fmla="*/ 42862 w 105"/>
              <a:gd name="T15" fmla="*/ 149225 h 94"/>
              <a:gd name="T16" fmla="*/ 42862 w 105"/>
              <a:gd name="T17" fmla="*/ 134938 h 94"/>
              <a:gd name="T18" fmla="*/ 42862 w 105"/>
              <a:gd name="T19" fmla="*/ 127000 h 94"/>
              <a:gd name="T20" fmla="*/ 49212 w 105"/>
              <a:gd name="T21" fmla="*/ 127000 h 94"/>
              <a:gd name="T22" fmla="*/ 71437 w 105"/>
              <a:gd name="T23" fmla="*/ 127000 h 94"/>
              <a:gd name="T24" fmla="*/ 79375 w 105"/>
              <a:gd name="T25" fmla="*/ 127000 h 94"/>
              <a:gd name="T26" fmla="*/ 79375 w 105"/>
              <a:gd name="T27" fmla="*/ 134938 h 94"/>
              <a:gd name="T28" fmla="*/ 79375 w 105"/>
              <a:gd name="T29" fmla="*/ 149225 h 94"/>
              <a:gd name="T30" fmla="*/ 88900 w 105"/>
              <a:gd name="T31" fmla="*/ 149225 h 94"/>
              <a:gd name="T32" fmla="*/ 88900 w 105"/>
              <a:gd name="T33" fmla="*/ 134938 h 94"/>
              <a:gd name="T34" fmla="*/ 88900 w 105"/>
              <a:gd name="T35" fmla="*/ 127000 h 94"/>
              <a:gd name="T36" fmla="*/ 95250 w 105"/>
              <a:gd name="T37" fmla="*/ 127000 h 94"/>
              <a:gd name="T38" fmla="*/ 117475 w 105"/>
              <a:gd name="T39" fmla="*/ 127000 h 94"/>
              <a:gd name="T40" fmla="*/ 123825 w 105"/>
              <a:gd name="T41" fmla="*/ 127000 h 94"/>
              <a:gd name="T42" fmla="*/ 123825 w 105"/>
              <a:gd name="T43" fmla="*/ 134938 h 94"/>
              <a:gd name="T44" fmla="*/ 123825 w 105"/>
              <a:gd name="T45" fmla="*/ 149225 h 94"/>
              <a:gd name="T46" fmla="*/ 131762 w 105"/>
              <a:gd name="T47" fmla="*/ 149225 h 94"/>
              <a:gd name="T48" fmla="*/ 131762 w 105"/>
              <a:gd name="T49" fmla="*/ 134938 h 94"/>
              <a:gd name="T50" fmla="*/ 131762 w 105"/>
              <a:gd name="T51" fmla="*/ 127000 h 94"/>
              <a:gd name="T52" fmla="*/ 141287 w 105"/>
              <a:gd name="T53" fmla="*/ 127000 h 94"/>
              <a:gd name="T54" fmla="*/ 163512 w 105"/>
              <a:gd name="T55" fmla="*/ 127000 h 94"/>
              <a:gd name="T56" fmla="*/ 166687 w 105"/>
              <a:gd name="T57" fmla="*/ 127000 h 94"/>
              <a:gd name="T58" fmla="*/ 166687 w 105"/>
              <a:gd name="T59" fmla="*/ 60325 h 94"/>
              <a:gd name="T60" fmla="*/ 155575 w 105"/>
              <a:gd name="T61" fmla="*/ 60325 h 94"/>
              <a:gd name="T62" fmla="*/ 155575 w 105"/>
              <a:gd name="T63" fmla="*/ 74613 h 94"/>
              <a:gd name="T64" fmla="*/ 139700 w 105"/>
              <a:gd name="T65" fmla="*/ 74613 h 94"/>
              <a:gd name="T66" fmla="*/ 139700 w 105"/>
              <a:gd name="T67" fmla="*/ 60325 h 94"/>
              <a:gd name="T68" fmla="*/ 123825 w 105"/>
              <a:gd name="T69" fmla="*/ 60325 h 94"/>
              <a:gd name="T70" fmla="*/ 123825 w 105"/>
              <a:gd name="T71" fmla="*/ 74613 h 94"/>
              <a:gd name="T72" fmla="*/ 106362 w 105"/>
              <a:gd name="T73" fmla="*/ 74613 h 94"/>
              <a:gd name="T74" fmla="*/ 106362 w 105"/>
              <a:gd name="T75" fmla="*/ 60325 h 94"/>
              <a:gd name="T76" fmla="*/ 93662 w 105"/>
              <a:gd name="T77" fmla="*/ 60325 h 94"/>
              <a:gd name="T78" fmla="*/ 93662 w 105"/>
              <a:gd name="T79" fmla="*/ 0 h 94"/>
              <a:gd name="T80" fmla="*/ 73025 w 105"/>
              <a:gd name="T81" fmla="*/ 0 h 94"/>
              <a:gd name="T82" fmla="*/ 73025 w 105"/>
              <a:gd name="T83" fmla="*/ 60325 h 94"/>
              <a:gd name="T84" fmla="*/ 60325 w 105"/>
              <a:gd name="T85" fmla="*/ 60325 h 94"/>
              <a:gd name="T86" fmla="*/ 60325 w 105"/>
              <a:gd name="T87" fmla="*/ 74613 h 94"/>
              <a:gd name="T88" fmla="*/ 42862 w 105"/>
              <a:gd name="T89" fmla="*/ 74613 h 94"/>
              <a:gd name="T90" fmla="*/ 42862 w 105"/>
              <a:gd name="T91" fmla="*/ 60325 h 94"/>
              <a:gd name="T92" fmla="*/ 26987 w 105"/>
              <a:gd name="T93" fmla="*/ 60325 h 94"/>
              <a:gd name="T94" fmla="*/ 26987 w 105"/>
              <a:gd name="T95" fmla="*/ 74613 h 94"/>
              <a:gd name="T96" fmla="*/ 11112 w 105"/>
              <a:gd name="T97" fmla="*/ 74613 h 94"/>
              <a:gd name="T98" fmla="*/ 11112 w 105"/>
              <a:gd name="T99" fmla="*/ 60325 h 94"/>
              <a:gd name="T100" fmla="*/ 0 w 105"/>
              <a:gd name="T101" fmla="*/ 60325 h 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5" h="94">
                <a:moveTo>
                  <a:pt x="0" y="38"/>
                </a:moveTo>
                <a:lnTo>
                  <a:pt x="0" y="80"/>
                </a:lnTo>
                <a:lnTo>
                  <a:pt x="2" y="80"/>
                </a:lnTo>
                <a:lnTo>
                  <a:pt x="17" y="80"/>
                </a:lnTo>
                <a:lnTo>
                  <a:pt x="22" y="80"/>
                </a:lnTo>
                <a:lnTo>
                  <a:pt x="22" y="85"/>
                </a:lnTo>
                <a:lnTo>
                  <a:pt x="22" y="94"/>
                </a:lnTo>
                <a:lnTo>
                  <a:pt x="27" y="94"/>
                </a:lnTo>
                <a:lnTo>
                  <a:pt x="27" y="85"/>
                </a:lnTo>
                <a:lnTo>
                  <a:pt x="27" y="80"/>
                </a:lnTo>
                <a:lnTo>
                  <a:pt x="31" y="80"/>
                </a:lnTo>
                <a:lnTo>
                  <a:pt x="45" y="80"/>
                </a:lnTo>
                <a:lnTo>
                  <a:pt x="50" y="80"/>
                </a:lnTo>
                <a:lnTo>
                  <a:pt x="50" y="85"/>
                </a:lnTo>
                <a:lnTo>
                  <a:pt x="50" y="94"/>
                </a:lnTo>
                <a:lnTo>
                  <a:pt x="56" y="94"/>
                </a:lnTo>
                <a:lnTo>
                  <a:pt x="56" y="85"/>
                </a:lnTo>
                <a:lnTo>
                  <a:pt x="56" y="80"/>
                </a:lnTo>
                <a:lnTo>
                  <a:pt x="60" y="80"/>
                </a:lnTo>
                <a:lnTo>
                  <a:pt x="74" y="80"/>
                </a:lnTo>
                <a:lnTo>
                  <a:pt x="78" y="80"/>
                </a:lnTo>
                <a:lnTo>
                  <a:pt x="78" y="85"/>
                </a:lnTo>
                <a:lnTo>
                  <a:pt x="78" y="94"/>
                </a:lnTo>
                <a:lnTo>
                  <a:pt x="83" y="94"/>
                </a:lnTo>
                <a:lnTo>
                  <a:pt x="83" y="85"/>
                </a:lnTo>
                <a:lnTo>
                  <a:pt x="83" y="80"/>
                </a:lnTo>
                <a:lnTo>
                  <a:pt x="89" y="80"/>
                </a:lnTo>
                <a:lnTo>
                  <a:pt x="103" y="80"/>
                </a:lnTo>
                <a:lnTo>
                  <a:pt x="105" y="80"/>
                </a:lnTo>
                <a:lnTo>
                  <a:pt x="105" y="38"/>
                </a:lnTo>
                <a:lnTo>
                  <a:pt x="98" y="38"/>
                </a:lnTo>
                <a:lnTo>
                  <a:pt x="98" y="47"/>
                </a:lnTo>
                <a:lnTo>
                  <a:pt x="88" y="47"/>
                </a:lnTo>
                <a:lnTo>
                  <a:pt x="88" y="38"/>
                </a:lnTo>
                <a:lnTo>
                  <a:pt x="78" y="38"/>
                </a:lnTo>
                <a:lnTo>
                  <a:pt x="78" y="47"/>
                </a:lnTo>
                <a:lnTo>
                  <a:pt x="67" y="47"/>
                </a:lnTo>
                <a:lnTo>
                  <a:pt x="67" y="38"/>
                </a:lnTo>
                <a:lnTo>
                  <a:pt x="59" y="38"/>
                </a:lnTo>
                <a:lnTo>
                  <a:pt x="59" y="0"/>
                </a:lnTo>
                <a:lnTo>
                  <a:pt x="46" y="0"/>
                </a:lnTo>
                <a:lnTo>
                  <a:pt x="46" y="38"/>
                </a:lnTo>
                <a:lnTo>
                  <a:pt x="38" y="38"/>
                </a:lnTo>
                <a:lnTo>
                  <a:pt x="38" y="47"/>
                </a:lnTo>
                <a:lnTo>
                  <a:pt x="27" y="47"/>
                </a:lnTo>
                <a:lnTo>
                  <a:pt x="27" y="38"/>
                </a:lnTo>
                <a:lnTo>
                  <a:pt x="17" y="38"/>
                </a:lnTo>
                <a:lnTo>
                  <a:pt x="17" y="47"/>
                </a:lnTo>
                <a:lnTo>
                  <a:pt x="7" y="47"/>
                </a:lnTo>
                <a:lnTo>
                  <a:pt x="7" y="38"/>
                </a:lnTo>
                <a:lnTo>
                  <a:pt x="0" y="3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7" name="Freeform 94"/>
          <p:cNvSpPr/>
          <p:nvPr/>
        </p:nvSpPr>
        <p:spPr bwMode="auto">
          <a:xfrm>
            <a:off x="4349091" y="3972845"/>
            <a:ext cx="236506" cy="122266"/>
          </a:xfrm>
          <a:custGeom>
            <a:avLst/>
            <a:gdLst>
              <a:gd name="T0" fmla="*/ 236537 w 149"/>
              <a:gd name="T1" fmla="*/ 0 h 77"/>
              <a:gd name="T2" fmla="*/ 219075 w 149"/>
              <a:gd name="T3" fmla="*/ 0 h 77"/>
              <a:gd name="T4" fmla="*/ 219075 w 149"/>
              <a:gd name="T5" fmla="*/ 22225 h 77"/>
              <a:gd name="T6" fmla="*/ 201612 w 149"/>
              <a:gd name="T7" fmla="*/ 22225 h 77"/>
              <a:gd name="T8" fmla="*/ 198437 w 149"/>
              <a:gd name="T9" fmla="*/ 22225 h 77"/>
              <a:gd name="T10" fmla="*/ 198437 w 149"/>
              <a:gd name="T11" fmla="*/ 0 h 77"/>
              <a:gd name="T12" fmla="*/ 176212 w 149"/>
              <a:gd name="T13" fmla="*/ 0 h 77"/>
              <a:gd name="T14" fmla="*/ 176212 w 149"/>
              <a:gd name="T15" fmla="*/ 22225 h 77"/>
              <a:gd name="T16" fmla="*/ 152400 w 149"/>
              <a:gd name="T17" fmla="*/ 22225 h 77"/>
              <a:gd name="T18" fmla="*/ 152400 w 149"/>
              <a:gd name="T19" fmla="*/ 0 h 77"/>
              <a:gd name="T20" fmla="*/ 130175 w 149"/>
              <a:gd name="T21" fmla="*/ 0 h 77"/>
              <a:gd name="T22" fmla="*/ 130175 w 149"/>
              <a:gd name="T23" fmla="*/ 22225 h 77"/>
              <a:gd name="T24" fmla="*/ 106362 w 149"/>
              <a:gd name="T25" fmla="*/ 22225 h 77"/>
              <a:gd name="T26" fmla="*/ 106362 w 149"/>
              <a:gd name="T27" fmla="*/ 0 h 77"/>
              <a:gd name="T28" fmla="*/ 84137 w 149"/>
              <a:gd name="T29" fmla="*/ 0 h 77"/>
              <a:gd name="T30" fmla="*/ 84137 w 149"/>
              <a:gd name="T31" fmla="*/ 22225 h 77"/>
              <a:gd name="T32" fmla="*/ 61912 w 149"/>
              <a:gd name="T33" fmla="*/ 22225 h 77"/>
              <a:gd name="T34" fmla="*/ 61912 w 149"/>
              <a:gd name="T35" fmla="*/ 0 h 77"/>
              <a:gd name="T36" fmla="*/ 38100 w 149"/>
              <a:gd name="T37" fmla="*/ 0 h 77"/>
              <a:gd name="T38" fmla="*/ 38100 w 149"/>
              <a:gd name="T39" fmla="*/ 22225 h 77"/>
              <a:gd name="T40" fmla="*/ 34925 w 149"/>
              <a:gd name="T41" fmla="*/ 22225 h 77"/>
              <a:gd name="T42" fmla="*/ 15875 w 149"/>
              <a:gd name="T43" fmla="*/ 22225 h 77"/>
              <a:gd name="T44" fmla="*/ 15875 w 149"/>
              <a:gd name="T45" fmla="*/ 0 h 77"/>
              <a:gd name="T46" fmla="*/ 0 w 149"/>
              <a:gd name="T47" fmla="*/ 0 h 77"/>
              <a:gd name="T48" fmla="*/ 0 w 149"/>
              <a:gd name="T49" fmla="*/ 122238 h 77"/>
              <a:gd name="T50" fmla="*/ 88900 w 149"/>
              <a:gd name="T51" fmla="*/ 122238 h 77"/>
              <a:gd name="T52" fmla="*/ 88900 w 149"/>
              <a:gd name="T53" fmla="*/ 74613 h 77"/>
              <a:gd name="T54" fmla="*/ 152400 w 149"/>
              <a:gd name="T55" fmla="*/ 74613 h 77"/>
              <a:gd name="T56" fmla="*/ 152400 w 149"/>
              <a:gd name="T57" fmla="*/ 122238 h 77"/>
              <a:gd name="T58" fmla="*/ 236537 w 149"/>
              <a:gd name="T59" fmla="*/ 122238 h 77"/>
              <a:gd name="T60" fmla="*/ 236537 w 149"/>
              <a:gd name="T61" fmla="*/ 0 h 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49" h="77">
                <a:moveTo>
                  <a:pt x="149" y="0"/>
                </a:moveTo>
                <a:lnTo>
                  <a:pt x="138" y="0"/>
                </a:lnTo>
                <a:lnTo>
                  <a:pt x="138" y="14"/>
                </a:lnTo>
                <a:lnTo>
                  <a:pt x="127" y="14"/>
                </a:lnTo>
                <a:lnTo>
                  <a:pt x="125" y="14"/>
                </a:lnTo>
                <a:lnTo>
                  <a:pt x="125" y="0"/>
                </a:lnTo>
                <a:lnTo>
                  <a:pt x="111" y="0"/>
                </a:lnTo>
                <a:lnTo>
                  <a:pt x="111" y="14"/>
                </a:lnTo>
                <a:lnTo>
                  <a:pt x="96" y="14"/>
                </a:lnTo>
                <a:lnTo>
                  <a:pt x="96" y="0"/>
                </a:lnTo>
                <a:lnTo>
                  <a:pt x="82" y="0"/>
                </a:lnTo>
                <a:lnTo>
                  <a:pt x="82" y="14"/>
                </a:lnTo>
                <a:lnTo>
                  <a:pt x="67" y="14"/>
                </a:lnTo>
                <a:lnTo>
                  <a:pt x="67" y="0"/>
                </a:lnTo>
                <a:lnTo>
                  <a:pt x="53" y="0"/>
                </a:lnTo>
                <a:lnTo>
                  <a:pt x="53" y="14"/>
                </a:lnTo>
                <a:lnTo>
                  <a:pt x="39" y="14"/>
                </a:lnTo>
                <a:lnTo>
                  <a:pt x="39" y="0"/>
                </a:lnTo>
                <a:lnTo>
                  <a:pt x="24" y="0"/>
                </a:lnTo>
                <a:lnTo>
                  <a:pt x="24" y="14"/>
                </a:lnTo>
                <a:lnTo>
                  <a:pt x="22" y="14"/>
                </a:lnTo>
                <a:lnTo>
                  <a:pt x="10" y="14"/>
                </a:lnTo>
                <a:lnTo>
                  <a:pt x="10" y="0"/>
                </a:lnTo>
                <a:lnTo>
                  <a:pt x="0" y="0"/>
                </a:lnTo>
                <a:lnTo>
                  <a:pt x="0" y="77"/>
                </a:lnTo>
                <a:lnTo>
                  <a:pt x="56" y="77"/>
                </a:lnTo>
                <a:lnTo>
                  <a:pt x="56" y="47"/>
                </a:lnTo>
                <a:lnTo>
                  <a:pt x="96" y="47"/>
                </a:lnTo>
                <a:lnTo>
                  <a:pt x="96" y="77"/>
                </a:lnTo>
                <a:lnTo>
                  <a:pt x="149" y="77"/>
                </a:lnTo>
                <a:lnTo>
                  <a:pt x="14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8" name="Freeform 95"/>
          <p:cNvSpPr/>
          <p:nvPr/>
        </p:nvSpPr>
        <p:spPr bwMode="auto">
          <a:xfrm>
            <a:off x="4488780" y="3844228"/>
            <a:ext cx="68253" cy="42872"/>
          </a:xfrm>
          <a:custGeom>
            <a:avLst/>
            <a:gdLst>
              <a:gd name="T0" fmla="*/ 0 w 43"/>
              <a:gd name="T1" fmla="*/ 0 h 27"/>
              <a:gd name="T2" fmla="*/ 0 w 43"/>
              <a:gd name="T3" fmla="*/ 42862 h 27"/>
              <a:gd name="T4" fmla="*/ 68262 w 43"/>
              <a:gd name="T5" fmla="*/ 22225 h 27"/>
              <a:gd name="T6" fmla="*/ 0 w 43"/>
              <a:gd name="T7" fmla="*/ 0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3" h="27">
                <a:moveTo>
                  <a:pt x="0" y="0"/>
                </a:moveTo>
                <a:lnTo>
                  <a:pt x="0" y="27"/>
                </a:lnTo>
                <a:lnTo>
                  <a:pt x="43" y="14"/>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39" name="Oval 96"/>
          <p:cNvSpPr>
            <a:spLocks noChangeArrowheads="1"/>
          </p:cNvSpPr>
          <p:nvPr/>
        </p:nvSpPr>
        <p:spPr bwMode="auto">
          <a:xfrm>
            <a:off x="5652266" y="4657216"/>
            <a:ext cx="30159" cy="3016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40" name="Freeform 97"/>
          <p:cNvSpPr/>
          <p:nvPr/>
        </p:nvSpPr>
        <p:spPr bwMode="auto">
          <a:xfrm>
            <a:off x="5571314" y="4685798"/>
            <a:ext cx="147618" cy="112738"/>
          </a:xfrm>
          <a:custGeom>
            <a:avLst/>
            <a:gdLst>
              <a:gd name="T0" fmla="*/ 117475 w 93"/>
              <a:gd name="T1" fmla="*/ 22225 h 71"/>
              <a:gd name="T2" fmla="*/ 101600 w 93"/>
              <a:gd name="T3" fmla="*/ 9525 h 71"/>
              <a:gd name="T4" fmla="*/ 74612 w 93"/>
              <a:gd name="T5" fmla="*/ 0 h 71"/>
              <a:gd name="T6" fmla="*/ 39687 w 93"/>
              <a:gd name="T7" fmla="*/ 0 h 71"/>
              <a:gd name="T8" fmla="*/ 25400 w 93"/>
              <a:gd name="T9" fmla="*/ 34925 h 71"/>
              <a:gd name="T10" fmla="*/ 20637 w 93"/>
              <a:gd name="T11" fmla="*/ 33337 h 71"/>
              <a:gd name="T12" fmla="*/ 19050 w 93"/>
              <a:gd name="T13" fmla="*/ 36512 h 71"/>
              <a:gd name="T14" fmla="*/ 19050 w 93"/>
              <a:gd name="T15" fmla="*/ 38100 h 71"/>
              <a:gd name="T16" fmla="*/ 17462 w 93"/>
              <a:gd name="T17" fmla="*/ 39687 h 71"/>
              <a:gd name="T18" fmla="*/ 11112 w 93"/>
              <a:gd name="T19" fmla="*/ 38100 h 71"/>
              <a:gd name="T20" fmla="*/ 0 w 93"/>
              <a:gd name="T21" fmla="*/ 65087 h 71"/>
              <a:gd name="T22" fmla="*/ 26987 w 93"/>
              <a:gd name="T23" fmla="*/ 77787 h 71"/>
              <a:gd name="T24" fmla="*/ 30162 w 93"/>
              <a:gd name="T25" fmla="*/ 79375 h 71"/>
              <a:gd name="T26" fmla="*/ 30162 w 93"/>
              <a:gd name="T27" fmla="*/ 77787 h 71"/>
              <a:gd name="T28" fmla="*/ 41275 w 93"/>
              <a:gd name="T29" fmla="*/ 50800 h 71"/>
              <a:gd name="T30" fmla="*/ 36512 w 93"/>
              <a:gd name="T31" fmla="*/ 49212 h 71"/>
              <a:gd name="T32" fmla="*/ 36512 w 93"/>
              <a:gd name="T33" fmla="*/ 47625 h 71"/>
              <a:gd name="T34" fmla="*/ 36512 w 93"/>
              <a:gd name="T35" fmla="*/ 46037 h 71"/>
              <a:gd name="T36" fmla="*/ 38100 w 93"/>
              <a:gd name="T37" fmla="*/ 41275 h 71"/>
              <a:gd name="T38" fmla="*/ 34925 w 93"/>
              <a:gd name="T39" fmla="*/ 39687 h 71"/>
              <a:gd name="T40" fmla="*/ 47625 w 93"/>
              <a:gd name="T41" fmla="*/ 9525 h 71"/>
              <a:gd name="T42" fmla="*/ 71437 w 93"/>
              <a:gd name="T43" fmla="*/ 9525 h 71"/>
              <a:gd name="T44" fmla="*/ 55562 w 93"/>
              <a:gd name="T45" fmla="*/ 52387 h 71"/>
              <a:gd name="T46" fmla="*/ 50800 w 93"/>
              <a:gd name="T47" fmla="*/ 76200 h 71"/>
              <a:gd name="T48" fmla="*/ 44450 w 93"/>
              <a:gd name="T49" fmla="*/ 76200 h 71"/>
              <a:gd name="T50" fmla="*/ 41275 w 93"/>
              <a:gd name="T51" fmla="*/ 82550 h 71"/>
              <a:gd name="T52" fmla="*/ 39687 w 93"/>
              <a:gd name="T53" fmla="*/ 85725 h 71"/>
              <a:gd name="T54" fmla="*/ 36512 w 93"/>
              <a:gd name="T55" fmla="*/ 85725 h 71"/>
              <a:gd name="T56" fmla="*/ 20637 w 93"/>
              <a:gd name="T57" fmla="*/ 77787 h 71"/>
              <a:gd name="T58" fmla="*/ 17462 w 93"/>
              <a:gd name="T59" fmla="*/ 77787 h 71"/>
              <a:gd name="T60" fmla="*/ 19050 w 93"/>
              <a:gd name="T61" fmla="*/ 92075 h 71"/>
              <a:gd name="T62" fmla="*/ 63500 w 93"/>
              <a:gd name="T63" fmla="*/ 88900 h 71"/>
              <a:gd name="T64" fmla="*/ 69850 w 93"/>
              <a:gd name="T65" fmla="*/ 61912 h 71"/>
              <a:gd name="T66" fmla="*/ 69850 w 93"/>
              <a:gd name="T67" fmla="*/ 63500 h 71"/>
              <a:gd name="T68" fmla="*/ 87312 w 93"/>
              <a:gd name="T69" fmla="*/ 76200 h 71"/>
              <a:gd name="T70" fmla="*/ 88900 w 93"/>
              <a:gd name="T71" fmla="*/ 112712 h 71"/>
              <a:gd name="T72" fmla="*/ 104775 w 93"/>
              <a:gd name="T73" fmla="*/ 111125 h 71"/>
              <a:gd name="T74" fmla="*/ 103187 w 93"/>
              <a:gd name="T75" fmla="*/ 68262 h 71"/>
              <a:gd name="T76" fmla="*/ 80962 w 93"/>
              <a:gd name="T77" fmla="*/ 52387 h 71"/>
              <a:gd name="T78" fmla="*/ 96837 w 93"/>
              <a:gd name="T79" fmla="*/ 20637 h 71"/>
              <a:gd name="T80" fmla="*/ 117475 w 93"/>
              <a:gd name="T81" fmla="*/ 36512 h 71"/>
              <a:gd name="T82" fmla="*/ 147637 w 93"/>
              <a:gd name="T83" fmla="*/ 11112 h 71"/>
              <a:gd name="T84" fmla="*/ 138112 w 93"/>
              <a:gd name="T85" fmla="*/ 3175 h 71"/>
              <a:gd name="T86" fmla="*/ 117475 w 93"/>
              <a:gd name="T87" fmla="*/ 22225 h 7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3" h="71">
                <a:moveTo>
                  <a:pt x="74" y="14"/>
                </a:moveTo>
                <a:lnTo>
                  <a:pt x="64" y="6"/>
                </a:lnTo>
                <a:lnTo>
                  <a:pt x="47" y="0"/>
                </a:lnTo>
                <a:lnTo>
                  <a:pt x="25" y="0"/>
                </a:lnTo>
                <a:lnTo>
                  <a:pt x="16" y="22"/>
                </a:lnTo>
                <a:lnTo>
                  <a:pt x="13" y="21"/>
                </a:lnTo>
                <a:lnTo>
                  <a:pt x="12" y="23"/>
                </a:lnTo>
                <a:lnTo>
                  <a:pt x="12" y="24"/>
                </a:lnTo>
                <a:lnTo>
                  <a:pt x="11" y="25"/>
                </a:lnTo>
                <a:lnTo>
                  <a:pt x="7" y="24"/>
                </a:lnTo>
                <a:lnTo>
                  <a:pt x="0" y="41"/>
                </a:lnTo>
                <a:lnTo>
                  <a:pt x="17" y="49"/>
                </a:lnTo>
                <a:lnTo>
                  <a:pt x="19" y="50"/>
                </a:lnTo>
                <a:lnTo>
                  <a:pt x="19" y="49"/>
                </a:lnTo>
                <a:lnTo>
                  <a:pt x="26" y="32"/>
                </a:lnTo>
                <a:lnTo>
                  <a:pt x="23" y="31"/>
                </a:lnTo>
                <a:lnTo>
                  <a:pt x="23" y="30"/>
                </a:lnTo>
                <a:lnTo>
                  <a:pt x="23" y="29"/>
                </a:lnTo>
                <a:lnTo>
                  <a:pt x="24" y="26"/>
                </a:lnTo>
                <a:lnTo>
                  <a:pt x="22" y="25"/>
                </a:lnTo>
                <a:lnTo>
                  <a:pt x="30" y="6"/>
                </a:lnTo>
                <a:lnTo>
                  <a:pt x="45" y="6"/>
                </a:lnTo>
                <a:lnTo>
                  <a:pt x="35" y="33"/>
                </a:lnTo>
                <a:lnTo>
                  <a:pt x="32" y="48"/>
                </a:lnTo>
                <a:lnTo>
                  <a:pt x="28" y="48"/>
                </a:lnTo>
                <a:lnTo>
                  <a:pt x="26" y="52"/>
                </a:lnTo>
                <a:lnTo>
                  <a:pt x="25" y="54"/>
                </a:lnTo>
                <a:lnTo>
                  <a:pt x="23" y="54"/>
                </a:lnTo>
                <a:lnTo>
                  <a:pt x="13" y="49"/>
                </a:lnTo>
                <a:lnTo>
                  <a:pt x="11" y="49"/>
                </a:lnTo>
                <a:lnTo>
                  <a:pt x="12" y="58"/>
                </a:lnTo>
                <a:lnTo>
                  <a:pt x="40" y="56"/>
                </a:lnTo>
                <a:lnTo>
                  <a:pt x="44" y="39"/>
                </a:lnTo>
                <a:lnTo>
                  <a:pt x="44" y="40"/>
                </a:lnTo>
                <a:lnTo>
                  <a:pt x="55" y="48"/>
                </a:lnTo>
                <a:lnTo>
                  <a:pt x="56" y="71"/>
                </a:lnTo>
                <a:lnTo>
                  <a:pt x="66" y="70"/>
                </a:lnTo>
                <a:lnTo>
                  <a:pt x="65" y="43"/>
                </a:lnTo>
                <a:lnTo>
                  <a:pt x="51" y="33"/>
                </a:lnTo>
                <a:lnTo>
                  <a:pt x="61" y="13"/>
                </a:lnTo>
                <a:lnTo>
                  <a:pt x="74" y="23"/>
                </a:lnTo>
                <a:lnTo>
                  <a:pt x="93" y="7"/>
                </a:lnTo>
                <a:lnTo>
                  <a:pt x="87" y="2"/>
                </a:lnTo>
                <a:lnTo>
                  <a:pt x="74" y="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1" name="Freeform 98"/>
          <p:cNvSpPr/>
          <p:nvPr/>
        </p:nvSpPr>
        <p:spPr bwMode="auto">
          <a:xfrm>
            <a:off x="5563377" y="4720731"/>
            <a:ext cx="15873" cy="28582"/>
          </a:xfrm>
          <a:custGeom>
            <a:avLst/>
            <a:gdLst>
              <a:gd name="T0" fmla="*/ 0 w 10"/>
              <a:gd name="T1" fmla="*/ 26988 h 18"/>
              <a:gd name="T2" fmla="*/ 11113 w 10"/>
              <a:gd name="T3" fmla="*/ 0 h 18"/>
              <a:gd name="T4" fmla="*/ 15875 w 10"/>
              <a:gd name="T5" fmla="*/ 1588 h 18"/>
              <a:gd name="T6" fmla="*/ 4763 w 10"/>
              <a:gd name="T7" fmla="*/ 28575 h 18"/>
              <a:gd name="T8" fmla="*/ 0 w 10"/>
              <a:gd name="T9" fmla="*/ 26988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18">
                <a:moveTo>
                  <a:pt x="0" y="17"/>
                </a:moveTo>
                <a:lnTo>
                  <a:pt x="7" y="0"/>
                </a:lnTo>
                <a:lnTo>
                  <a:pt x="10" y="1"/>
                </a:lnTo>
                <a:lnTo>
                  <a:pt x="3" y="18"/>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2" name="Freeform 99"/>
          <p:cNvSpPr/>
          <p:nvPr/>
        </p:nvSpPr>
        <p:spPr bwMode="auto">
          <a:xfrm>
            <a:off x="5604647" y="4738197"/>
            <a:ext cx="17461" cy="30170"/>
          </a:xfrm>
          <a:custGeom>
            <a:avLst/>
            <a:gdLst>
              <a:gd name="T0" fmla="*/ 6350 w 11"/>
              <a:gd name="T1" fmla="*/ 23813 h 19"/>
              <a:gd name="T2" fmla="*/ 17463 w 11"/>
              <a:gd name="T3" fmla="*/ 1588 h 19"/>
              <a:gd name="T4" fmla="*/ 12700 w 11"/>
              <a:gd name="T5" fmla="*/ 0 h 19"/>
              <a:gd name="T6" fmla="*/ 1588 w 11"/>
              <a:gd name="T7" fmla="*/ 25400 h 19"/>
              <a:gd name="T8" fmla="*/ 0 w 11"/>
              <a:gd name="T9" fmla="*/ 28575 h 19"/>
              <a:gd name="T10" fmla="*/ 4763 w 11"/>
              <a:gd name="T11" fmla="*/ 30163 h 19"/>
              <a:gd name="T12" fmla="*/ 6350 w 11"/>
              <a:gd name="T13" fmla="*/ 23813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 h="19">
                <a:moveTo>
                  <a:pt x="4" y="15"/>
                </a:moveTo>
                <a:lnTo>
                  <a:pt x="11" y="1"/>
                </a:lnTo>
                <a:lnTo>
                  <a:pt x="8" y="0"/>
                </a:lnTo>
                <a:lnTo>
                  <a:pt x="1" y="16"/>
                </a:lnTo>
                <a:lnTo>
                  <a:pt x="0" y="18"/>
                </a:lnTo>
                <a:lnTo>
                  <a:pt x="3" y="19"/>
                </a:lnTo>
                <a:lnTo>
                  <a:pt x="4" y="1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3" name="Freeform 100"/>
          <p:cNvSpPr/>
          <p:nvPr/>
        </p:nvSpPr>
        <p:spPr bwMode="auto">
          <a:xfrm>
            <a:off x="3871315" y="2905798"/>
            <a:ext cx="207936" cy="235004"/>
          </a:xfrm>
          <a:custGeom>
            <a:avLst/>
            <a:gdLst>
              <a:gd name="T0" fmla="*/ 5072 w 123"/>
              <a:gd name="T1" fmla="*/ 212976 h 139"/>
              <a:gd name="T2" fmla="*/ 18598 w 123"/>
              <a:gd name="T3" fmla="*/ 223118 h 139"/>
              <a:gd name="T4" fmla="*/ 45650 w 123"/>
              <a:gd name="T5" fmla="*/ 229879 h 139"/>
              <a:gd name="T6" fmla="*/ 109899 w 123"/>
              <a:gd name="T7" fmla="*/ 233260 h 139"/>
              <a:gd name="T8" fmla="*/ 136951 w 123"/>
              <a:gd name="T9" fmla="*/ 223118 h 139"/>
              <a:gd name="T10" fmla="*/ 142024 w 123"/>
              <a:gd name="T11" fmla="*/ 197764 h 139"/>
              <a:gd name="T12" fmla="*/ 147096 w 123"/>
              <a:gd name="T13" fmla="*/ 138604 h 139"/>
              <a:gd name="T14" fmla="*/ 158931 w 123"/>
              <a:gd name="T15" fmla="*/ 111559 h 139"/>
              <a:gd name="T16" fmla="*/ 169076 w 123"/>
              <a:gd name="T17" fmla="*/ 114940 h 139"/>
              <a:gd name="T18" fmla="*/ 170766 w 123"/>
              <a:gd name="T19" fmla="*/ 128462 h 139"/>
              <a:gd name="T20" fmla="*/ 179220 w 123"/>
              <a:gd name="T21" fmla="*/ 228189 h 139"/>
              <a:gd name="T22" fmla="*/ 187674 w 123"/>
              <a:gd name="T23" fmla="*/ 228189 h 139"/>
              <a:gd name="T24" fmla="*/ 189365 w 123"/>
              <a:gd name="T25" fmla="*/ 209596 h 139"/>
              <a:gd name="T26" fmla="*/ 191055 w 123"/>
              <a:gd name="T27" fmla="*/ 175790 h 139"/>
              <a:gd name="T28" fmla="*/ 196128 w 123"/>
              <a:gd name="T29" fmla="*/ 111559 h 139"/>
              <a:gd name="T30" fmla="*/ 202891 w 123"/>
              <a:gd name="T31" fmla="*/ 77753 h 139"/>
              <a:gd name="T32" fmla="*/ 206272 w 123"/>
              <a:gd name="T33" fmla="*/ 62541 h 139"/>
              <a:gd name="T34" fmla="*/ 207963 w 123"/>
              <a:gd name="T35" fmla="*/ 43947 h 139"/>
              <a:gd name="T36" fmla="*/ 202891 w 123"/>
              <a:gd name="T37" fmla="*/ 33806 h 139"/>
              <a:gd name="T38" fmla="*/ 179220 w 123"/>
              <a:gd name="T39" fmla="*/ 8451 h 139"/>
              <a:gd name="T40" fmla="*/ 170766 w 123"/>
              <a:gd name="T41" fmla="*/ 1690 h 139"/>
              <a:gd name="T42" fmla="*/ 164003 w 123"/>
              <a:gd name="T43" fmla="*/ 5071 h 139"/>
              <a:gd name="T44" fmla="*/ 131879 w 123"/>
              <a:gd name="T45" fmla="*/ 55779 h 139"/>
              <a:gd name="T46" fmla="*/ 104827 w 123"/>
              <a:gd name="T47" fmla="*/ 114940 h 139"/>
              <a:gd name="T48" fmla="*/ 82847 w 123"/>
              <a:gd name="T49" fmla="*/ 131842 h 139"/>
              <a:gd name="T50" fmla="*/ 69321 w 123"/>
              <a:gd name="T51" fmla="*/ 136913 h 139"/>
              <a:gd name="T52" fmla="*/ 59176 w 123"/>
              <a:gd name="T53" fmla="*/ 143674 h 139"/>
              <a:gd name="T54" fmla="*/ 5072 w 123"/>
              <a:gd name="T55" fmla="*/ 163958 h 139"/>
              <a:gd name="T56" fmla="*/ 5072 w 123"/>
              <a:gd name="T57" fmla="*/ 185932 h 139"/>
              <a:gd name="T58" fmla="*/ 5072 w 123"/>
              <a:gd name="T59" fmla="*/ 212976 h 13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3" h="139">
                <a:moveTo>
                  <a:pt x="3" y="126"/>
                </a:moveTo>
                <a:cubicBezTo>
                  <a:pt x="4" y="130"/>
                  <a:pt x="8" y="131"/>
                  <a:pt x="11" y="132"/>
                </a:cubicBezTo>
                <a:cubicBezTo>
                  <a:pt x="17" y="134"/>
                  <a:pt x="22" y="135"/>
                  <a:pt x="27" y="136"/>
                </a:cubicBezTo>
                <a:cubicBezTo>
                  <a:pt x="40" y="138"/>
                  <a:pt x="53" y="139"/>
                  <a:pt x="65" y="138"/>
                </a:cubicBezTo>
                <a:cubicBezTo>
                  <a:pt x="71" y="138"/>
                  <a:pt x="76" y="137"/>
                  <a:pt x="81" y="132"/>
                </a:cubicBezTo>
                <a:cubicBezTo>
                  <a:pt x="84" y="129"/>
                  <a:pt x="84" y="122"/>
                  <a:pt x="84" y="117"/>
                </a:cubicBezTo>
                <a:cubicBezTo>
                  <a:pt x="85" y="105"/>
                  <a:pt x="84" y="94"/>
                  <a:pt x="87" y="82"/>
                </a:cubicBezTo>
                <a:cubicBezTo>
                  <a:pt x="89" y="77"/>
                  <a:pt x="90" y="69"/>
                  <a:pt x="94" y="66"/>
                </a:cubicBezTo>
                <a:cubicBezTo>
                  <a:pt x="98" y="65"/>
                  <a:pt x="99" y="65"/>
                  <a:pt x="100" y="68"/>
                </a:cubicBezTo>
                <a:cubicBezTo>
                  <a:pt x="100" y="71"/>
                  <a:pt x="101" y="74"/>
                  <a:pt x="101" y="76"/>
                </a:cubicBezTo>
                <a:cubicBezTo>
                  <a:pt x="104" y="89"/>
                  <a:pt x="106" y="134"/>
                  <a:pt x="106" y="135"/>
                </a:cubicBezTo>
                <a:cubicBezTo>
                  <a:pt x="106" y="136"/>
                  <a:pt x="111" y="136"/>
                  <a:pt x="111" y="135"/>
                </a:cubicBezTo>
                <a:cubicBezTo>
                  <a:pt x="114" y="134"/>
                  <a:pt x="112" y="126"/>
                  <a:pt x="112" y="124"/>
                </a:cubicBezTo>
                <a:cubicBezTo>
                  <a:pt x="112" y="117"/>
                  <a:pt x="112" y="111"/>
                  <a:pt x="113" y="104"/>
                </a:cubicBezTo>
                <a:cubicBezTo>
                  <a:pt x="113" y="92"/>
                  <a:pt x="114" y="79"/>
                  <a:pt x="116" y="66"/>
                </a:cubicBezTo>
                <a:cubicBezTo>
                  <a:pt x="117" y="59"/>
                  <a:pt x="118" y="53"/>
                  <a:pt x="120" y="46"/>
                </a:cubicBezTo>
                <a:cubicBezTo>
                  <a:pt x="121" y="43"/>
                  <a:pt x="121" y="40"/>
                  <a:pt x="122" y="37"/>
                </a:cubicBezTo>
                <a:cubicBezTo>
                  <a:pt x="123" y="32"/>
                  <a:pt x="123" y="26"/>
                  <a:pt x="123" y="26"/>
                </a:cubicBezTo>
                <a:cubicBezTo>
                  <a:pt x="122" y="24"/>
                  <a:pt x="121" y="22"/>
                  <a:pt x="120" y="20"/>
                </a:cubicBezTo>
                <a:cubicBezTo>
                  <a:pt x="116" y="14"/>
                  <a:pt x="111" y="9"/>
                  <a:pt x="106" y="5"/>
                </a:cubicBezTo>
                <a:cubicBezTo>
                  <a:pt x="104" y="4"/>
                  <a:pt x="103" y="2"/>
                  <a:pt x="101" y="1"/>
                </a:cubicBezTo>
                <a:cubicBezTo>
                  <a:pt x="98" y="0"/>
                  <a:pt x="99" y="0"/>
                  <a:pt x="97" y="3"/>
                </a:cubicBezTo>
                <a:cubicBezTo>
                  <a:pt x="91" y="13"/>
                  <a:pt x="84" y="22"/>
                  <a:pt x="78" y="33"/>
                </a:cubicBezTo>
                <a:cubicBezTo>
                  <a:pt x="72" y="44"/>
                  <a:pt x="68" y="57"/>
                  <a:pt x="62" y="68"/>
                </a:cubicBezTo>
                <a:cubicBezTo>
                  <a:pt x="59" y="73"/>
                  <a:pt x="55" y="76"/>
                  <a:pt x="49" y="78"/>
                </a:cubicBezTo>
                <a:cubicBezTo>
                  <a:pt x="46" y="78"/>
                  <a:pt x="43" y="79"/>
                  <a:pt x="41" y="81"/>
                </a:cubicBezTo>
                <a:cubicBezTo>
                  <a:pt x="39" y="82"/>
                  <a:pt x="37" y="84"/>
                  <a:pt x="35" y="85"/>
                </a:cubicBezTo>
                <a:cubicBezTo>
                  <a:pt x="25" y="91"/>
                  <a:pt x="11" y="88"/>
                  <a:pt x="3" y="97"/>
                </a:cubicBezTo>
                <a:cubicBezTo>
                  <a:pt x="0" y="100"/>
                  <a:pt x="2" y="106"/>
                  <a:pt x="3" y="110"/>
                </a:cubicBezTo>
                <a:cubicBezTo>
                  <a:pt x="3" y="115"/>
                  <a:pt x="1" y="121"/>
                  <a:pt x="3" y="12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4" name="Freeform 101"/>
          <p:cNvSpPr/>
          <p:nvPr/>
        </p:nvSpPr>
        <p:spPr bwMode="auto">
          <a:xfrm>
            <a:off x="4679248" y="3869642"/>
            <a:ext cx="238094" cy="312809"/>
          </a:xfrm>
          <a:custGeom>
            <a:avLst/>
            <a:gdLst>
              <a:gd name="T0" fmla="*/ 40532 w 141"/>
              <a:gd name="T1" fmla="*/ 256951 h 185"/>
              <a:gd name="T2" fmla="*/ 47287 w 141"/>
              <a:gd name="T3" fmla="*/ 282309 h 185"/>
              <a:gd name="T4" fmla="*/ 70931 w 141"/>
              <a:gd name="T5" fmla="*/ 282309 h 185"/>
              <a:gd name="T6" fmla="*/ 94574 w 141"/>
              <a:gd name="T7" fmla="*/ 280618 h 185"/>
              <a:gd name="T8" fmla="*/ 118218 w 141"/>
              <a:gd name="T9" fmla="*/ 282309 h 185"/>
              <a:gd name="T10" fmla="*/ 141862 w 141"/>
              <a:gd name="T11" fmla="*/ 280618 h 185"/>
              <a:gd name="T12" fmla="*/ 165505 w 141"/>
              <a:gd name="T13" fmla="*/ 282309 h 185"/>
              <a:gd name="T14" fmla="*/ 190838 w 141"/>
              <a:gd name="T15" fmla="*/ 282309 h 185"/>
              <a:gd name="T16" fmla="*/ 197593 w 141"/>
              <a:gd name="T17" fmla="*/ 256951 h 185"/>
              <a:gd name="T18" fmla="*/ 170572 w 141"/>
              <a:gd name="T19" fmla="*/ 175809 h 185"/>
              <a:gd name="T20" fmla="*/ 194215 w 141"/>
              <a:gd name="T21" fmla="*/ 49024 h 185"/>
              <a:gd name="T22" fmla="*/ 170572 w 141"/>
              <a:gd name="T23" fmla="*/ 0 h 185"/>
              <a:gd name="T24" fmla="*/ 153684 w 141"/>
              <a:gd name="T25" fmla="*/ 0 h 185"/>
              <a:gd name="T26" fmla="*/ 118218 w 141"/>
              <a:gd name="T27" fmla="*/ 40571 h 185"/>
              <a:gd name="T28" fmla="*/ 82753 w 141"/>
              <a:gd name="T29" fmla="*/ 0 h 185"/>
              <a:gd name="T30" fmla="*/ 67553 w 141"/>
              <a:gd name="T31" fmla="*/ 0 h 185"/>
              <a:gd name="T32" fmla="*/ 43910 w 141"/>
              <a:gd name="T33" fmla="*/ 49024 h 185"/>
              <a:gd name="T34" fmla="*/ 67553 w 141"/>
              <a:gd name="T35" fmla="*/ 175809 h 185"/>
              <a:gd name="T36" fmla="*/ 40532 w 141"/>
              <a:gd name="T37" fmla="*/ 256951 h 18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1" h="185">
                <a:moveTo>
                  <a:pt x="24" y="152"/>
                </a:moveTo>
                <a:cubicBezTo>
                  <a:pt x="0" y="185"/>
                  <a:pt x="28" y="167"/>
                  <a:pt x="28" y="167"/>
                </a:cubicBezTo>
                <a:cubicBezTo>
                  <a:pt x="28" y="167"/>
                  <a:pt x="34" y="178"/>
                  <a:pt x="42" y="167"/>
                </a:cubicBezTo>
                <a:cubicBezTo>
                  <a:pt x="42" y="167"/>
                  <a:pt x="50" y="178"/>
                  <a:pt x="56" y="166"/>
                </a:cubicBezTo>
                <a:cubicBezTo>
                  <a:pt x="56" y="166"/>
                  <a:pt x="63" y="178"/>
                  <a:pt x="70" y="167"/>
                </a:cubicBezTo>
                <a:cubicBezTo>
                  <a:pt x="78" y="178"/>
                  <a:pt x="84" y="166"/>
                  <a:pt x="84" y="166"/>
                </a:cubicBezTo>
                <a:cubicBezTo>
                  <a:pt x="90" y="178"/>
                  <a:pt x="98" y="167"/>
                  <a:pt x="98" y="167"/>
                </a:cubicBezTo>
                <a:cubicBezTo>
                  <a:pt x="106" y="178"/>
                  <a:pt x="113" y="167"/>
                  <a:pt x="113" y="167"/>
                </a:cubicBezTo>
                <a:cubicBezTo>
                  <a:pt x="113" y="167"/>
                  <a:pt x="141" y="185"/>
                  <a:pt x="117" y="152"/>
                </a:cubicBezTo>
                <a:cubicBezTo>
                  <a:pt x="110" y="143"/>
                  <a:pt x="102" y="119"/>
                  <a:pt x="101" y="104"/>
                </a:cubicBezTo>
                <a:cubicBezTo>
                  <a:pt x="98" y="66"/>
                  <a:pt x="115" y="29"/>
                  <a:pt x="115" y="29"/>
                </a:cubicBezTo>
                <a:cubicBezTo>
                  <a:pt x="98" y="23"/>
                  <a:pt x="101" y="0"/>
                  <a:pt x="101" y="0"/>
                </a:cubicBezTo>
                <a:cubicBezTo>
                  <a:pt x="91" y="0"/>
                  <a:pt x="91" y="0"/>
                  <a:pt x="91" y="0"/>
                </a:cubicBezTo>
                <a:cubicBezTo>
                  <a:pt x="91" y="24"/>
                  <a:pt x="70" y="24"/>
                  <a:pt x="70" y="24"/>
                </a:cubicBezTo>
                <a:cubicBezTo>
                  <a:pt x="70" y="24"/>
                  <a:pt x="49" y="24"/>
                  <a:pt x="49" y="0"/>
                </a:cubicBezTo>
                <a:cubicBezTo>
                  <a:pt x="40" y="0"/>
                  <a:pt x="40" y="0"/>
                  <a:pt x="40" y="0"/>
                </a:cubicBezTo>
                <a:cubicBezTo>
                  <a:pt x="40" y="0"/>
                  <a:pt x="42" y="23"/>
                  <a:pt x="26" y="29"/>
                </a:cubicBezTo>
                <a:cubicBezTo>
                  <a:pt x="26" y="29"/>
                  <a:pt x="42" y="66"/>
                  <a:pt x="40" y="104"/>
                </a:cubicBezTo>
                <a:cubicBezTo>
                  <a:pt x="39" y="119"/>
                  <a:pt x="30" y="143"/>
                  <a:pt x="24" y="15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5" name="Freeform 102"/>
          <p:cNvSpPr/>
          <p:nvPr/>
        </p:nvSpPr>
        <p:spPr bwMode="auto">
          <a:xfrm>
            <a:off x="5490354" y="3955379"/>
            <a:ext cx="228570" cy="233416"/>
          </a:xfrm>
          <a:custGeom>
            <a:avLst/>
            <a:gdLst>
              <a:gd name="T0" fmla="*/ 225213 w 135"/>
              <a:gd name="T1" fmla="*/ 164030 h 138"/>
              <a:gd name="T2" fmla="*/ 179493 w 135"/>
              <a:gd name="T3" fmla="*/ 118372 h 138"/>
              <a:gd name="T4" fmla="*/ 171027 w 135"/>
              <a:gd name="T5" fmla="*/ 111608 h 138"/>
              <a:gd name="T6" fmla="*/ 127000 w 135"/>
              <a:gd name="T7" fmla="*/ 59186 h 138"/>
              <a:gd name="T8" fmla="*/ 106680 w 135"/>
              <a:gd name="T9" fmla="*/ 15219 h 138"/>
              <a:gd name="T10" fmla="*/ 82973 w 135"/>
              <a:gd name="T11" fmla="*/ 13528 h 138"/>
              <a:gd name="T12" fmla="*/ 74507 w 135"/>
              <a:gd name="T13" fmla="*/ 32130 h 138"/>
              <a:gd name="T14" fmla="*/ 88053 w 135"/>
              <a:gd name="T15" fmla="*/ 65950 h 138"/>
              <a:gd name="T16" fmla="*/ 89747 w 135"/>
              <a:gd name="T17" fmla="*/ 89625 h 138"/>
              <a:gd name="T18" fmla="*/ 22013 w 135"/>
              <a:gd name="T19" fmla="*/ 89625 h 138"/>
              <a:gd name="T20" fmla="*/ 5080 w 135"/>
              <a:gd name="T21" fmla="*/ 111608 h 138"/>
              <a:gd name="T22" fmla="*/ 40640 w 135"/>
              <a:gd name="T23" fmla="*/ 207997 h 138"/>
              <a:gd name="T24" fmla="*/ 54187 w 135"/>
              <a:gd name="T25" fmla="*/ 218143 h 138"/>
              <a:gd name="T26" fmla="*/ 137160 w 135"/>
              <a:gd name="T27" fmla="*/ 218143 h 138"/>
              <a:gd name="T28" fmla="*/ 154093 w 135"/>
              <a:gd name="T29" fmla="*/ 226598 h 138"/>
              <a:gd name="T30" fmla="*/ 159173 w 135"/>
              <a:gd name="T31" fmla="*/ 229980 h 138"/>
              <a:gd name="T32" fmla="*/ 172720 w 135"/>
              <a:gd name="T33" fmla="*/ 229980 h 138"/>
              <a:gd name="T34" fmla="*/ 225213 w 135"/>
              <a:gd name="T35" fmla="*/ 179249 h 138"/>
              <a:gd name="T36" fmla="*/ 225213 w 135"/>
              <a:gd name="T37" fmla="*/ 164030 h 1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5" h="138">
                <a:moveTo>
                  <a:pt x="133" y="97"/>
                </a:moveTo>
                <a:cubicBezTo>
                  <a:pt x="106" y="70"/>
                  <a:pt x="106" y="70"/>
                  <a:pt x="106" y="70"/>
                </a:cubicBezTo>
                <a:cubicBezTo>
                  <a:pt x="103" y="68"/>
                  <a:pt x="101" y="66"/>
                  <a:pt x="101" y="66"/>
                </a:cubicBezTo>
                <a:cubicBezTo>
                  <a:pt x="101" y="66"/>
                  <a:pt x="91" y="45"/>
                  <a:pt x="75" y="35"/>
                </a:cubicBezTo>
                <a:cubicBezTo>
                  <a:pt x="59" y="25"/>
                  <a:pt x="63" y="17"/>
                  <a:pt x="63" y="9"/>
                </a:cubicBezTo>
                <a:cubicBezTo>
                  <a:pt x="63" y="2"/>
                  <a:pt x="55" y="0"/>
                  <a:pt x="49" y="8"/>
                </a:cubicBezTo>
                <a:cubicBezTo>
                  <a:pt x="47" y="10"/>
                  <a:pt x="45" y="16"/>
                  <a:pt x="44" y="19"/>
                </a:cubicBezTo>
                <a:cubicBezTo>
                  <a:pt x="43" y="30"/>
                  <a:pt x="50" y="36"/>
                  <a:pt x="52" y="39"/>
                </a:cubicBezTo>
                <a:cubicBezTo>
                  <a:pt x="54" y="42"/>
                  <a:pt x="55" y="47"/>
                  <a:pt x="53" y="53"/>
                </a:cubicBezTo>
                <a:cubicBezTo>
                  <a:pt x="13" y="53"/>
                  <a:pt x="13" y="53"/>
                  <a:pt x="13" y="53"/>
                </a:cubicBezTo>
                <a:cubicBezTo>
                  <a:pt x="5" y="53"/>
                  <a:pt x="0" y="59"/>
                  <a:pt x="3" y="66"/>
                </a:cubicBezTo>
                <a:cubicBezTo>
                  <a:pt x="24" y="123"/>
                  <a:pt x="24" y="123"/>
                  <a:pt x="24" y="123"/>
                </a:cubicBezTo>
                <a:cubicBezTo>
                  <a:pt x="25" y="127"/>
                  <a:pt x="29" y="129"/>
                  <a:pt x="32" y="129"/>
                </a:cubicBezTo>
                <a:cubicBezTo>
                  <a:pt x="81" y="129"/>
                  <a:pt x="81" y="129"/>
                  <a:pt x="81" y="129"/>
                </a:cubicBezTo>
                <a:cubicBezTo>
                  <a:pt x="84" y="129"/>
                  <a:pt x="89" y="131"/>
                  <a:pt x="91" y="134"/>
                </a:cubicBezTo>
                <a:cubicBezTo>
                  <a:pt x="94" y="136"/>
                  <a:pt x="94" y="136"/>
                  <a:pt x="94" y="136"/>
                </a:cubicBezTo>
                <a:cubicBezTo>
                  <a:pt x="96" y="138"/>
                  <a:pt x="100" y="138"/>
                  <a:pt x="102" y="136"/>
                </a:cubicBezTo>
                <a:cubicBezTo>
                  <a:pt x="133" y="106"/>
                  <a:pt x="133" y="106"/>
                  <a:pt x="133" y="106"/>
                </a:cubicBezTo>
                <a:cubicBezTo>
                  <a:pt x="135" y="103"/>
                  <a:pt x="135" y="99"/>
                  <a:pt x="133" y="9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6" name="Freeform 103"/>
          <p:cNvSpPr/>
          <p:nvPr/>
        </p:nvSpPr>
        <p:spPr bwMode="auto">
          <a:xfrm>
            <a:off x="5663370" y="4136403"/>
            <a:ext cx="74602" cy="74629"/>
          </a:xfrm>
          <a:custGeom>
            <a:avLst/>
            <a:gdLst>
              <a:gd name="T0" fmla="*/ 15875 w 47"/>
              <a:gd name="T1" fmla="*/ 74612 h 47"/>
              <a:gd name="T2" fmla="*/ 0 w 47"/>
              <a:gd name="T3" fmla="*/ 61912 h 47"/>
              <a:gd name="T4" fmla="*/ 61912 w 47"/>
              <a:gd name="T5" fmla="*/ 0 h 47"/>
              <a:gd name="T6" fmla="*/ 74612 w 47"/>
              <a:gd name="T7" fmla="*/ 14287 h 47"/>
              <a:gd name="T8" fmla="*/ 15875 w 47"/>
              <a:gd name="T9" fmla="*/ 74612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10" y="47"/>
                </a:moveTo>
                <a:lnTo>
                  <a:pt x="0" y="39"/>
                </a:lnTo>
                <a:lnTo>
                  <a:pt x="39" y="0"/>
                </a:lnTo>
                <a:lnTo>
                  <a:pt x="47" y="9"/>
                </a:lnTo>
                <a:lnTo>
                  <a:pt x="10" y="4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7" name="Freeform 104"/>
          <p:cNvSpPr>
            <a:spLocks noEditPoints="1"/>
          </p:cNvSpPr>
          <p:nvPr/>
        </p:nvSpPr>
        <p:spPr bwMode="auto">
          <a:xfrm>
            <a:off x="4476082" y="3537769"/>
            <a:ext cx="236506" cy="219126"/>
          </a:xfrm>
          <a:custGeom>
            <a:avLst/>
            <a:gdLst>
              <a:gd name="T0" fmla="*/ 211194 w 140"/>
              <a:gd name="T1" fmla="*/ 35389 h 130"/>
              <a:gd name="T2" fmla="*/ 177403 w 140"/>
              <a:gd name="T3" fmla="*/ 0 h 130"/>
              <a:gd name="T4" fmla="*/ 118269 w 140"/>
              <a:gd name="T5" fmla="*/ 0 h 130"/>
              <a:gd name="T6" fmla="*/ 118269 w 140"/>
              <a:gd name="T7" fmla="*/ 28648 h 130"/>
              <a:gd name="T8" fmla="*/ 177403 w 140"/>
              <a:gd name="T9" fmla="*/ 28648 h 130"/>
              <a:gd name="T10" fmla="*/ 184161 w 140"/>
              <a:gd name="T11" fmla="*/ 35389 h 130"/>
              <a:gd name="T12" fmla="*/ 184161 w 140"/>
              <a:gd name="T13" fmla="*/ 94371 h 130"/>
              <a:gd name="T14" fmla="*/ 118269 w 140"/>
              <a:gd name="T15" fmla="*/ 94371 h 130"/>
              <a:gd name="T16" fmla="*/ 118269 w 140"/>
              <a:gd name="T17" fmla="*/ 121334 h 130"/>
              <a:gd name="T18" fmla="*/ 118269 w 140"/>
              <a:gd name="T19" fmla="*/ 121334 h 130"/>
              <a:gd name="T20" fmla="*/ 140233 w 140"/>
              <a:gd name="T21" fmla="*/ 143241 h 130"/>
              <a:gd name="T22" fmla="*/ 130095 w 140"/>
              <a:gd name="T23" fmla="*/ 160093 h 130"/>
              <a:gd name="T24" fmla="*/ 126716 w 140"/>
              <a:gd name="T25" fmla="*/ 161778 h 130"/>
              <a:gd name="T26" fmla="*/ 126716 w 140"/>
              <a:gd name="T27" fmla="*/ 187056 h 130"/>
              <a:gd name="T28" fmla="*/ 126716 w 140"/>
              <a:gd name="T29" fmla="*/ 193797 h 130"/>
              <a:gd name="T30" fmla="*/ 126716 w 140"/>
              <a:gd name="T31" fmla="*/ 193797 h 130"/>
              <a:gd name="T32" fmla="*/ 118269 w 140"/>
              <a:gd name="T33" fmla="*/ 193797 h 130"/>
              <a:gd name="T34" fmla="*/ 118269 w 140"/>
              <a:gd name="T35" fmla="*/ 219075 h 130"/>
              <a:gd name="T36" fmla="*/ 236537 w 140"/>
              <a:gd name="T37" fmla="*/ 219075 h 130"/>
              <a:gd name="T38" fmla="*/ 236537 w 140"/>
              <a:gd name="T39" fmla="*/ 94371 h 130"/>
              <a:gd name="T40" fmla="*/ 211194 w 140"/>
              <a:gd name="T41" fmla="*/ 94371 h 130"/>
              <a:gd name="T42" fmla="*/ 211194 w 140"/>
              <a:gd name="T43" fmla="*/ 35389 h 130"/>
              <a:gd name="T44" fmla="*/ 118269 w 140"/>
              <a:gd name="T45" fmla="*/ 0 h 130"/>
              <a:gd name="T46" fmla="*/ 59134 w 140"/>
              <a:gd name="T47" fmla="*/ 0 h 130"/>
              <a:gd name="T48" fmla="*/ 23654 w 140"/>
              <a:gd name="T49" fmla="*/ 35389 h 130"/>
              <a:gd name="T50" fmla="*/ 23654 w 140"/>
              <a:gd name="T51" fmla="*/ 94371 h 130"/>
              <a:gd name="T52" fmla="*/ 0 w 140"/>
              <a:gd name="T53" fmla="*/ 94371 h 130"/>
              <a:gd name="T54" fmla="*/ 0 w 140"/>
              <a:gd name="T55" fmla="*/ 219075 h 130"/>
              <a:gd name="T56" fmla="*/ 118269 w 140"/>
              <a:gd name="T57" fmla="*/ 219075 h 130"/>
              <a:gd name="T58" fmla="*/ 118269 w 140"/>
              <a:gd name="T59" fmla="*/ 193797 h 130"/>
              <a:gd name="T60" fmla="*/ 108131 w 140"/>
              <a:gd name="T61" fmla="*/ 193797 h 130"/>
              <a:gd name="T62" fmla="*/ 108131 w 140"/>
              <a:gd name="T63" fmla="*/ 187056 h 130"/>
              <a:gd name="T64" fmla="*/ 108131 w 140"/>
              <a:gd name="T65" fmla="*/ 161778 h 130"/>
              <a:gd name="T66" fmla="*/ 106442 w 140"/>
              <a:gd name="T67" fmla="*/ 160093 h 130"/>
              <a:gd name="T68" fmla="*/ 96304 w 140"/>
              <a:gd name="T69" fmla="*/ 143241 h 130"/>
              <a:gd name="T70" fmla="*/ 118269 w 140"/>
              <a:gd name="T71" fmla="*/ 121334 h 130"/>
              <a:gd name="T72" fmla="*/ 118269 w 140"/>
              <a:gd name="T73" fmla="*/ 94371 h 130"/>
              <a:gd name="T74" fmla="*/ 52376 w 140"/>
              <a:gd name="T75" fmla="*/ 94371 h 130"/>
              <a:gd name="T76" fmla="*/ 52376 w 140"/>
              <a:gd name="T77" fmla="*/ 94371 h 130"/>
              <a:gd name="T78" fmla="*/ 52376 w 140"/>
              <a:gd name="T79" fmla="*/ 35389 h 130"/>
              <a:gd name="T80" fmla="*/ 59134 w 140"/>
              <a:gd name="T81" fmla="*/ 28648 h 130"/>
              <a:gd name="T82" fmla="*/ 118269 w 140"/>
              <a:gd name="T83" fmla="*/ 28648 h 130"/>
              <a:gd name="T84" fmla="*/ 118269 w 140"/>
              <a:gd name="T85" fmla="*/ 0 h 13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0" h="130">
                <a:moveTo>
                  <a:pt x="125" y="21"/>
                </a:moveTo>
                <a:cubicBezTo>
                  <a:pt x="125" y="10"/>
                  <a:pt x="116" y="0"/>
                  <a:pt x="105" y="0"/>
                </a:cubicBezTo>
                <a:cubicBezTo>
                  <a:pt x="70" y="0"/>
                  <a:pt x="70" y="0"/>
                  <a:pt x="70" y="0"/>
                </a:cubicBezTo>
                <a:cubicBezTo>
                  <a:pt x="70" y="17"/>
                  <a:pt x="70" y="17"/>
                  <a:pt x="70" y="17"/>
                </a:cubicBezTo>
                <a:cubicBezTo>
                  <a:pt x="105" y="17"/>
                  <a:pt x="105" y="17"/>
                  <a:pt x="105" y="17"/>
                </a:cubicBezTo>
                <a:cubicBezTo>
                  <a:pt x="107" y="17"/>
                  <a:pt x="109" y="19"/>
                  <a:pt x="109" y="21"/>
                </a:cubicBezTo>
                <a:cubicBezTo>
                  <a:pt x="109" y="56"/>
                  <a:pt x="109" y="56"/>
                  <a:pt x="109" y="56"/>
                </a:cubicBezTo>
                <a:cubicBezTo>
                  <a:pt x="70" y="56"/>
                  <a:pt x="70" y="56"/>
                  <a:pt x="70" y="56"/>
                </a:cubicBezTo>
                <a:cubicBezTo>
                  <a:pt x="70" y="72"/>
                  <a:pt x="70" y="72"/>
                  <a:pt x="70" y="72"/>
                </a:cubicBezTo>
                <a:cubicBezTo>
                  <a:pt x="70" y="72"/>
                  <a:pt x="70" y="72"/>
                  <a:pt x="70" y="72"/>
                </a:cubicBezTo>
                <a:cubicBezTo>
                  <a:pt x="77" y="72"/>
                  <a:pt x="83" y="78"/>
                  <a:pt x="83" y="85"/>
                </a:cubicBezTo>
                <a:cubicBezTo>
                  <a:pt x="83" y="89"/>
                  <a:pt x="81" y="93"/>
                  <a:pt x="77" y="95"/>
                </a:cubicBezTo>
                <a:cubicBezTo>
                  <a:pt x="77" y="95"/>
                  <a:pt x="76" y="96"/>
                  <a:pt x="75" y="96"/>
                </a:cubicBezTo>
                <a:cubicBezTo>
                  <a:pt x="75" y="111"/>
                  <a:pt x="75" y="111"/>
                  <a:pt x="75" y="111"/>
                </a:cubicBezTo>
                <a:cubicBezTo>
                  <a:pt x="75" y="115"/>
                  <a:pt x="75" y="115"/>
                  <a:pt x="75" y="115"/>
                </a:cubicBezTo>
                <a:cubicBezTo>
                  <a:pt x="75" y="115"/>
                  <a:pt x="75" y="115"/>
                  <a:pt x="75" y="115"/>
                </a:cubicBezTo>
                <a:cubicBezTo>
                  <a:pt x="70" y="115"/>
                  <a:pt x="70" y="115"/>
                  <a:pt x="70" y="115"/>
                </a:cubicBezTo>
                <a:cubicBezTo>
                  <a:pt x="70" y="130"/>
                  <a:pt x="70" y="130"/>
                  <a:pt x="70" y="130"/>
                </a:cubicBezTo>
                <a:cubicBezTo>
                  <a:pt x="140" y="130"/>
                  <a:pt x="140" y="130"/>
                  <a:pt x="140" y="130"/>
                </a:cubicBezTo>
                <a:cubicBezTo>
                  <a:pt x="140" y="56"/>
                  <a:pt x="140" y="56"/>
                  <a:pt x="140" y="56"/>
                </a:cubicBezTo>
                <a:cubicBezTo>
                  <a:pt x="125" y="56"/>
                  <a:pt x="125" y="56"/>
                  <a:pt x="125" y="56"/>
                </a:cubicBezTo>
                <a:lnTo>
                  <a:pt x="125" y="21"/>
                </a:lnTo>
                <a:close/>
                <a:moveTo>
                  <a:pt x="70" y="0"/>
                </a:moveTo>
                <a:cubicBezTo>
                  <a:pt x="35" y="0"/>
                  <a:pt x="35" y="0"/>
                  <a:pt x="35" y="0"/>
                </a:cubicBezTo>
                <a:cubicBezTo>
                  <a:pt x="24" y="0"/>
                  <a:pt x="14" y="10"/>
                  <a:pt x="14" y="21"/>
                </a:cubicBezTo>
                <a:cubicBezTo>
                  <a:pt x="14" y="56"/>
                  <a:pt x="14" y="56"/>
                  <a:pt x="14" y="56"/>
                </a:cubicBezTo>
                <a:cubicBezTo>
                  <a:pt x="0" y="56"/>
                  <a:pt x="0" y="56"/>
                  <a:pt x="0" y="56"/>
                </a:cubicBezTo>
                <a:cubicBezTo>
                  <a:pt x="0" y="130"/>
                  <a:pt x="0" y="130"/>
                  <a:pt x="0" y="130"/>
                </a:cubicBezTo>
                <a:cubicBezTo>
                  <a:pt x="70" y="130"/>
                  <a:pt x="70" y="130"/>
                  <a:pt x="70" y="130"/>
                </a:cubicBezTo>
                <a:cubicBezTo>
                  <a:pt x="70" y="115"/>
                  <a:pt x="70" y="115"/>
                  <a:pt x="70" y="115"/>
                </a:cubicBezTo>
                <a:cubicBezTo>
                  <a:pt x="64" y="115"/>
                  <a:pt x="64" y="115"/>
                  <a:pt x="64" y="115"/>
                </a:cubicBezTo>
                <a:cubicBezTo>
                  <a:pt x="64" y="111"/>
                  <a:pt x="64" y="111"/>
                  <a:pt x="64" y="111"/>
                </a:cubicBezTo>
                <a:cubicBezTo>
                  <a:pt x="64" y="96"/>
                  <a:pt x="64" y="96"/>
                  <a:pt x="64" y="96"/>
                </a:cubicBezTo>
                <a:cubicBezTo>
                  <a:pt x="64" y="96"/>
                  <a:pt x="63" y="95"/>
                  <a:pt x="63" y="95"/>
                </a:cubicBezTo>
                <a:cubicBezTo>
                  <a:pt x="59" y="93"/>
                  <a:pt x="57" y="89"/>
                  <a:pt x="57" y="85"/>
                </a:cubicBezTo>
                <a:cubicBezTo>
                  <a:pt x="57" y="78"/>
                  <a:pt x="63" y="72"/>
                  <a:pt x="70" y="72"/>
                </a:cubicBezTo>
                <a:cubicBezTo>
                  <a:pt x="70" y="56"/>
                  <a:pt x="70" y="56"/>
                  <a:pt x="70" y="56"/>
                </a:cubicBezTo>
                <a:cubicBezTo>
                  <a:pt x="31" y="56"/>
                  <a:pt x="31" y="56"/>
                  <a:pt x="31" y="56"/>
                </a:cubicBezTo>
                <a:cubicBezTo>
                  <a:pt x="31" y="56"/>
                  <a:pt x="31" y="56"/>
                  <a:pt x="31" y="56"/>
                </a:cubicBezTo>
                <a:cubicBezTo>
                  <a:pt x="31" y="21"/>
                  <a:pt x="31" y="21"/>
                  <a:pt x="31" y="21"/>
                </a:cubicBezTo>
                <a:cubicBezTo>
                  <a:pt x="31" y="19"/>
                  <a:pt x="33" y="17"/>
                  <a:pt x="35" y="17"/>
                </a:cubicBezTo>
                <a:cubicBezTo>
                  <a:pt x="70" y="17"/>
                  <a:pt x="70" y="17"/>
                  <a:pt x="70" y="17"/>
                </a:cubicBezTo>
                <a:lnTo>
                  <a:pt x="7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8" name="Freeform 105"/>
          <p:cNvSpPr>
            <a:spLocks noEditPoints="1"/>
          </p:cNvSpPr>
          <p:nvPr/>
        </p:nvSpPr>
        <p:spPr bwMode="auto">
          <a:xfrm>
            <a:off x="5074483" y="2813709"/>
            <a:ext cx="299999" cy="284229"/>
          </a:xfrm>
          <a:custGeom>
            <a:avLst/>
            <a:gdLst>
              <a:gd name="T0" fmla="*/ 271221 w 177"/>
              <a:gd name="T1" fmla="*/ 86264 h 168"/>
              <a:gd name="T2" fmla="*/ 208501 w 177"/>
              <a:gd name="T3" fmla="*/ 74424 h 168"/>
              <a:gd name="T4" fmla="*/ 177989 w 177"/>
              <a:gd name="T5" fmla="*/ 18606 h 168"/>
              <a:gd name="T6" fmla="*/ 150867 w 177"/>
              <a:gd name="T7" fmla="*/ 0 h 168"/>
              <a:gd name="T8" fmla="*/ 149171 w 177"/>
              <a:gd name="T9" fmla="*/ 0 h 168"/>
              <a:gd name="T10" fmla="*/ 149171 w 177"/>
              <a:gd name="T11" fmla="*/ 50743 h 168"/>
              <a:gd name="T12" fmla="*/ 150867 w 177"/>
              <a:gd name="T13" fmla="*/ 49052 h 168"/>
              <a:gd name="T14" fmla="*/ 183074 w 177"/>
              <a:gd name="T15" fmla="*/ 109944 h 168"/>
              <a:gd name="T16" fmla="*/ 245794 w 177"/>
              <a:gd name="T17" fmla="*/ 121784 h 168"/>
              <a:gd name="T18" fmla="*/ 194940 w 177"/>
              <a:gd name="T19" fmla="*/ 167453 h 168"/>
              <a:gd name="T20" fmla="*/ 194940 w 177"/>
              <a:gd name="T21" fmla="*/ 167453 h 168"/>
              <a:gd name="T22" fmla="*/ 208501 w 177"/>
              <a:gd name="T23" fmla="*/ 238494 h 168"/>
              <a:gd name="T24" fmla="*/ 150867 w 177"/>
              <a:gd name="T25" fmla="*/ 213122 h 168"/>
              <a:gd name="T26" fmla="*/ 149171 w 177"/>
              <a:gd name="T27" fmla="*/ 213122 h 168"/>
              <a:gd name="T28" fmla="*/ 149171 w 177"/>
              <a:gd name="T29" fmla="*/ 255408 h 168"/>
              <a:gd name="T30" fmla="*/ 149171 w 177"/>
              <a:gd name="T31" fmla="*/ 255408 h 168"/>
              <a:gd name="T32" fmla="*/ 208501 w 177"/>
              <a:gd name="T33" fmla="*/ 280780 h 168"/>
              <a:gd name="T34" fmla="*/ 222062 w 177"/>
              <a:gd name="T35" fmla="*/ 284163 h 168"/>
              <a:gd name="T36" fmla="*/ 244099 w 177"/>
              <a:gd name="T37" fmla="*/ 274014 h 168"/>
              <a:gd name="T38" fmla="*/ 250879 w 177"/>
              <a:gd name="T39" fmla="*/ 246951 h 168"/>
              <a:gd name="T40" fmla="*/ 237318 w 177"/>
              <a:gd name="T41" fmla="*/ 182676 h 168"/>
              <a:gd name="T42" fmla="*/ 286477 w 177"/>
              <a:gd name="T43" fmla="*/ 137007 h 168"/>
              <a:gd name="T44" fmla="*/ 296648 w 177"/>
              <a:gd name="T45" fmla="*/ 106561 h 168"/>
              <a:gd name="T46" fmla="*/ 271221 w 177"/>
              <a:gd name="T47" fmla="*/ 86264 h 168"/>
              <a:gd name="T48" fmla="*/ 149171 w 177"/>
              <a:gd name="T49" fmla="*/ 0 h 168"/>
              <a:gd name="T50" fmla="*/ 123744 w 177"/>
              <a:gd name="T51" fmla="*/ 18606 h 168"/>
              <a:gd name="T52" fmla="*/ 91537 w 177"/>
              <a:gd name="T53" fmla="*/ 74424 h 168"/>
              <a:gd name="T54" fmla="*/ 28817 w 177"/>
              <a:gd name="T55" fmla="*/ 86264 h 168"/>
              <a:gd name="T56" fmla="*/ 3390 w 177"/>
              <a:gd name="T57" fmla="*/ 106561 h 168"/>
              <a:gd name="T58" fmla="*/ 13561 w 177"/>
              <a:gd name="T59" fmla="*/ 137007 h 168"/>
              <a:gd name="T60" fmla="*/ 59330 w 177"/>
              <a:gd name="T61" fmla="*/ 182676 h 168"/>
              <a:gd name="T62" fmla="*/ 49159 w 177"/>
              <a:gd name="T63" fmla="*/ 246951 h 168"/>
              <a:gd name="T64" fmla="*/ 55939 w 177"/>
              <a:gd name="T65" fmla="*/ 274014 h 168"/>
              <a:gd name="T66" fmla="*/ 77976 w 177"/>
              <a:gd name="T67" fmla="*/ 284163 h 168"/>
              <a:gd name="T68" fmla="*/ 91537 w 177"/>
              <a:gd name="T69" fmla="*/ 280780 h 168"/>
              <a:gd name="T70" fmla="*/ 149171 w 177"/>
              <a:gd name="T71" fmla="*/ 255408 h 168"/>
              <a:gd name="T72" fmla="*/ 149171 w 177"/>
              <a:gd name="T73" fmla="*/ 213122 h 168"/>
              <a:gd name="T74" fmla="*/ 89842 w 177"/>
              <a:gd name="T75" fmla="*/ 238494 h 168"/>
              <a:gd name="T76" fmla="*/ 101708 w 177"/>
              <a:gd name="T77" fmla="*/ 167453 h 168"/>
              <a:gd name="T78" fmla="*/ 52549 w 177"/>
              <a:gd name="T79" fmla="*/ 121784 h 168"/>
              <a:gd name="T80" fmla="*/ 116964 w 177"/>
              <a:gd name="T81" fmla="*/ 109944 h 168"/>
              <a:gd name="T82" fmla="*/ 149171 w 177"/>
              <a:gd name="T83" fmla="*/ 50743 h 168"/>
              <a:gd name="T84" fmla="*/ 149171 w 177"/>
              <a:gd name="T85" fmla="*/ 0 h 1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77" h="168">
                <a:moveTo>
                  <a:pt x="160" y="51"/>
                </a:moveTo>
                <a:cubicBezTo>
                  <a:pt x="123" y="44"/>
                  <a:pt x="123" y="44"/>
                  <a:pt x="123" y="44"/>
                </a:cubicBezTo>
                <a:cubicBezTo>
                  <a:pt x="105" y="11"/>
                  <a:pt x="105" y="11"/>
                  <a:pt x="105" y="11"/>
                </a:cubicBezTo>
                <a:cubicBezTo>
                  <a:pt x="101" y="4"/>
                  <a:pt x="95" y="0"/>
                  <a:pt x="89" y="0"/>
                </a:cubicBezTo>
                <a:cubicBezTo>
                  <a:pt x="88" y="0"/>
                  <a:pt x="88" y="0"/>
                  <a:pt x="88" y="0"/>
                </a:cubicBezTo>
                <a:cubicBezTo>
                  <a:pt x="88" y="30"/>
                  <a:pt x="88" y="30"/>
                  <a:pt x="88" y="30"/>
                </a:cubicBezTo>
                <a:cubicBezTo>
                  <a:pt x="89" y="29"/>
                  <a:pt x="89" y="29"/>
                  <a:pt x="89" y="29"/>
                </a:cubicBezTo>
                <a:cubicBezTo>
                  <a:pt x="108" y="65"/>
                  <a:pt x="108" y="65"/>
                  <a:pt x="108" y="65"/>
                </a:cubicBezTo>
                <a:cubicBezTo>
                  <a:pt x="145" y="72"/>
                  <a:pt x="145" y="72"/>
                  <a:pt x="145" y="72"/>
                </a:cubicBezTo>
                <a:cubicBezTo>
                  <a:pt x="115" y="99"/>
                  <a:pt x="115" y="99"/>
                  <a:pt x="115" y="99"/>
                </a:cubicBezTo>
                <a:cubicBezTo>
                  <a:pt x="115" y="99"/>
                  <a:pt x="115" y="99"/>
                  <a:pt x="115" y="99"/>
                </a:cubicBezTo>
                <a:cubicBezTo>
                  <a:pt x="123" y="141"/>
                  <a:pt x="123" y="141"/>
                  <a:pt x="123" y="141"/>
                </a:cubicBezTo>
                <a:cubicBezTo>
                  <a:pt x="89" y="126"/>
                  <a:pt x="89" y="126"/>
                  <a:pt x="89" y="126"/>
                </a:cubicBezTo>
                <a:cubicBezTo>
                  <a:pt x="88" y="126"/>
                  <a:pt x="88" y="126"/>
                  <a:pt x="88" y="126"/>
                </a:cubicBezTo>
                <a:cubicBezTo>
                  <a:pt x="88" y="151"/>
                  <a:pt x="88" y="151"/>
                  <a:pt x="88" y="151"/>
                </a:cubicBezTo>
                <a:cubicBezTo>
                  <a:pt x="88" y="151"/>
                  <a:pt x="88" y="151"/>
                  <a:pt x="88" y="151"/>
                </a:cubicBezTo>
                <a:cubicBezTo>
                  <a:pt x="123" y="166"/>
                  <a:pt x="123" y="166"/>
                  <a:pt x="123" y="166"/>
                </a:cubicBezTo>
                <a:cubicBezTo>
                  <a:pt x="126" y="167"/>
                  <a:pt x="129" y="168"/>
                  <a:pt x="131" y="168"/>
                </a:cubicBezTo>
                <a:cubicBezTo>
                  <a:pt x="137" y="168"/>
                  <a:pt x="141" y="166"/>
                  <a:pt x="144" y="162"/>
                </a:cubicBezTo>
                <a:cubicBezTo>
                  <a:pt x="148" y="158"/>
                  <a:pt x="149" y="152"/>
                  <a:pt x="148" y="146"/>
                </a:cubicBezTo>
                <a:cubicBezTo>
                  <a:pt x="140" y="108"/>
                  <a:pt x="140" y="108"/>
                  <a:pt x="140" y="108"/>
                </a:cubicBezTo>
                <a:cubicBezTo>
                  <a:pt x="169" y="81"/>
                  <a:pt x="169" y="81"/>
                  <a:pt x="169" y="81"/>
                </a:cubicBezTo>
                <a:cubicBezTo>
                  <a:pt x="174" y="76"/>
                  <a:pt x="177" y="69"/>
                  <a:pt x="175" y="63"/>
                </a:cubicBezTo>
                <a:cubicBezTo>
                  <a:pt x="173" y="57"/>
                  <a:pt x="167" y="52"/>
                  <a:pt x="160" y="51"/>
                </a:cubicBezTo>
                <a:close/>
                <a:moveTo>
                  <a:pt x="88" y="0"/>
                </a:moveTo>
                <a:cubicBezTo>
                  <a:pt x="82" y="0"/>
                  <a:pt x="76" y="4"/>
                  <a:pt x="73" y="11"/>
                </a:cubicBezTo>
                <a:cubicBezTo>
                  <a:pt x="54" y="44"/>
                  <a:pt x="54" y="44"/>
                  <a:pt x="54" y="44"/>
                </a:cubicBezTo>
                <a:cubicBezTo>
                  <a:pt x="17" y="51"/>
                  <a:pt x="17" y="51"/>
                  <a:pt x="17" y="51"/>
                </a:cubicBezTo>
                <a:cubicBezTo>
                  <a:pt x="10" y="52"/>
                  <a:pt x="4" y="57"/>
                  <a:pt x="2" y="63"/>
                </a:cubicBezTo>
                <a:cubicBezTo>
                  <a:pt x="0" y="69"/>
                  <a:pt x="3" y="76"/>
                  <a:pt x="8" y="81"/>
                </a:cubicBezTo>
                <a:cubicBezTo>
                  <a:pt x="35" y="108"/>
                  <a:pt x="35" y="108"/>
                  <a:pt x="35" y="108"/>
                </a:cubicBezTo>
                <a:cubicBezTo>
                  <a:pt x="29" y="146"/>
                  <a:pt x="29" y="146"/>
                  <a:pt x="29" y="146"/>
                </a:cubicBezTo>
                <a:cubicBezTo>
                  <a:pt x="28" y="152"/>
                  <a:pt x="29" y="158"/>
                  <a:pt x="33" y="162"/>
                </a:cubicBezTo>
                <a:cubicBezTo>
                  <a:pt x="36" y="166"/>
                  <a:pt x="40" y="168"/>
                  <a:pt x="46" y="168"/>
                </a:cubicBezTo>
                <a:cubicBezTo>
                  <a:pt x="48" y="168"/>
                  <a:pt x="51" y="167"/>
                  <a:pt x="54" y="166"/>
                </a:cubicBezTo>
                <a:cubicBezTo>
                  <a:pt x="88" y="151"/>
                  <a:pt x="88" y="151"/>
                  <a:pt x="88" y="151"/>
                </a:cubicBezTo>
                <a:cubicBezTo>
                  <a:pt x="88" y="126"/>
                  <a:pt x="88" y="126"/>
                  <a:pt x="88" y="126"/>
                </a:cubicBezTo>
                <a:cubicBezTo>
                  <a:pt x="53" y="141"/>
                  <a:pt x="53" y="141"/>
                  <a:pt x="53" y="141"/>
                </a:cubicBezTo>
                <a:cubicBezTo>
                  <a:pt x="60" y="99"/>
                  <a:pt x="60" y="99"/>
                  <a:pt x="60" y="99"/>
                </a:cubicBezTo>
                <a:cubicBezTo>
                  <a:pt x="31" y="72"/>
                  <a:pt x="31" y="72"/>
                  <a:pt x="31" y="72"/>
                </a:cubicBezTo>
                <a:cubicBezTo>
                  <a:pt x="69" y="65"/>
                  <a:pt x="69" y="65"/>
                  <a:pt x="69" y="65"/>
                </a:cubicBezTo>
                <a:cubicBezTo>
                  <a:pt x="88" y="30"/>
                  <a:pt x="88" y="30"/>
                  <a:pt x="88" y="30"/>
                </a:cubicBezTo>
                <a:lnTo>
                  <a:pt x="8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49" name="Freeform 106"/>
          <p:cNvSpPr/>
          <p:nvPr/>
        </p:nvSpPr>
        <p:spPr bwMode="auto">
          <a:xfrm>
            <a:off x="5672901" y="2769249"/>
            <a:ext cx="80951" cy="87333"/>
          </a:xfrm>
          <a:custGeom>
            <a:avLst/>
            <a:gdLst>
              <a:gd name="T0" fmla="*/ 52288 w 48"/>
              <a:gd name="T1" fmla="*/ 0 h 52"/>
              <a:gd name="T2" fmla="*/ 21927 w 48"/>
              <a:gd name="T3" fmla="*/ 23507 h 52"/>
              <a:gd name="T4" fmla="*/ 11807 w 48"/>
              <a:gd name="T5" fmla="*/ 26866 h 52"/>
              <a:gd name="T6" fmla="*/ 10120 w 48"/>
              <a:gd name="T7" fmla="*/ 26866 h 52"/>
              <a:gd name="T8" fmla="*/ 21927 w 48"/>
              <a:gd name="T9" fmla="*/ 80597 h 52"/>
              <a:gd name="T10" fmla="*/ 70842 w 48"/>
              <a:gd name="T11" fmla="*/ 55410 h 52"/>
              <a:gd name="T12" fmla="*/ 59035 w 48"/>
              <a:gd name="T13" fmla="*/ 1679 h 52"/>
              <a:gd name="T14" fmla="*/ 52288 w 48"/>
              <a:gd name="T15" fmla="*/ 0 h 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8" h="52">
                <a:moveTo>
                  <a:pt x="31" y="0"/>
                </a:moveTo>
                <a:cubicBezTo>
                  <a:pt x="27" y="6"/>
                  <a:pt x="21" y="11"/>
                  <a:pt x="13" y="14"/>
                </a:cubicBezTo>
                <a:cubicBezTo>
                  <a:pt x="11" y="15"/>
                  <a:pt x="9" y="15"/>
                  <a:pt x="7" y="16"/>
                </a:cubicBezTo>
                <a:cubicBezTo>
                  <a:pt x="7" y="16"/>
                  <a:pt x="6" y="16"/>
                  <a:pt x="6" y="16"/>
                </a:cubicBezTo>
                <a:cubicBezTo>
                  <a:pt x="0" y="29"/>
                  <a:pt x="3" y="43"/>
                  <a:pt x="13" y="48"/>
                </a:cubicBezTo>
                <a:cubicBezTo>
                  <a:pt x="23" y="52"/>
                  <a:pt x="36" y="46"/>
                  <a:pt x="42" y="33"/>
                </a:cubicBezTo>
                <a:cubicBezTo>
                  <a:pt x="48" y="20"/>
                  <a:pt x="45" y="6"/>
                  <a:pt x="35" y="1"/>
                </a:cubicBezTo>
                <a:cubicBezTo>
                  <a:pt x="34" y="1"/>
                  <a:pt x="33" y="0"/>
                  <a:pt x="3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0" name="Freeform 107"/>
          <p:cNvSpPr/>
          <p:nvPr/>
        </p:nvSpPr>
        <p:spPr bwMode="auto">
          <a:xfrm>
            <a:off x="5572901" y="2662862"/>
            <a:ext cx="161904" cy="127029"/>
          </a:xfrm>
          <a:custGeom>
            <a:avLst/>
            <a:gdLst>
              <a:gd name="T0" fmla="*/ 55662 w 96"/>
              <a:gd name="T1" fmla="*/ 115147 h 75"/>
              <a:gd name="T2" fmla="*/ 116384 w 96"/>
              <a:gd name="T3" fmla="*/ 121920 h 75"/>
              <a:gd name="T4" fmla="*/ 119757 w 96"/>
              <a:gd name="T5" fmla="*/ 120227 h 75"/>
              <a:gd name="T6" fmla="*/ 141684 w 96"/>
              <a:gd name="T7" fmla="*/ 104987 h 75"/>
              <a:gd name="T8" fmla="*/ 148431 w 96"/>
              <a:gd name="T9" fmla="*/ 94827 h 75"/>
              <a:gd name="T10" fmla="*/ 106263 w 96"/>
              <a:gd name="T11" fmla="*/ 10160 h 75"/>
              <a:gd name="T12" fmla="*/ 42168 w 96"/>
              <a:gd name="T13" fmla="*/ 6773 h 75"/>
              <a:gd name="T14" fmla="*/ 13494 w 96"/>
              <a:gd name="T15" fmla="*/ 32173 h 75"/>
              <a:gd name="T16" fmla="*/ 55662 w 96"/>
              <a:gd name="T17" fmla="*/ 115147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6" h="75">
                <a:moveTo>
                  <a:pt x="33" y="68"/>
                </a:moveTo>
                <a:cubicBezTo>
                  <a:pt x="46" y="74"/>
                  <a:pt x="59" y="75"/>
                  <a:pt x="69" y="72"/>
                </a:cubicBezTo>
                <a:cubicBezTo>
                  <a:pt x="70" y="72"/>
                  <a:pt x="70" y="71"/>
                  <a:pt x="71" y="71"/>
                </a:cubicBezTo>
                <a:cubicBezTo>
                  <a:pt x="76" y="69"/>
                  <a:pt x="81" y="66"/>
                  <a:pt x="84" y="62"/>
                </a:cubicBezTo>
                <a:cubicBezTo>
                  <a:pt x="86" y="60"/>
                  <a:pt x="87" y="58"/>
                  <a:pt x="88" y="56"/>
                </a:cubicBezTo>
                <a:cubicBezTo>
                  <a:pt x="96" y="39"/>
                  <a:pt x="85" y="17"/>
                  <a:pt x="63" y="6"/>
                </a:cubicBezTo>
                <a:cubicBezTo>
                  <a:pt x="50" y="0"/>
                  <a:pt x="36" y="0"/>
                  <a:pt x="25" y="4"/>
                </a:cubicBezTo>
                <a:cubicBezTo>
                  <a:pt x="17" y="6"/>
                  <a:pt x="11" y="11"/>
                  <a:pt x="8" y="19"/>
                </a:cubicBezTo>
                <a:cubicBezTo>
                  <a:pt x="0" y="36"/>
                  <a:pt x="11" y="58"/>
                  <a:pt x="33"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1" name="Freeform 108"/>
          <p:cNvSpPr/>
          <p:nvPr/>
        </p:nvSpPr>
        <p:spPr bwMode="auto">
          <a:xfrm>
            <a:off x="5772900" y="2740659"/>
            <a:ext cx="93651" cy="71455"/>
          </a:xfrm>
          <a:custGeom>
            <a:avLst/>
            <a:gdLst>
              <a:gd name="T0" fmla="*/ 85300 w 56"/>
              <a:gd name="T1" fmla="*/ 49326 h 42"/>
              <a:gd name="T2" fmla="*/ 61884 w 56"/>
              <a:gd name="T3" fmla="*/ 0 h 42"/>
              <a:gd name="T4" fmla="*/ 60212 w 56"/>
              <a:gd name="T5" fmla="*/ 0 h 42"/>
              <a:gd name="T6" fmla="*/ 50177 w 56"/>
              <a:gd name="T7" fmla="*/ 5103 h 42"/>
              <a:gd name="T8" fmla="*/ 11708 w 56"/>
              <a:gd name="T9" fmla="*/ 5103 h 42"/>
              <a:gd name="T10" fmla="*/ 8363 w 56"/>
              <a:gd name="T11" fmla="*/ 11906 h 42"/>
              <a:gd name="T12" fmla="*/ 33451 w 56"/>
              <a:gd name="T13" fmla="*/ 61233 h 42"/>
              <a:gd name="T14" fmla="*/ 85300 w 56"/>
              <a:gd name="T15" fmla="*/ 49326 h 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 h="42">
                <a:moveTo>
                  <a:pt x="51" y="29"/>
                </a:moveTo>
                <a:cubicBezTo>
                  <a:pt x="56" y="19"/>
                  <a:pt x="49" y="6"/>
                  <a:pt x="37" y="0"/>
                </a:cubicBezTo>
                <a:cubicBezTo>
                  <a:pt x="36" y="0"/>
                  <a:pt x="36" y="0"/>
                  <a:pt x="36" y="0"/>
                </a:cubicBezTo>
                <a:cubicBezTo>
                  <a:pt x="34" y="1"/>
                  <a:pt x="32" y="2"/>
                  <a:pt x="30" y="3"/>
                </a:cubicBezTo>
                <a:cubicBezTo>
                  <a:pt x="22" y="5"/>
                  <a:pt x="14" y="6"/>
                  <a:pt x="7" y="3"/>
                </a:cubicBezTo>
                <a:cubicBezTo>
                  <a:pt x="6" y="4"/>
                  <a:pt x="6" y="6"/>
                  <a:pt x="5" y="7"/>
                </a:cubicBezTo>
                <a:cubicBezTo>
                  <a:pt x="0" y="17"/>
                  <a:pt x="7" y="30"/>
                  <a:pt x="20" y="36"/>
                </a:cubicBezTo>
                <a:cubicBezTo>
                  <a:pt x="33" y="42"/>
                  <a:pt x="47" y="39"/>
                  <a:pt x="51" y="2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2" name="Freeform 109"/>
          <p:cNvSpPr/>
          <p:nvPr/>
        </p:nvSpPr>
        <p:spPr bwMode="auto">
          <a:xfrm>
            <a:off x="5744321" y="2596172"/>
            <a:ext cx="139682" cy="147671"/>
          </a:xfrm>
          <a:custGeom>
            <a:avLst/>
            <a:gdLst>
              <a:gd name="T0" fmla="*/ 100988 w 83"/>
              <a:gd name="T1" fmla="*/ 5091 h 87"/>
              <a:gd name="T2" fmla="*/ 62276 w 83"/>
              <a:gd name="T3" fmla="*/ 5091 h 87"/>
              <a:gd name="T4" fmla="*/ 16831 w 83"/>
              <a:gd name="T5" fmla="*/ 49212 h 87"/>
              <a:gd name="T6" fmla="*/ 37029 w 83"/>
              <a:gd name="T7" fmla="*/ 140849 h 87"/>
              <a:gd name="T8" fmla="*/ 48811 w 83"/>
              <a:gd name="T9" fmla="*/ 145940 h 87"/>
              <a:gd name="T10" fmla="*/ 75741 w 83"/>
              <a:gd name="T11" fmla="*/ 142546 h 87"/>
              <a:gd name="T12" fmla="*/ 79107 w 83"/>
              <a:gd name="T13" fmla="*/ 140849 h 87"/>
              <a:gd name="T14" fmla="*/ 121186 w 83"/>
              <a:gd name="T15" fmla="*/ 98425 h 87"/>
              <a:gd name="T16" fmla="*/ 100988 w 83"/>
              <a:gd name="T17" fmla="*/ 5091 h 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 h="87">
                <a:moveTo>
                  <a:pt x="60" y="3"/>
                </a:moveTo>
                <a:cubicBezTo>
                  <a:pt x="53" y="0"/>
                  <a:pt x="45" y="0"/>
                  <a:pt x="37" y="3"/>
                </a:cubicBezTo>
                <a:cubicBezTo>
                  <a:pt x="26" y="7"/>
                  <a:pt x="16" y="16"/>
                  <a:pt x="10" y="29"/>
                </a:cubicBezTo>
                <a:cubicBezTo>
                  <a:pt x="0" y="51"/>
                  <a:pt x="5" y="75"/>
                  <a:pt x="22" y="83"/>
                </a:cubicBezTo>
                <a:cubicBezTo>
                  <a:pt x="24" y="85"/>
                  <a:pt x="27" y="85"/>
                  <a:pt x="29" y="86"/>
                </a:cubicBezTo>
                <a:cubicBezTo>
                  <a:pt x="34" y="87"/>
                  <a:pt x="40" y="86"/>
                  <a:pt x="45" y="84"/>
                </a:cubicBezTo>
                <a:cubicBezTo>
                  <a:pt x="46" y="84"/>
                  <a:pt x="46" y="84"/>
                  <a:pt x="47" y="83"/>
                </a:cubicBezTo>
                <a:cubicBezTo>
                  <a:pt x="57" y="79"/>
                  <a:pt x="66" y="70"/>
                  <a:pt x="72" y="58"/>
                </a:cubicBezTo>
                <a:cubicBezTo>
                  <a:pt x="83" y="36"/>
                  <a:pt x="77" y="11"/>
                  <a:pt x="60"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3" name="Freeform 110"/>
          <p:cNvSpPr/>
          <p:nvPr/>
        </p:nvSpPr>
        <p:spPr bwMode="auto">
          <a:xfrm>
            <a:off x="5691941" y="2637449"/>
            <a:ext cx="95238" cy="187368"/>
          </a:xfrm>
          <a:custGeom>
            <a:avLst/>
            <a:gdLst>
              <a:gd name="T0" fmla="*/ 46789 w 57"/>
              <a:gd name="T1" fmla="*/ 8515 h 110"/>
              <a:gd name="T2" fmla="*/ 40105 w 57"/>
              <a:gd name="T3" fmla="*/ 5109 h 110"/>
              <a:gd name="T4" fmla="*/ 33421 w 57"/>
              <a:gd name="T5" fmla="*/ 25544 h 110"/>
              <a:gd name="T6" fmla="*/ 30079 w 57"/>
              <a:gd name="T7" fmla="*/ 25544 h 110"/>
              <a:gd name="T8" fmla="*/ 26737 w 57"/>
              <a:gd name="T9" fmla="*/ 28950 h 110"/>
              <a:gd name="T10" fmla="*/ 8355 w 57"/>
              <a:gd name="T11" fmla="*/ 15327 h 110"/>
              <a:gd name="T12" fmla="*/ 5013 w 57"/>
              <a:gd name="T13" fmla="*/ 23841 h 110"/>
              <a:gd name="T14" fmla="*/ 21724 w 57"/>
              <a:gd name="T15" fmla="*/ 35762 h 110"/>
              <a:gd name="T16" fmla="*/ 23395 w 57"/>
              <a:gd name="T17" fmla="*/ 40871 h 110"/>
              <a:gd name="T18" fmla="*/ 31750 w 57"/>
              <a:gd name="T19" fmla="*/ 64712 h 110"/>
              <a:gd name="T20" fmla="*/ 41776 w 57"/>
              <a:gd name="T21" fmla="*/ 93663 h 110"/>
              <a:gd name="T22" fmla="*/ 71855 w 57"/>
              <a:gd name="T23" fmla="*/ 178810 h 110"/>
              <a:gd name="T24" fmla="*/ 86895 w 57"/>
              <a:gd name="T25" fmla="*/ 185622 h 110"/>
              <a:gd name="T26" fmla="*/ 93579 w 57"/>
              <a:gd name="T27" fmla="*/ 170295 h 110"/>
              <a:gd name="T28" fmla="*/ 63500 w 57"/>
              <a:gd name="T29" fmla="*/ 86851 h 110"/>
              <a:gd name="T30" fmla="*/ 53474 w 57"/>
              <a:gd name="T31" fmla="*/ 57900 h 110"/>
              <a:gd name="T32" fmla="*/ 43447 w 57"/>
              <a:gd name="T33" fmla="*/ 34059 h 110"/>
              <a:gd name="T34" fmla="*/ 41776 w 57"/>
              <a:gd name="T35" fmla="*/ 28950 h 110"/>
              <a:gd name="T36" fmla="*/ 46789 w 57"/>
              <a:gd name="T37" fmla="*/ 8515 h 1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7" h="110">
                <a:moveTo>
                  <a:pt x="28" y="5"/>
                </a:moveTo>
                <a:cubicBezTo>
                  <a:pt x="30" y="2"/>
                  <a:pt x="25" y="0"/>
                  <a:pt x="24" y="3"/>
                </a:cubicBezTo>
                <a:cubicBezTo>
                  <a:pt x="22" y="6"/>
                  <a:pt x="21" y="11"/>
                  <a:pt x="20" y="15"/>
                </a:cubicBezTo>
                <a:cubicBezTo>
                  <a:pt x="19" y="15"/>
                  <a:pt x="19" y="15"/>
                  <a:pt x="18" y="15"/>
                </a:cubicBezTo>
                <a:cubicBezTo>
                  <a:pt x="17" y="16"/>
                  <a:pt x="16" y="16"/>
                  <a:pt x="16" y="17"/>
                </a:cubicBezTo>
                <a:cubicBezTo>
                  <a:pt x="13" y="13"/>
                  <a:pt x="9" y="11"/>
                  <a:pt x="5" y="9"/>
                </a:cubicBezTo>
                <a:cubicBezTo>
                  <a:pt x="2" y="8"/>
                  <a:pt x="0" y="12"/>
                  <a:pt x="3" y="14"/>
                </a:cubicBezTo>
                <a:cubicBezTo>
                  <a:pt x="7" y="15"/>
                  <a:pt x="11" y="18"/>
                  <a:pt x="13" y="21"/>
                </a:cubicBezTo>
                <a:cubicBezTo>
                  <a:pt x="13" y="22"/>
                  <a:pt x="13" y="23"/>
                  <a:pt x="14" y="24"/>
                </a:cubicBezTo>
                <a:cubicBezTo>
                  <a:pt x="19" y="38"/>
                  <a:pt x="19" y="38"/>
                  <a:pt x="19" y="38"/>
                </a:cubicBezTo>
                <a:cubicBezTo>
                  <a:pt x="25" y="55"/>
                  <a:pt x="25" y="55"/>
                  <a:pt x="25" y="55"/>
                </a:cubicBezTo>
                <a:cubicBezTo>
                  <a:pt x="43" y="105"/>
                  <a:pt x="43" y="105"/>
                  <a:pt x="43" y="105"/>
                </a:cubicBezTo>
                <a:cubicBezTo>
                  <a:pt x="44" y="109"/>
                  <a:pt x="48" y="110"/>
                  <a:pt x="52" y="109"/>
                </a:cubicBezTo>
                <a:cubicBezTo>
                  <a:pt x="55" y="108"/>
                  <a:pt x="57" y="104"/>
                  <a:pt x="56" y="100"/>
                </a:cubicBezTo>
                <a:cubicBezTo>
                  <a:pt x="38" y="51"/>
                  <a:pt x="38" y="51"/>
                  <a:pt x="38" y="51"/>
                </a:cubicBezTo>
                <a:cubicBezTo>
                  <a:pt x="32" y="34"/>
                  <a:pt x="32" y="34"/>
                  <a:pt x="32" y="34"/>
                </a:cubicBezTo>
                <a:cubicBezTo>
                  <a:pt x="26" y="20"/>
                  <a:pt x="26" y="20"/>
                  <a:pt x="26" y="20"/>
                </a:cubicBezTo>
                <a:cubicBezTo>
                  <a:pt x="26" y="19"/>
                  <a:pt x="25" y="18"/>
                  <a:pt x="25" y="17"/>
                </a:cubicBezTo>
                <a:cubicBezTo>
                  <a:pt x="25" y="13"/>
                  <a:pt x="26" y="8"/>
                  <a:pt x="28"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4" name="Freeform 111"/>
          <p:cNvSpPr/>
          <p:nvPr/>
        </p:nvSpPr>
        <p:spPr bwMode="auto">
          <a:xfrm>
            <a:off x="5466545" y="2661274"/>
            <a:ext cx="49206" cy="73042"/>
          </a:xfrm>
          <a:custGeom>
            <a:avLst/>
            <a:gdLst>
              <a:gd name="T0" fmla="*/ 35636 w 29"/>
              <a:gd name="T1" fmla="*/ 67930 h 43"/>
              <a:gd name="T2" fmla="*/ 42424 w 29"/>
              <a:gd name="T3" fmla="*/ 57741 h 43"/>
              <a:gd name="T4" fmla="*/ 13576 w 29"/>
              <a:gd name="T5" fmla="*/ 10190 h 43"/>
              <a:gd name="T6" fmla="*/ 6788 w 29"/>
              <a:gd name="T7" fmla="*/ 0 h 43"/>
              <a:gd name="T8" fmla="*/ 0 w 29"/>
              <a:gd name="T9" fmla="*/ 11888 h 43"/>
              <a:gd name="T10" fmla="*/ 35636 w 29"/>
              <a:gd name="T11" fmla="*/ 67930 h 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 h="43">
                <a:moveTo>
                  <a:pt x="21" y="40"/>
                </a:moveTo>
                <a:cubicBezTo>
                  <a:pt x="25" y="43"/>
                  <a:pt x="29" y="36"/>
                  <a:pt x="25" y="34"/>
                </a:cubicBezTo>
                <a:cubicBezTo>
                  <a:pt x="15" y="28"/>
                  <a:pt x="8" y="17"/>
                  <a:pt x="8" y="6"/>
                </a:cubicBezTo>
                <a:cubicBezTo>
                  <a:pt x="6" y="4"/>
                  <a:pt x="5" y="2"/>
                  <a:pt x="4" y="0"/>
                </a:cubicBezTo>
                <a:cubicBezTo>
                  <a:pt x="3" y="3"/>
                  <a:pt x="2" y="5"/>
                  <a:pt x="0" y="7"/>
                </a:cubicBezTo>
                <a:cubicBezTo>
                  <a:pt x="1" y="21"/>
                  <a:pt x="9" y="34"/>
                  <a:pt x="21"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5" name="Freeform 112"/>
          <p:cNvSpPr/>
          <p:nvPr/>
        </p:nvSpPr>
        <p:spPr bwMode="auto">
          <a:xfrm>
            <a:off x="5499878" y="2529481"/>
            <a:ext cx="76190" cy="74629"/>
          </a:xfrm>
          <a:custGeom>
            <a:avLst/>
            <a:gdLst>
              <a:gd name="T0" fmla="*/ 69427 w 45"/>
              <a:gd name="T1" fmla="*/ 23740 h 44"/>
              <a:gd name="T2" fmla="*/ 35560 w 45"/>
              <a:gd name="T3" fmla="*/ 0 h 44"/>
              <a:gd name="T4" fmla="*/ 27093 w 45"/>
              <a:gd name="T5" fmla="*/ 1696 h 44"/>
              <a:gd name="T6" fmla="*/ 0 w 45"/>
              <a:gd name="T7" fmla="*/ 18653 h 44"/>
              <a:gd name="T8" fmla="*/ 6773 w 45"/>
              <a:gd name="T9" fmla="*/ 27132 h 44"/>
              <a:gd name="T10" fmla="*/ 22013 w 45"/>
              <a:gd name="T11" fmla="*/ 20349 h 44"/>
              <a:gd name="T12" fmla="*/ 27093 w 45"/>
              <a:gd name="T13" fmla="*/ 20349 h 44"/>
              <a:gd name="T14" fmla="*/ 47413 w 45"/>
              <a:gd name="T15" fmla="*/ 32219 h 44"/>
              <a:gd name="T16" fmla="*/ 35560 w 45"/>
              <a:gd name="T17" fmla="*/ 57655 h 44"/>
              <a:gd name="T18" fmla="*/ 20320 w 45"/>
              <a:gd name="T19" fmla="*/ 62742 h 44"/>
              <a:gd name="T20" fmla="*/ 18627 w 45"/>
              <a:gd name="T21" fmla="*/ 74612 h 44"/>
              <a:gd name="T22" fmla="*/ 28787 w 45"/>
              <a:gd name="T23" fmla="*/ 74612 h 44"/>
              <a:gd name="T24" fmla="*/ 52493 w 45"/>
              <a:gd name="T25" fmla="*/ 69525 h 44"/>
              <a:gd name="T26" fmla="*/ 69427 w 45"/>
              <a:gd name="T27" fmla="*/ 23740 h 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 h="44">
                <a:moveTo>
                  <a:pt x="41" y="14"/>
                </a:moveTo>
                <a:cubicBezTo>
                  <a:pt x="38" y="6"/>
                  <a:pt x="29" y="0"/>
                  <a:pt x="21" y="0"/>
                </a:cubicBezTo>
                <a:cubicBezTo>
                  <a:pt x="19" y="0"/>
                  <a:pt x="18" y="1"/>
                  <a:pt x="16" y="1"/>
                </a:cubicBezTo>
                <a:cubicBezTo>
                  <a:pt x="10" y="2"/>
                  <a:pt x="5" y="6"/>
                  <a:pt x="0" y="11"/>
                </a:cubicBezTo>
                <a:cubicBezTo>
                  <a:pt x="1" y="13"/>
                  <a:pt x="3" y="14"/>
                  <a:pt x="4" y="16"/>
                </a:cubicBezTo>
                <a:cubicBezTo>
                  <a:pt x="7" y="14"/>
                  <a:pt x="10" y="13"/>
                  <a:pt x="13" y="12"/>
                </a:cubicBezTo>
                <a:cubicBezTo>
                  <a:pt x="14" y="12"/>
                  <a:pt x="15" y="12"/>
                  <a:pt x="16" y="12"/>
                </a:cubicBezTo>
                <a:cubicBezTo>
                  <a:pt x="21" y="12"/>
                  <a:pt x="26" y="15"/>
                  <a:pt x="28" y="19"/>
                </a:cubicBezTo>
                <a:cubicBezTo>
                  <a:pt x="30" y="25"/>
                  <a:pt x="27" y="31"/>
                  <a:pt x="21" y="34"/>
                </a:cubicBezTo>
                <a:cubicBezTo>
                  <a:pt x="19" y="36"/>
                  <a:pt x="16" y="37"/>
                  <a:pt x="12" y="37"/>
                </a:cubicBezTo>
                <a:cubicBezTo>
                  <a:pt x="12" y="40"/>
                  <a:pt x="12" y="42"/>
                  <a:pt x="11" y="44"/>
                </a:cubicBezTo>
                <a:cubicBezTo>
                  <a:pt x="13" y="44"/>
                  <a:pt x="15" y="44"/>
                  <a:pt x="17" y="44"/>
                </a:cubicBezTo>
                <a:cubicBezTo>
                  <a:pt x="22" y="44"/>
                  <a:pt x="27" y="43"/>
                  <a:pt x="31" y="41"/>
                </a:cubicBezTo>
                <a:cubicBezTo>
                  <a:pt x="40" y="36"/>
                  <a:pt x="45" y="25"/>
                  <a:pt x="41" y="1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6" name="Freeform 113"/>
          <p:cNvSpPr/>
          <p:nvPr/>
        </p:nvSpPr>
        <p:spPr bwMode="auto">
          <a:xfrm>
            <a:off x="5428450" y="2485021"/>
            <a:ext cx="74602" cy="65102"/>
          </a:xfrm>
          <a:custGeom>
            <a:avLst/>
            <a:gdLst>
              <a:gd name="T0" fmla="*/ 72916 w 44"/>
              <a:gd name="T1" fmla="*/ 29118 h 38"/>
              <a:gd name="T2" fmla="*/ 37306 w 44"/>
              <a:gd name="T3" fmla="*/ 0 h 38"/>
              <a:gd name="T4" fmla="*/ 35610 w 44"/>
              <a:gd name="T5" fmla="*/ 0 h 38"/>
              <a:gd name="T6" fmla="*/ 1696 w 44"/>
              <a:gd name="T7" fmla="*/ 32544 h 38"/>
              <a:gd name="T8" fmla="*/ 10174 w 44"/>
              <a:gd name="T9" fmla="*/ 65087 h 38"/>
              <a:gd name="T10" fmla="*/ 18653 w 44"/>
              <a:gd name="T11" fmla="*/ 59949 h 38"/>
              <a:gd name="T12" fmla="*/ 16957 w 44"/>
              <a:gd name="T13" fmla="*/ 42820 h 38"/>
              <a:gd name="T14" fmla="*/ 37306 w 44"/>
              <a:gd name="T15" fmla="*/ 23979 h 38"/>
              <a:gd name="T16" fmla="*/ 37306 w 44"/>
              <a:gd name="T17" fmla="*/ 23979 h 38"/>
              <a:gd name="T18" fmla="*/ 57655 w 44"/>
              <a:gd name="T19" fmla="*/ 41108 h 38"/>
              <a:gd name="T20" fmla="*/ 57655 w 44"/>
              <a:gd name="T21" fmla="*/ 58236 h 38"/>
              <a:gd name="T22" fmla="*/ 67829 w 44"/>
              <a:gd name="T23" fmla="*/ 61661 h 38"/>
              <a:gd name="T24" fmla="*/ 72916 w 44"/>
              <a:gd name="T25" fmla="*/ 29118 h 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 h="38">
                <a:moveTo>
                  <a:pt x="43" y="17"/>
                </a:moveTo>
                <a:cubicBezTo>
                  <a:pt x="42" y="7"/>
                  <a:pt x="33" y="0"/>
                  <a:pt x="22" y="0"/>
                </a:cubicBezTo>
                <a:cubicBezTo>
                  <a:pt x="22" y="0"/>
                  <a:pt x="22" y="0"/>
                  <a:pt x="21" y="0"/>
                </a:cubicBezTo>
                <a:cubicBezTo>
                  <a:pt x="10" y="0"/>
                  <a:pt x="2" y="9"/>
                  <a:pt x="1" y="19"/>
                </a:cubicBezTo>
                <a:cubicBezTo>
                  <a:pt x="0" y="25"/>
                  <a:pt x="2" y="32"/>
                  <a:pt x="6" y="38"/>
                </a:cubicBezTo>
                <a:cubicBezTo>
                  <a:pt x="8" y="37"/>
                  <a:pt x="9" y="36"/>
                  <a:pt x="11" y="35"/>
                </a:cubicBezTo>
                <a:cubicBezTo>
                  <a:pt x="10" y="32"/>
                  <a:pt x="10" y="28"/>
                  <a:pt x="10" y="25"/>
                </a:cubicBezTo>
                <a:cubicBezTo>
                  <a:pt x="11" y="19"/>
                  <a:pt x="16" y="14"/>
                  <a:pt x="22" y="14"/>
                </a:cubicBezTo>
                <a:cubicBezTo>
                  <a:pt x="22" y="14"/>
                  <a:pt x="22" y="14"/>
                  <a:pt x="22" y="14"/>
                </a:cubicBezTo>
                <a:cubicBezTo>
                  <a:pt x="28" y="14"/>
                  <a:pt x="33" y="18"/>
                  <a:pt x="34" y="24"/>
                </a:cubicBezTo>
                <a:cubicBezTo>
                  <a:pt x="35" y="27"/>
                  <a:pt x="35" y="30"/>
                  <a:pt x="34" y="34"/>
                </a:cubicBezTo>
                <a:cubicBezTo>
                  <a:pt x="36" y="34"/>
                  <a:pt x="38" y="35"/>
                  <a:pt x="40" y="36"/>
                </a:cubicBezTo>
                <a:cubicBezTo>
                  <a:pt x="43" y="30"/>
                  <a:pt x="44" y="23"/>
                  <a:pt x="43" y="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7" name="Freeform 114"/>
          <p:cNvSpPr/>
          <p:nvPr/>
        </p:nvSpPr>
        <p:spPr bwMode="auto">
          <a:xfrm>
            <a:off x="5455441" y="2575529"/>
            <a:ext cx="28571" cy="30170"/>
          </a:xfrm>
          <a:custGeom>
            <a:avLst/>
            <a:gdLst>
              <a:gd name="T0" fmla="*/ 13447 w 17"/>
              <a:gd name="T1" fmla="*/ 0 h 18"/>
              <a:gd name="T2" fmla="*/ 13447 w 17"/>
              <a:gd name="T3" fmla="*/ 0 h 18"/>
              <a:gd name="T4" fmla="*/ 0 w 17"/>
              <a:gd name="T5" fmla="*/ 15082 h 18"/>
              <a:gd name="T6" fmla="*/ 13447 w 17"/>
              <a:gd name="T7" fmla="*/ 30163 h 18"/>
              <a:gd name="T8" fmla="*/ 13447 w 17"/>
              <a:gd name="T9" fmla="*/ 30163 h 18"/>
              <a:gd name="T10" fmla="*/ 28575 w 17"/>
              <a:gd name="T11" fmla="*/ 15082 h 18"/>
              <a:gd name="T12" fmla="*/ 13447 w 17"/>
              <a:gd name="T13" fmla="*/ 0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8">
                <a:moveTo>
                  <a:pt x="8" y="0"/>
                </a:moveTo>
                <a:cubicBezTo>
                  <a:pt x="8" y="0"/>
                  <a:pt x="8" y="0"/>
                  <a:pt x="8" y="0"/>
                </a:cubicBezTo>
                <a:cubicBezTo>
                  <a:pt x="4" y="0"/>
                  <a:pt x="0" y="4"/>
                  <a:pt x="0" y="9"/>
                </a:cubicBezTo>
                <a:cubicBezTo>
                  <a:pt x="0" y="14"/>
                  <a:pt x="3" y="18"/>
                  <a:pt x="8" y="18"/>
                </a:cubicBezTo>
                <a:cubicBezTo>
                  <a:pt x="8" y="18"/>
                  <a:pt x="8" y="18"/>
                  <a:pt x="8" y="18"/>
                </a:cubicBezTo>
                <a:cubicBezTo>
                  <a:pt x="13" y="18"/>
                  <a:pt x="17" y="14"/>
                  <a:pt x="17" y="9"/>
                </a:cubicBezTo>
                <a:cubicBezTo>
                  <a:pt x="17" y="5"/>
                  <a:pt x="13" y="1"/>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8" name="Freeform 115"/>
          <p:cNvSpPr>
            <a:spLocks noEditPoints="1"/>
          </p:cNvSpPr>
          <p:nvPr/>
        </p:nvSpPr>
        <p:spPr bwMode="auto">
          <a:xfrm>
            <a:off x="5425283" y="2546947"/>
            <a:ext cx="90475" cy="87333"/>
          </a:xfrm>
          <a:custGeom>
            <a:avLst/>
            <a:gdLst>
              <a:gd name="T0" fmla="*/ 46097 w 53"/>
              <a:gd name="T1" fmla="*/ 0 h 52"/>
              <a:gd name="T2" fmla="*/ 44390 w 53"/>
              <a:gd name="T3" fmla="*/ 0 h 52"/>
              <a:gd name="T4" fmla="*/ 44390 w 53"/>
              <a:gd name="T5" fmla="*/ 13433 h 52"/>
              <a:gd name="T6" fmla="*/ 46097 w 53"/>
              <a:gd name="T7" fmla="*/ 13433 h 52"/>
              <a:gd name="T8" fmla="*/ 75121 w 53"/>
              <a:gd name="T9" fmla="*/ 43657 h 52"/>
              <a:gd name="T10" fmla="*/ 75121 w 53"/>
              <a:gd name="T11" fmla="*/ 43657 h 52"/>
              <a:gd name="T12" fmla="*/ 44390 w 53"/>
              <a:gd name="T13" fmla="*/ 73880 h 52"/>
              <a:gd name="T14" fmla="*/ 44390 w 53"/>
              <a:gd name="T15" fmla="*/ 73880 h 52"/>
              <a:gd name="T16" fmla="*/ 44390 w 53"/>
              <a:gd name="T17" fmla="*/ 87313 h 52"/>
              <a:gd name="T18" fmla="*/ 44390 w 53"/>
              <a:gd name="T19" fmla="*/ 87313 h 52"/>
              <a:gd name="T20" fmla="*/ 90487 w 53"/>
              <a:gd name="T21" fmla="*/ 45336 h 52"/>
              <a:gd name="T22" fmla="*/ 46097 w 53"/>
              <a:gd name="T23" fmla="*/ 0 h 52"/>
              <a:gd name="T24" fmla="*/ 44390 w 53"/>
              <a:gd name="T25" fmla="*/ 0 h 52"/>
              <a:gd name="T26" fmla="*/ 44390 w 53"/>
              <a:gd name="T27" fmla="*/ 0 h 52"/>
              <a:gd name="T28" fmla="*/ 0 w 53"/>
              <a:gd name="T29" fmla="*/ 41977 h 52"/>
              <a:gd name="T30" fmla="*/ 44390 w 53"/>
              <a:gd name="T31" fmla="*/ 87313 h 52"/>
              <a:gd name="T32" fmla="*/ 44390 w 53"/>
              <a:gd name="T33" fmla="*/ 87313 h 52"/>
              <a:gd name="T34" fmla="*/ 44390 w 53"/>
              <a:gd name="T35" fmla="*/ 73880 h 52"/>
              <a:gd name="T36" fmla="*/ 44390 w 53"/>
              <a:gd name="T37" fmla="*/ 73880 h 52"/>
              <a:gd name="T38" fmla="*/ 15366 w 53"/>
              <a:gd name="T39" fmla="*/ 43657 h 52"/>
              <a:gd name="T40" fmla="*/ 44390 w 53"/>
              <a:gd name="T41" fmla="*/ 13433 h 52"/>
              <a:gd name="T42" fmla="*/ 44390 w 53"/>
              <a:gd name="T43" fmla="*/ 13433 h 52"/>
              <a:gd name="T44" fmla="*/ 44390 w 53"/>
              <a:gd name="T45" fmla="*/ 0 h 5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3" h="52">
                <a:moveTo>
                  <a:pt x="27" y="0"/>
                </a:moveTo>
                <a:cubicBezTo>
                  <a:pt x="26" y="0"/>
                  <a:pt x="26" y="0"/>
                  <a:pt x="26" y="0"/>
                </a:cubicBezTo>
                <a:cubicBezTo>
                  <a:pt x="26" y="8"/>
                  <a:pt x="26" y="8"/>
                  <a:pt x="26" y="8"/>
                </a:cubicBezTo>
                <a:cubicBezTo>
                  <a:pt x="27" y="8"/>
                  <a:pt x="27" y="8"/>
                  <a:pt x="27" y="8"/>
                </a:cubicBezTo>
                <a:cubicBezTo>
                  <a:pt x="36" y="9"/>
                  <a:pt x="44" y="17"/>
                  <a:pt x="44" y="26"/>
                </a:cubicBezTo>
                <a:cubicBezTo>
                  <a:pt x="44" y="26"/>
                  <a:pt x="44" y="26"/>
                  <a:pt x="44" y="26"/>
                </a:cubicBezTo>
                <a:cubicBezTo>
                  <a:pt x="44" y="36"/>
                  <a:pt x="36" y="44"/>
                  <a:pt x="26" y="44"/>
                </a:cubicBezTo>
                <a:cubicBezTo>
                  <a:pt x="26" y="44"/>
                  <a:pt x="26" y="44"/>
                  <a:pt x="26" y="44"/>
                </a:cubicBezTo>
                <a:cubicBezTo>
                  <a:pt x="26" y="52"/>
                  <a:pt x="26" y="52"/>
                  <a:pt x="26" y="52"/>
                </a:cubicBezTo>
                <a:cubicBezTo>
                  <a:pt x="26" y="52"/>
                  <a:pt x="26" y="52"/>
                  <a:pt x="26" y="52"/>
                </a:cubicBezTo>
                <a:cubicBezTo>
                  <a:pt x="40" y="52"/>
                  <a:pt x="52" y="41"/>
                  <a:pt x="53" y="27"/>
                </a:cubicBezTo>
                <a:cubicBezTo>
                  <a:pt x="53" y="12"/>
                  <a:pt x="41" y="0"/>
                  <a:pt x="27" y="0"/>
                </a:cubicBezTo>
                <a:close/>
                <a:moveTo>
                  <a:pt x="26" y="0"/>
                </a:moveTo>
                <a:cubicBezTo>
                  <a:pt x="26" y="0"/>
                  <a:pt x="26" y="0"/>
                  <a:pt x="26" y="0"/>
                </a:cubicBezTo>
                <a:cubicBezTo>
                  <a:pt x="12" y="0"/>
                  <a:pt x="0" y="11"/>
                  <a:pt x="0" y="25"/>
                </a:cubicBezTo>
                <a:cubicBezTo>
                  <a:pt x="0" y="40"/>
                  <a:pt x="11" y="52"/>
                  <a:pt x="26" y="52"/>
                </a:cubicBezTo>
                <a:cubicBezTo>
                  <a:pt x="26" y="52"/>
                  <a:pt x="26" y="52"/>
                  <a:pt x="26" y="52"/>
                </a:cubicBezTo>
                <a:cubicBezTo>
                  <a:pt x="26" y="44"/>
                  <a:pt x="26" y="44"/>
                  <a:pt x="26" y="44"/>
                </a:cubicBezTo>
                <a:cubicBezTo>
                  <a:pt x="26" y="44"/>
                  <a:pt x="26" y="44"/>
                  <a:pt x="26" y="44"/>
                </a:cubicBezTo>
                <a:cubicBezTo>
                  <a:pt x="16" y="43"/>
                  <a:pt x="8" y="35"/>
                  <a:pt x="9" y="26"/>
                </a:cubicBezTo>
                <a:cubicBezTo>
                  <a:pt x="9" y="16"/>
                  <a:pt x="17" y="8"/>
                  <a:pt x="26" y="8"/>
                </a:cubicBezTo>
                <a:cubicBezTo>
                  <a:pt x="26" y="8"/>
                  <a:pt x="26" y="8"/>
                  <a:pt x="26" y="8"/>
                </a:cubicBezTo>
                <a:lnTo>
                  <a:pt x="26"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59" name="Freeform 116"/>
          <p:cNvSpPr/>
          <p:nvPr/>
        </p:nvSpPr>
        <p:spPr bwMode="auto">
          <a:xfrm>
            <a:off x="5390362" y="2608867"/>
            <a:ext cx="79365" cy="76218"/>
          </a:xfrm>
          <a:custGeom>
            <a:avLst/>
            <a:gdLst>
              <a:gd name="T0" fmla="*/ 37154 w 47"/>
              <a:gd name="T1" fmla="*/ 10160 h 45"/>
              <a:gd name="T2" fmla="*/ 32088 w 47"/>
              <a:gd name="T3" fmla="*/ 0 h 45"/>
              <a:gd name="T4" fmla="*/ 8444 w 47"/>
              <a:gd name="T5" fmla="*/ 25400 h 45"/>
              <a:gd name="T6" fmla="*/ 20266 w 47"/>
              <a:gd name="T7" fmla="*/ 71120 h 45"/>
              <a:gd name="T8" fmla="*/ 40532 w 47"/>
              <a:gd name="T9" fmla="*/ 76200 h 45"/>
              <a:gd name="T10" fmla="*/ 67553 w 47"/>
              <a:gd name="T11" fmla="*/ 64347 h 45"/>
              <a:gd name="T12" fmla="*/ 79375 w 47"/>
              <a:gd name="T13" fmla="*/ 32173 h 45"/>
              <a:gd name="T14" fmla="*/ 79375 w 47"/>
              <a:gd name="T15" fmla="*/ 32173 h 45"/>
              <a:gd name="T16" fmla="*/ 77686 w 47"/>
              <a:gd name="T17" fmla="*/ 32173 h 45"/>
              <a:gd name="T18" fmla="*/ 69242 w 47"/>
              <a:gd name="T19" fmla="*/ 32173 h 45"/>
              <a:gd name="T20" fmla="*/ 60798 w 47"/>
              <a:gd name="T21" fmla="*/ 45720 h 45"/>
              <a:gd name="T22" fmla="*/ 43910 w 47"/>
              <a:gd name="T23" fmla="*/ 54187 h 45"/>
              <a:gd name="T24" fmla="*/ 33777 w 47"/>
              <a:gd name="T25" fmla="*/ 50800 h 45"/>
              <a:gd name="T26" fmla="*/ 27021 w 47"/>
              <a:gd name="T27" fmla="*/ 23707 h 45"/>
              <a:gd name="T28" fmla="*/ 37154 w 47"/>
              <a:gd name="T29" fmla="*/ 10160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 h="45">
                <a:moveTo>
                  <a:pt x="22" y="6"/>
                </a:moveTo>
                <a:cubicBezTo>
                  <a:pt x="21" y="4"/>
                  <a:pt x="20" y="2"/>
                  <a:pt x="19" y="0"/>
                </a:cubicBezTo>
                <a:cubicBezTo>
                  <a:pt x="13" y="4"/>
                  <a:pt x="8" y="9"/>
                  <a:pt x="5" y="15"/>
                </a:cubicBezTo>
                <a:cubicBezTo>
                  <a:pt x="0" y="24"/>
                  <a:pt x="3" y="36"/>
                  <a:pt x="12" y="42"/>
                </a:cubicBezTo>
                <a:cubicBezTo>
                  <a:pt x="16" y="44"/>
                  <a:pt x="20" y="45"/>
                  <a:pt x="24" y="45"/>
                </a:cubicBezTo>
                <a:cubicBezTo>
                  <a:pt x="30" y="45"/>
                  <a:pt x="36" y="43"/>
                  <a:pt x="40" y="38"/>
                </a:cubicBezTo>
                <a:cubicBezTo>
                  <a:pt x="44" y="33"/>
                  <a:pt x="47" y="27"/>
                  <a:pt x="47" y="19"/>
                </a:cubicBezTo>
                <a:cubicBezTo>
                  <a:pt x="47" y="19"/>
                  <a:pt x="47" y="19"/>
                  <a:pt x="47" y="19"/>
                </a:cubicBezTo>
                <a:cubicBezTo>
                  <a:pt x="47" y="19"/>
                  <a:pt x="47" y="19"/>
                  <a:pt x="46" y="19"/>
                </a:cubicBezTo>
                <a:cubicBezTo>
                  <a:pt x="45" y="19"/>
                  <a:pt x="43" y="19"/>
                  <a:pt x="41" y="19"/>
                </a:cubicBezTo>
                <a:cubicBezTo>
                  <a:pt x="40" y="22"/>
                  <a:pt x="38" y="25"/>
                  <a:pt x="36" y="27"/>
                </a:cubicBezTo>
                <a:cubicBezTo>
                  <a:pt x="33" y="30"/>
                  <a:pt x="30" y="32"/>
                  <a:pt x="26" y="32"/>
                </a:cubicBezTo>
                <a:cubicBezTo>
                  <a:pt x="24" y="32"/>
                  <a:pt x="22" y="31"/>
                  <a:pt x="20" y="30"/>
                </a:cubicBezTo>
                <a:cubicBezTo>
                  <a:pt x="15" y="27"/>
                  <a:pt x="14" y="20"/>
                  <a:pt x="16" y="14"/>
                </a:cubicBezTo>
                <a:cubicBezTo>
                  <a:pt x="18" y="11"/>
                  <a:pt x="20" y="8"/>
                  <a:pt x="22" y="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0" name="Freeform 117"/>
          <p:cNvSpPr/>
          <p:nvPr/>
        </p:nvSpPr>
        <p:spPr bwMode="auto">
          <a:xfrm>
            <a:off x="5472902" y="2605691"/>
            <a:ext cx="80951" cy="76218"/>
          </a:xfrm>
          <a:custGeom>
            <a:avLst/>
            <a:gdLst>
              <a:gd name="T0" fmla="*/ 62408 w 48"/>
              <a:gd name="T1" fmla="*/ 69427 h 45"/>
              <a:gd name="T2" fmla="*/ 70842 w 48"/>
              <a:gd name="T3" fmla="*/ 22013 h 45"/>
              <a:gd name="T4" fmla="*/ 45541 w 48"/>
              <a:gd name="T5" fmla="*/ 0 h 45"/>
              <a:gd name="T6" fmla="*/ 40481 w 48"/>
              <a:gd name="T7" fmla="*/ 10160 h 45"/>
              <a:gd name="T8" fmla="*/ 52288 w 48"/>
              <a:gd name="T9" fmla="*/ 22013 h 45"/>
              <a:gd name="T10" fmla="*/ 47228 w 48"/>
              <a:gd name="T11" fmla="*/ 49107 h 45"/>
              <a:gd name="T12" fmla="*/ 35421 w 48"/>
              <a:gd name="T13" fmla="*/ 54187 h 45"/>
              <a:gd name="T14" fmla="*/ 20241 w 48"/>
              <a:gd name="T15" fmla="*/ 47413 h 45"/>
              <a:gd name="T16" fmla="*/ 10120 w 48"/>
              <a:gd name="T17" fmla="*/ 33867 h 45"/>
              <a:gd name="T18" fmla="*/ 0 w 48"/>
              <a:gd name="T19" fmla="*/ 35560 h 45"/>
              <a:gd name="T20" fmla="*/ 5060 w 48"/>
              <a:gd name="T21" fmla="*/ 50800 h 45"/>
              <a:gd name="T22" fmla="*/ 6747 w 48"/>
              <a:gd name="T23" fmla="*/ 54187 h 45"/>
              <a:gd name="T24" fmla="*/ 15180 w 48"/>
              <a:gd name="T25" fmla="*/ 66040 h 45"/>
              <a:gd name="T26" fmla="*/ 40481 w 48"/>
              <a:gd name="T27" fmla="*/ 76200 h 45"/>
              <a:gd name="T28" fmla="*/ 62408 w 48"/>
              <a:gd name="T29" fmla="*/ 69427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45">
                <a:moveTo>
                  <a:pt x="37" y="41"/>
                </a:moveTo>
                <a:cubicBezTo>
                  <a:pt x="46" y="34"/>
                  <a:pt x="48" y="22"/>
                  <a:pt x="42" y="13"/>
                </a:cubicBezTo>
                <a:cubicBezTo>
                  <a:pt x="39" y="7"/>
                  <a:pt x="34" y="3"/>
                  <a:pt x="27" y="0"/>
                </a:cubicBezTo>
                <a:cubicBezTo>
                  <a:pt x="26" y="2"/>
                  <a:pt x="25" y="4"/>
                  <a:pt x="24" y="6"/>
                </a:cubicBezTo>
                <a:cubicBezTo>
                  <a:pt x="27" y="8"/>
                  <a:pt x="29" y="11"/>
                  <a:pt x="31" y="13"/>
                </a:cubicBezTo>
                <a:cubicBezTo>
                  <a:pt x="34" y="19"/>
                  <a:pt x="33" y="26"/>
                  <a:pt x="28" y="29"/>
                </a:cubicBezTo>
                <a:cubicBezTo>
                  <a:pt x="26" y="31"/>
                  <a:pt x="24" y="32"/>
                  <a:pt x="21" y="32"/>
                </a:cubicBezTo>
                <a:cubicBezTo>
                  <a:pt x="18" y="32"/>
                  <a:pt x="15" y="30"/>
                  <a:pt x="12" y="28"/>
                </a:cubicBezTo>
                <a:cubicBezTo>
                  <a:pt x="10" y="26"/>
                  <a:pt x="8" y="23"/>
                  <a:pt x="6" y="20"/>
                </a:cubicBezTo>
                <a:cubicBezTo>
                  <a:pt x="4" y="21"/>
                  <a:pt x="2" y="21"/>
                  <a:pt x="0" y="21"/>
                </a:cubicBezTo>
                <a:cubicBezTo>
                  <a:pt x="1" y="24"/>
                  <a:pt x="2" y="27"/>
                  <a:pt x="3" y="30"/>
                </a:cubicBezTo>
                <a:cubicBezTo>
                  <a:pt x="3" y="31"/>
                  <a:pt x="4" y="32"/>
                  <a:pt x="4" y="32"/>
                </a:cubicBezTo>
                <a:cubicBezTo>
                  <a:pt x="5" y="35"/>
                  <a:pt x="7" y="37"/>
                  <a:pt x="9" y="39"/>
                </a:cubicBezTo>
                <a:cubicBezTo>
                  <a:pt x="13" y="43"/>
                  <a:pt x="18" y="45"/>
                  <a:pt x="24" y="45"/>
                </a:cubicBezTo>
                <a:cubicBezTo>
                  <a:pt x="28" y="45"/>
                  <a:pt x="33" y="44"/>
                  <a:pt x="37" y="4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1" name="Freeform 118"/>
          <p:cNvSpPr/>
          <p:nvPr/>
        </p:nvSpPr>
        <p:spPr bwMode="auto">
          <a:xfrm>
            <a:off x="5361784" y="2535833"/>
            <a:ext cx="76190" cy="73042"/>
          </a:xfrm>
          <a:custGeom>
            <a:avLst/>
            <a:gdLst>
              <a:gd name="T0" fmla="*/ 25400 w 45"/>
              <a:gd name="T1" fmla="*/ 69628 h 43"/>
              <a:gd name="T2" fmla="*/ 45720 w 45"/>
              <a:gd name="T3" fmla="*/ 73025 h 43"/>
              <a:gd name="T4" fmla="*/ 60960 w 45"/>
              <a:gd name="T5" fmla="*/ 71327 h 43"/>
              <a:gd name="T6" fmla="*/ 57573 w 45"/>
              <a:gd name="T7" fmla="*/ 61137 h 43"/>
              <a:gd name="T8" fmla="*/ 42333 w 45"/>
              <a:gd name="T9" fmla="*/ 57741 h 43"/>
              <a:gd name="T10" fmla="*/ 28787 w 45"/>
              <a:gd name="T11" fmla="*/ 32267 h 43"/>
              <a:gd name="T12" fmla="*/ 50800 w 45"/>
              <a:gd name="T13" fmla="*/ 18681 h 43"/>
              <a:gd name="T14" fmla="*/ 52493 w 45"/>
              <a:gd name="T15" fmla="*/ 18681 h 43"/>
              <a:gd name="T16" fmla="*/ 67733 w 45"/>
              <a:gd name="T17" fmla="*/ 23776 h 43"/>
              <a:gd name="T18" fmla="*/ 76200 w 45"/>
              <a:gd name="T19" fmla="*/ 15284 h 43"/>
              <a:gd name="T20" fmla="*/ 45720 w 45"/>
              <a:gd name="T21" fmla="*/ 0 h 43"/>
              <a:gd name="T22" fmla="*/ 40640 w 45"/>
              <a:gd name="T23" fmla="*/ 0 h 43"/>
              <a:gd name="T24" fmla="*/ 5080 w 45"/>
              <a:gd name="T25" fmla="*/ 27172 h 43"/>
              <a:gd name="T26" fmla="*/ 25400 w 45"/>
              <a:gd name="T27" fmla="*/ 69628 h 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 h="43">
                <a:moveTo>
                  <a:pt x="15" y="41"/>
                </a:moveTo>
                <a:cubicBezTo>
                  <a:pt x="19" y="42"/>
                  <a:pt x="23" y="43"/>
                  <a:pt x="27" y="43"/>
                </a:cubicBezTo>
                <a:cubicBezTo>
                  <a:pt x="30" y="43"/>
                  <a:pt x="33" y="43"/>
                  <a:pt x="36" y="42"/>
                </a:cubicBezTo>
                <a:cubicBezTo>
                  <a:pt x="35" y="40"/>
                  <a:pt x="35" y="38"/>
                  <a:pt x="34" y="36"/>
                </a:cubicBezTo>
                <a:cubicBezTo>
                  <a:pt x="31" y="36"/>
                  <a:pt x="28" y="35"/>
                  <a:pt x="25" y="34"/>
                </a:cubicBezTo>
                <a:cubicBezTo>
                  <a:pt x="19" y="31"/>
                  <a:pt x="16" y="25"/>
                  <a:pt x="17" y="19"/>
                </a:cubicBezTo>
                <a:cubicBezTo>
                  <a:pt x="19" y="14"/>
                  <a:pt x="24" y="11"/>
                  <a:pt x="30" y="11"/>
                </a:cubicBezTo>
                <a:cubicBezTo>
                  <a:pt x="30" y="11"/>
                  <a:pt x="31" y="11"/>
                  <a:pt x="31" y="11"/>
                </a:cubicBezTo>
                <a:cubicBezTo>
                  <a:pt x="34" y="11"/>
                  <a:pt x="37" y="12"/>
                  <a:pt x="40" y="14"/>
                </a:cubicBezTo>
                <a:cubicBezTo>
                  <a:pt x="42" y="12"/>
                  <a:pt x="43" y="11"/>
                  <a:pt x="45" y="9"/>
                </a:cubicBezTo>
                <a:cubicBezTo>
                  <a:pt x="39" y="4"/>
                  <a:pt x="33" y="1"/>
                  <a:pt x="27" y="0"/>
                </a:cubicBezTo>
                <a:cubicBezTo>
                  <a:pt x="26" y="0"/>
                  <a:pt x="25" y="0"/>
                  <a:pt x="24" y="0"/>
                </a:cubicBezTo>
                <a:cubicBezTo>
                  <a:pt x="15" y="0"/>
                  <a:pt x="6" y="6"/>
                  <a:pt x="3" y="16"/>
                </a:cubicBezTo>
                <a:cubicBezTo>
                  <a:pt x="0" y="26"/>
                  <a:pt x="6" y="37"/>
                  <a:pt x="15" y="4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2" name="Freeform 119"/>
          <p:cNvSpPr/>
          <p:nvPr/>
        </p:nvSpPr>
        <p:spPr bwMode="auto">
          <a:xfrm>
            <a:off x="4064964" y="4090347"/>
            <a:ext cx="287301" cy="204835"/>
          </a:xfrm>
          <a:custGeom>
            <a:avLst/>
            <a:gdLst>
              <a:gd name="T0" fmla="*/ 265365 w 170"/>
              <a:gd name="T1" fmla="*/ 99855 h 121"/>
              <a:gd name="T2" fmla="*/ 273816 w 170"/>
              <a:gd name="T3" fmla="*/ 62621 h 121"/>
              <a:gd name="T4" fmla="*/ 260294 w 170"/>
              <a:gd name="T5" fmla="*/ 60929 h 121"/>
              <a:gd name="T6" fmla="*/ 190995 w 170"/>
              <a:gd name="T7" fmla="*/ 88008 h 121"/>
              <a:gd name="T8" fmla="*/ 170713 w 170"/>
              <a:gd name="T9" fmla="*/ 89701 h 121"/>
              <a:gd name="T10" fmla="*/ 138598 w 170"/>
              <a:gd name="T11" fmla="*/ 98163 h 121"/>
              <a:gd name="T12" fmla="*/ 91272 w 170"/>
              <a:gd name="T13" fmla="*/ 110010 h 121"/>
              <a:gd name="T14" fmla="*/ 54087 w 170"/>
              <a:gd name="T15" fmla="*/ 94778 h 121"/>
              <a:gd name="T16" fmla="*/ 72680 w 170"/>
              <a:gd name="T17" fmla="*/ 98163 h 121"/>
              <a:gd name="T18" fmla="*/ 104794 w 170"/>
              <a:gd name="T19" fmla="*/ 38927 h 121"/>
              <a:gd name="T20" fmla="*/ 69299 w 170"/>
              <a:gd name="T21" fmla="*/ 32157 h 121"/>
              <a:gd name="T22" fmla="*/ 72680 w 170"/>
              <a:gd name="T23" fmla="*/ 72776 h 121"/>
              <a:gd name="T24" fmla="*/ 86201 w 170"/>
              <a:gd name="T25" fmla="*/ 59236 h 121"/>
              <a:gd name="T26" fmla="*/ 74370 w 170"/>
              <a:gd name="T27" fmla="*/ 55851 h 121"/>
              <a:gd name="T28" fmla="*/ 72680 w 170"/>
              <a:gd name="T29" fmla="*/ 55851 h 121"/>
              <a:gd name="T30" fmla="*/ 79441 w 170"/>
              <a:gd name="T31" fmla="*/ 45696 h 121"/>
              <a:gd name="T32" fmla="*/ 92962 w 170"/>
              <a:gd name="T33" fmla="*/ 49081 h 121"/>
              <a:gd name="T34" fmla="*/ 87892 w 170"/>
              <a:gd name="T35" fmla="*/ 77853 h 121"/>
              <a:gd name="T36" fmla="*/ 50707 w 170"/>
              <a:gd name="T37" fmla="*/ 76161 h 121"/>
              <a:gd name="T38" fmla="*/ 52397 w 170"/>
              <a:gd name="T39" fmla="*/ 28772 h 121"/>
              <a:gd name="T40" fmla="*/ 98033 w 170"/>
              <a:gd name="T41" fmla="*/ 18617 h 121"/>
              <a:gd name="T42" fmla="*/ 125077 w 170"/>
              <a:gd name="T43" fmla="*/ 64314 h 121"/>
              <a:gd name="T44" fmla="*/ 138598 w 170"/>
              <a:gd name="T45" fmla="*/ 59236 h 121"/>
              <a:gd name="T46" fmla="*/ 116625 w 170"/>
              <a:gd name="T47" fmla="*/ 11847 h 121"/>
              <a:gd name="T48" fmla="*/ 50707 w 170"/>
              <a:gd name="T49" fmla="*/ 11847 h 121"/>
              <a:gd name="T50" fmla="*/ 47326 w 170"/>
              <a:gd name="T51" fmla="*/ 110010 h 121"/>
              <a:gd name="T52" fmla="*/ 50707 w 170"/>
              <a:gd name="T53" fmla="*/ 116780 h 121"/>
              <a:gd name="T54" fmla="*/ 33804 w 170"/>
              <a:gd name="T55" fmla="*/ 15232 h 121"/>
              <a:gd name="T56" fmla="*/ 27044 w 170"/>
              <a:gd name="T57" fmla="*/ 3385 h 121"/>
              <a:gd name="T58" fmla="*/ 6761 w 170"/>
              <a:gd name="T59" fmla="*/ 82931 h 121"/>
              <a:gd name="T60" fmla="*/ 79441 w 170"/>
              <a:gd name="T61" fmla="*/ 138782 h 121"/>
              <a:gd name="T62" fmla="*/ 145359 w 170"/>
              <a:gd name="T63" fmla="*/ 121857 h 121"/>
              <a:gd name="T64" fmla="*/ 192685 w 170"/>
              <a:gd name="T65" fmla="*/ 204788 h 121"/>
              <a:gd name="T66" fmla="*/ 212968 w 170"/>
              <a:gd name="T67" fmla="*/ 194633 h 121"/>
              <a:gd name="T68" fmla="*/ 204517 w 170"/>
              <a:gd name="T69" fmla="*/ 187863 h 121"/>
              <a:gd name="T70" fmla="*/ 153810 w 170"/>
              <a:gd name="T71" fmla="*/ 159092 h 121"/>
              <a:gd name="T72" fmla="*/ 172403 w 170"/>
              <a:gd name="T73" fmla="*/ 177709 h 121"/>
              <a:gd name="T74" fmla="*/ 212968 w 170"/>
              <a:gd name="T75" fmla="*/ 169246 h 121"/>
              <a:gd name="T76" fmla="*/ 196066 w 170"/>
              <a:gd name="T77" fmla="*/ 121857 h 121"/>
              <a:gd name="T78" fmla="*/ 175783 w 170"/>
              <a:gd name="T79" fmla="*/ 145552 h 121"/>
              <a:gd name="T80" fmla="*/ 189305 w 170"/>
              <a:gd name="T81" fmla="*/ 142167 h 121"/>
              <a:gd name="T82" fmla="*/ 204517 w 170"/>
              <a:gd name="T83" fmla="*/ 140474 h 121"/>
              <a:gd name="T84" fmla="*/ 187615 w 170"/>
              <a:gd name="T85" fmla="*/ 164169 h 121"/>
              <a:gd name="T86" fmla="*/ 177473 w 170"/>
              <a:gd name="T87" fmla="*/ 113395 h 121"/>
              <a:gd name="T88" fmla="*/ 216349 w 170"/>
              <a:gd name="T89" fmla="*/ 108318 h 121"/>
              <a:gd name="T90" fmla="*/ 277197 w 170"/>
              <a:gd name="T91" fmla="*/ 142167 h 121"/>
              <a:gd name="T92" fmla="*/ 287338 w 170"/>
              <a:gd name="T93" fmla="*/ 132012 h 12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0" h="121">
                <a:moveTo>
                  <a:pt x="168" y="74"/>
                </a:moveTo>
                <a:cubicBezTo>
                  <a:pt x="162" y="71"/>
                  <a:pt x="158" y="66"/>
                  <a:pt x="157" y="59"/>
                </a:cubicBezTo>
                <a:cubicBezTo>
                  <a:pt x="156" y="53"/>
                  <a:pt x="157" y="47"/>
                  <a:pt x="161" y="42"/>
                </a:cubicBezTo>
                <a:cubicBezTo>
                  <a:pt x="162" y="41"/>
                  <a:pt x="162" y="39"/>
                  <a:pt x="162" y="37"/>
                </a:cubicBezTo>
                <a:cubicBezTo>
                  <a:pt x="161" y="35"/>
                  <a:pt x="159" y="34"/>
                  <a:pt x="158" y="34"/>
                </a:cubicBezTo>
                <a:cubicBezTo>
                  <a:pt x="157" y="34"/>
                  <a:pt x="155" y="35"/>
                  <a:pt x="154" y="36"/>
                </a:cubicBezTo>
                <a:cubicBezTo>
                  <a:pt x="149" y="43"/>
                  <a:pt x="147" y="52"/>
                  <a:pt x="148" y="61"/>
                </a:cubicBezTo>
                <a:cubicBezTo>
                  <a:pt x="137" y="55"/>
                  <a:pt x="125" y="52"/>
                  <a:pt x="113" y="52"/>
                </a:cubicBezTo>
                <a:cubicBezTo>
                  <a:pt x="113" y="52"/>
                  <a:pt x="113" y="52"/>
                  <a:pt x="113" y="52"/>
                </a:cubicBezTo>
                <a:cubicBezTo>
                  <a:pt x="112" y="52"/>
                  <a:pt x="103" y="52"/>
                  <a:pt x="101" y="53"/>
                </a:cubicBezTo>
                <a:cubicBezTo>
                  <a:pt x="101" y="53"/>
                  <a:pt x="101" y="53"/>
                  <a:pt x="101" y="53"/>
                </a:cubicBezTo>
                <a:cubicBezTo>
                  <a:pt x="95" y="54"/>
                  <a:pt x="89" y="55"/>
                  <a:pt x="82" y="58"/>
                </a:cubicBezTo>
                <a:cubicBezTo>
                  <a:pt x="81" y="58"/>
                  <a:pt x="80" y="59"/>
                  <a:pt x="78" y="59"/>
                </a:cubicBezTo>
                <a:cubicBezTo>
                  <a:pt x="71" y="62"/>
                  <a:pt x="63" y="65"/>
                  <a:pt x="54" y="65"/>
                </a:cubicBezTo>
                <a:cubicBezTo>
                  <a:pt x="52" y="65"/>
                  <a:pt x="50" y="65"/>
                  <a:pt x="48" y="65"/>
                </a:cubicBezTo>
                <a:cubicBezTo>
                  <a:pt x="42" y="63"/>
                  <a:pt x="36" y="60"/>
                  <a:pt x="32" y="56"/>
                </a:cubicBezTo>
                <a:cubicBezTo>
                  <a:pt x="32" y="56"/>
                  <a:pt x="32" y="56"/>
                  <a:pt x="33" y="56"/>
                </a:cubicBezTo>
                <a:cubicBezTo>
                  <a:pt x="36" y="57"/>
                  <a:pt x="39" y="58"/>
                  <a:pt x="43" y="58"/>
                </a:cubicBezTo>
                <a:cubicBezTo>
                  <a:pt x="53" y="58"/>
                  <a:pt x="65" y="51"/>
                  <a:pt x="67" y="39"/>
                </a:cubicBezTo>
                <a:cubicBezTo>
                  <a:pt x="68" y="34"/>
                  <a:pt x="66" y="28"/>
                  <a:pt x="62" y="23"/>
                </a:cubicBezTo>
                <a:cubicBezTo>
                  <a:pt x="59" y="19"/>
                  <a:pt x="54" y="17"/>
                  <a:pt x="49" y="17"/>
                </a:cubicBezTo>
                <a:cubicBezTo>
                  <a:pt x="46" y="17"/>
                  <a:pt x="44" y="18"/>
                  <a:pt x="41" y="19"/>
                </a:cubicBezTo>
                <a:cubicBezTo>
                  <a:pt x="36" y="22"/>
                  <a:pt x="30" y="30"/>
                  <a:pt x="34" y="37"/>
                </a:cubicBezTo>
                <a:cubicBezTo>
                  <a:pt x="36" y="40"/>
                  <a:pt x="40" y="43"/>
                  <a:pt x="43" y="43"/>
                </a:cubicBezTo>
                <a:cubicBezTo>
                  <a:pt x="46" y="43"/>
                  <a:pt x="48" y="42"/>
                  <a:pt x="50" y="40"/>
                </a:cubicBezTo>
                <a:cubicBezTo>
                  <a:pt x="52" y="38"/>
                  <a:pt x="52" y="36"/>
                  <a:pt x="51" y="35"/>
                </a:cubicBezTo>
                <a:cubicBezTo>
                  <a:pt x="50" y="33"/>
                  <a:pt x="49" y="32"/>
                  <a:pt x="47" y="32"/>
                </a:cubicBezTo>
                <a:cubicBezTo>
                  <a:pt x="46" y="32"/>
                  <a:pt x="45" y="32"/>
                  <a:pt x="44" y="33"/>
                </a:cubicBezTo>
                <a:cubicBezTo>
                  <a:pt x="43" y="34"/>
                  <a:pt x="43" y="34"/>
                  <a:pt x="43" y="34"/>
                </a:cubicBezTo>
                <a:cubicBezTo>
                  <a:pt x="43" y="34"/>
                  <a:pt x="43" y="33"/>
                  <a:pt x="43" y="33"/>
                </a:cubicBezTo>
                <a:cubicBezTo>
                  <a:pt x="42" y="32"/>
                  <a:pt x="43" y="30"/>
                  <a:pt x="43" y="29"/>
                </a:cubicBezTo>
                <a:cubicBezTo>
                  <a:pt x="44" y="28"/>
                  <a:pt x="45" y="27"/>
                  <a:pt x="47" y="27"/>
                </a:cubicBezTo>
                <a:cubicBezTo>
                  <a:pt x="48" y="26"/>
                  <a:pt x="48" y="26"/>
                  <a:pt x="49" y="26"/>
                </a:cubicBezTo>
                <a:cubicBezTo>
                  <a:pt x="51" y="26"/>
                  <a:pt x="53" y="27"/>
                  <a:pt x="55" y="29"/>
                </a:cubicBezTo>
                <a:cubicBezTo>
                  <a:pt x="57" y="31"/>
                  <a:pt x="58" y="34"/>
                  <a:pt x="58" y="38"/>
                </a:cubicBezTo>
                <a:cubicBezTo>
                  <a:pt x="57" y="41"/>
                  <a:pt x="55" y="45"/>
                  <a:pt x="52" y="46"/>
                </a:cubicBezTo>
                <a:cubicBezTo>
                  <a:pt x="49" y="48"/>
                  <a:pt x="46" y="49"/>
                  <a:pt x="43" y="49"/>
                </a:cubicBezTo>
                <a:cubicBezTo>
                  <a:pt x="39" y="49"/>
                  <a:pt x="34" y="47"/>
                  <a:pt x="30" y="45"/>
                </a:cubicBezTo>
                <a:cubicBezTo>
                  <a:pt x="27" y="44"/>
                  <a:pt x="26" y="41"/>
                  <a:pt x="25" y="37"/>
                </a:cubicBezTo>
                <a:cubicBezTo>
                  <a:pt x="24" y="32"/>
                  <a:pt x="25" y="24"/>
                  <a:pt x="31" y="17"/>
                </a:cubicBezTo>
                <a:cubicBezTo>
                  <a:pt x="36" y="12"/>
                  <a:pt x="43" y="9"/>
                  <a:pt x="50" y="9"/>
                </a:cubicBezTo>
                <a:cubicBezTo>
                  <a:pt x="53" y="9"/>
                  <a:pt x="56" y="10"/>
                  <a:pt x="58" y="11"/>
                </a:cubicBezTo>
                <a:cubicBezTo>
                  <a:pt x="68" y="15"/>
                  <a:pt x="74" y="25"/>
                  <a:pt x="73" y="35"/>
                </a:cubicBezTo>
                <a:cubicBezTo>
                  <a:pt x="73" y="36"/>
                  <a:pt x="73" y="37"/>
                  <a:pt x="74" y="38"/>
                </a:cubicBezTo>
                <a:cubicBezTo>
                  <a:pt x="75" y="39"/>
                  <a:pt x="76" y="39"/>
                  <a:pt x="77" y="39"/>
                </a:cubicBezTo>
                <a:cubicBezTo>
                  <a:pt x="80" y="39"/>
                  <a:pt x="82" y="38"/>
                  <a:pt x="82" y="35"/>
                </a:cubicBezTo>
                <a:cubicBezTo>
                  <a:pt x="82" y="32"/>
                  <a:pt x="82" y="28"/>
                  <a:pt x="82" y="26"/>
                </a:cubicBezTo>
                <a:cubicBezTo>
                  <a:pt x="80" y="18"/>
                  <a:pt x="75" y="12"/>
                  <a:pt x="69" y="7"/>
                </a:cubicBezTo>
                <a:cubicBezTo>
                  <a:pt x="63" y="3"/>
                  <a:pt x="56" y="0"/>
                  <a:pt x="49" y="0"/>
                </a:cubicBezTo>
                <a:cubicBezTo>
                  <a:pt x="42" y="0"/>
                  <a:pt x="35" y="3"/>
                  <a:pt x="30" y="7"/>
                </a:cubicBezTo>
                <a:cubicBezTo>
                  <a:pt x="21" y="13"/>
                  <a:pt x="15" y="24"/>
                  <a:pt x="15" y="36"/>
                </a:cubicBezTo>
                <a:cubicBezTo>
                  <a:pt x="15" y="47"/>
                  <a:pt x="20" y="58"/>
                  <a:pt x="28" y="65"/>
                </a:cubicBezTo>
                <a:cubicBezTo>
                  <a:pt x="33" y="69"/>
                  <a:pt x="40" y="72"/>
                  <a:pt x="46" y="73"/>
                </a:cubicBezTo>
                <a:cubicBezTo>
                  <a:pt x="40" y="73"/>
                  <a:pt x="35" y="72"/>
                  <a:pt x="30" y="69"/>
                </a:cubicBezTo>
                <a:cubicBezTo>
                  <a:pt x="21" y="64"/>
                  <a:pt x="15" y="56"/>
                  <a:pt x="12" y="47"/>
                </a:cubicBezTo>
                <a:cubicBezTo>
                  <a:pt x="9" y="35"/>
                  <a:pt x="12" y="21"/>
                  <a:pt x="20" y="9"/>
                </a:cubicBezTo>
                <a:cubicBezTo>
                  <a:pt x="21" y="7"/>
                  <a:pt x="21" y="6"/>
                  <a:pt x="20" y="4"/>
                </a:cubicBezTo>
                <a:cubicBezTo>
                  <a:pt x="19" y="3"/>
                  <a:pt x="17" y="2"/>
                  <a:pt x="16" y="2"/>
                </a:cubicBezTo>
                <a:cubicBezTo>
                  <a:pt x="14" y="2"/>
                  <a:pt x="13" y="3"/>
                  <a:pt x="12" y="4"/>
                </a:cubicBezTo>
                <a:cubicBezTo>
                  <a:pt x="3" y="18"/>
                  <a:pt x="0" y="35"/>
                  <a:pt x="4" y="49"/>
                </a:cubicBezTo>
                <a:cubicBezTo>
                  <a:pt x="7" y="61"/>
                  <a:pt x="14" y="71"/>
                  <a:pt x="25" y="77"/>
                </a:cubicBezTo>
                <a:cubicBezTo>
                  <a:pt x="31" y="80"/>
                  <a:pt x="39" y="82"/>
                  <a:pt x="47" y="82"/>
                </a:cubicBezTo>
                <a:cubicBezTo>
                  <a:pt x="53" y="82"/>
                  <a:pt x="59" y="81"/>
                  <a:pt x="66" y="79"/>
                </a:cubicBezTo>
                <a:cubicBezTo>
                  <a:pt x="73" y="77"/>
                  <a:pt x="79" y="75"/>
                  <a:pt x="86" y="72"/>
                </a:cubicBezTo>
                <a:cubicBezTo>
                  <a:pt x="81" y="80"/>
                  <a:pt x="79" y="89"/>
                  <a:pt x="82" y="98"/>
                </a:cubicBezTo>
                <a:cubicBezTo>
                  <a:pt x="87" y="112"/>
                  <a:pt x="99" y="121"/>
                  <a:pt x="114" y="121"/>
                </a:cubicBezTo>
                <a:cubicBezTo>
                  <a:pt x="117" y="121"/>
                  <a:pt x="120" y="121"/>
                  <a:pt x="123" y="120"/>
                </a:cubicBezTo>
                <a:cubicBezTo>
                  <a:pt x="126" y="119"/>
                  <a:pt x="127" y="117"/>
                  <a:pt x="126" y="115"/>
                </a:cubicBezTo>
                <a:cubicBezTo>
                  <a:pt x="126" y="113"/>
                  <a:pt x="124" y="111"/>
                  <a:pt x="122" y="111"/>
                </a:cubicBezTo>
                <a:cubicBezTo>
                  <a:pt x="122" y="111"/>
                  <a:pt x="121" y="111"/>
                  <a:pt x="121" y="111"/>
                </a:cubicBezTo>
                <a:cubicBezTo>
                  <a:pt x="118" y="111"/>
                  <a:pt x="116" y="112"/>
                  <a:pt x="114" y="112"/>
                </a:cubicBezTo>
                <a:cubicBezTo>
                  <a:pt x="103" y="112"/>
                  <a:pt x="93" y="105"/>
                  <a:pt x="91" y="94"/>
                </a:cubicBezTo>
                <a:cubicBezTo>
                  <a:pt x="91" y="94"/>
                  <a:pt x="90" y="93"/>
                  <a:pt x="90" y="92"/>
                </a:cubicBezTo>
                <a:cubicBezTo>
                  <a:pt x="93" y="98"/>
                  <a:pt x="97" y="102"/>
                  <a:pt x="102" y="105"/>
                </a:cubicBezTo>
                <a:cubicBezTo>
                  <a:pt x="105" y="106"/>
                  <a:pt x="108" y="106"/>
                  <a:pt x="111" y="106"/>
                </a:cubicBezTo>
                <a:cubicBezTo>
                  <a:pt x="116" y="106"/>
                  <a:pt x="122" y="104"/>
                  <a:pt x="126" y="100"/>
                </a:cubicBezTo>
                <a:cubicBezTo>
                  <a:pt x="130" y="96"/>
                  <a:pt x="132" y="91"/>
                  <a:pt x="131" y="85"/>
                </a:cubicBezTo>
                <a:cubicBezTo>
                  <a:pt x="130" y="77"/>
                  <a:pt x="123" y="72"/>
                  <a:pt x="116" y="72"/>
                </a:cubicBezTo>
                <a:cubicBezTo>
                  <a:pt x="111" y="72"/>
                  <a:pt x="105" y="74"/>
                  <a:pt x="104" y="82"/>
                </a:cubicBezTo>
                <a:cubicBezTo>
                  <a:pt x="103" y="83"/>
                  <a:pt x="104" y="85"/>
                  <a:pt x="104" y="86"/>
                </a:cubicBezTo>
                <a:cubicBezTo>
                  <a:pt x="105" y="87"/>
                  <a:pt x="107" y="88"/>
                  <a:pt x="108" y="88"/>
                </a:cubicBezTo>
                <a:cubicBezTo>
                  <a:pt x="110" y="88"/>
                  <a:pt x="112" y="86"/>
                  <a:pt x="112" y="84"/>
                </a:cubicBezTo>
                <a:cubicBezTo>
                  <a:pt x="113" y="81"/>
                  <a:pt x="115" y="81"/>
                  <a:pt x="117" y="81"/>
                </a:cubicBezTo>
                <a:cubicBezTo>
                  <a:pt x="119" y="81"/>
                  <a:pt x="120" y="82"/>
                  <a:pt x="121" y="83"/>
                </a:cubicBezTo>
                <a:cubicBezTo>
                  <a:pt x="123" y="88"/>
                  <a:pt x="122" y="93"/>
                  <a:pt x="118" y="95"/>
                </a:cubicBezTo>
                <a:cubicBezTo>
                  <a:pt x="116" y="96"/>
                  <a:pt x="113" y="97"/>
                  <a:pt x="111" y="97"/>
                </a:cubicBezTo>
                <a:cubicBezTo>
                  <a:pt x="106" y="97"/>
                  <a:pt x="102" y="94"/>
                  <a:pt x="99" y="90"/>
                </a:cubicBezTo>
                <a:cubicBezTo>
                  <a:pt x="95" y="82"/>
                  <a:pt x="98" y="72"/>
                  <a:pt x="105" y="67"/>
                </a:cubicBezTo>
                <a:cubicBezTo>
                  <a:pt x="109" y="65"/>
                  <a:pt x="113" y="64"/>
                  <a:pt x="119" y="64"/>
                </a:cubicBezTo>
                <a:cubicBezTo>
                  <a:pt x="122" y="64"/>
                  <a:pt x="125" y="64"/>
                  <a:pt x="128" y="64"/>
                </a:cubicBezTo>
                <a:cubicBezTo>
                  <a:pt x="141" y="66"/>
                  <a:pt x="153" y="73"/>
                  <a:pt x="161" y="82"/>
                </a:cubicBezTo>
                <a:cubicBezTo>
                  <a:pt x="162" y="83"/>
                  <a:pt x="163" y="84"/>
                  <a:pt x="164" y="84"/>
                </a:cubicBezTo>
                <a:cubicBezTo>
                  <a:pt x="166" y="84"/>
                  <a:pt x="167" y="83"/>
                  <a:pt x="168" y="82"/>
                </a:cubicBezTo>
                <a:cubicBezTo>
                  <a:pt x="169" y="81"/>
                  <a:pt x="170" y="80"/>
                  <a:pt x="170" y="78"/>
                </a:cubicBezTo>
                <a:cubicBezTo>
                  <a:pt x="170" y="77"/>
                  <a:pt x="169" y="75"/>
                  <a:pt x="168" y="7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3" name="Freeform 120"/>
          <p:cNvSpPr/>
          <p:nvPr/>
        </p:nvSpPr>
        <p:spPr bwMode="auto">
          <a:xfrm>
            <a:off x="4101480" y="4079240"/>
            <a:ext cx="15873" cy="15879"/>
          </a:xfrm>
          <a:custGeom>
            <a:avLst/>
            <a:gdLst>
              <a:gd name="T0" fmla="*/ 0 w 9"/>
              <a:gd name="T1" fmla="*/ 7056 h 9"/>
              <a:gd name="T2" fmla="*/ 1764 w 9"/>
              <a:gd name="T3" fmla="*/ 12347 h 9"/>
              <a:gd name="T4" fmla="*/ 8819 w 9"/>
              <a:gd name="T5" fmla="*/ 15875 h 9"/>
              <a:gd name="T6" fmla="*/ 15875 w 9"/>
              <a:gd name="T7" fmla="*/ 7056 h 9"/>
              <a:gd name="T8" fmla="*/ 14111 w 9"/>
              <a:gd name="T9" fmla="*/ 1764 h 9"/>
              <a:gd name="T10" fmla="*/ 8819 w 9"/>
              <a:gd name="T11" fmla="*/ 0 h 9"/>
              <a:gd name="T12" fmla="*/ 0 w 9"/>
              <a:gd name="T13" fmla="*/ 7056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9">
                <a:moveTo>
                  <a:pt x="0" y="4"/>
                </a:moveTo>
                <a:cubicBezTo>
                  <a:pt x="0" y="5"/>
                  <a:pt x="1" y="6"/>
                  <a:pt x="1" y="7"/>
                </a:cubicBezTo>
                <a:cubicBezTo>
                  <a:pt x="2" y="8"/>
                  <a:pt x="3" y="9"/>
                  <a:pt x="5" y="9"/>
                </a:cubicBezTo>
                <a:cubicBezTo>
                  <a:pt x="8" y="9"/>
                  <a:pt x="9" y="6"/>
                  <a:pt x="9" y="4"/>
                </a:cubicBezTo>
                <a:cubicBezTo>
                  <a:pt x="9" y="3"/>
                  <a:pt x="9" y="2"/>
                  <a:pt x="8" y="1"/>
                </a:cubicBezTo>
                <a:cubicBezTo>
                  <a:pt x="7" y="0"/>
                  <a:pt x="6" y="0"/>
                  <a:pt x="5" y="0"/>
                </a:cubicBezTo>
                <a:cubicBezTo>
                  <a:pt x="2" y="0"/>
                  <a:pt x="0" y="2"/>
                  <a:pt x="0" y="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4" name="Freeform 121"/>
          <p:cNvSpPr>
            <a:spLocks noEditPoints="1"/>
          </p:cNvSpPr>
          <p:nvPr/>
        </p:nvSpPr>
        <p:spPr bwMode="auto">
          <a:xfrm>
            <a:off x="4776072" y="2769249"/>
            <a:ext cx="247618" cy="238180"/>
          </a:xfrm>
          <a:custGeom>
            <a:avLst/>
            <a:gdLst>
              <a:gd name="T0" fmla="*/ 128037 w 147"/>
              <a:gd name="T1" fmla="*/ 234747 h 141"/>
              <a:gd name="T2" fmla="*/ 170154 w 147"/>
              <a:gd name="T3" fmla="*/ 231370 h 141"/>
              <a:gd name="T4" fmla="*/ 210587 w 147"/>
              <a:gd name="T5" fmla="*/ 165505 h 141"/>
              <a:gd name="T6" fmla="*/ 247650 w 147"/>
              <a:gd name="T7" fmla="*/ 0 h 141"/>
              <a:gd name="T8" fmla="*/ 128037 w 147"/>
              <a:gd name="T9" fmla="*/ 27021 h 141"/>
              <a:gd name="T10" fmla="*/ 128037 w 147"/>
              <a:gd name="T11" fmla="*/ 50665 h 141"/>
              <a:gd name="T12" fmla="*/ 217326 w 147"/>
              <a:gd name="T13" fmla="*/ 32088 h 141"/>
              <a:gd name="T14" fmla="*/ 188686 w 147"/>
              <a:gd name="T15" fmla="*/ 155372 h 141"/>
              <a:gd name="T16" fmla="*/ 166785 w 147"/>
              <a:gd name="T17" fmla="*/ 202660 h 141"/>
              <a:gd name="T18" fmla="*/ 128037 w 147"/>
              <a:gd name="T19" fmla="*/ 207726 h 141"/>
              <a:gd name="T20" fmla="*/ 128037 w 147"/>
              <a:gd name="T21" fmla="*/ 234747 h 141"/>
              <a:gd name="T22" fmla="*/ 128037 w 147"/>
              <a:gd name="T23" fmla="*/ 177327 h 141"/>
              <a:gd name="T24" fmla="*/ 128037 w 147"/>
              <a:gd name="T25" fmla="*/ 153684 h 141"/>
              <a:gd name="T26" fmla="*/ 170154 w 147"/>
              <a:gd name="T27" fmla="*/ 153684 h 141"/>
              <a:gd name="T28" fmla="*/ 163415 w 147"/>
              <a:gd name="T29" fmla="*/ 173949 h 141"/>
              <a:gd name="T30" fmla="*/ 151622 w 147"/>
              <a:gd name="T31" fmla="*/ 177327 h 141"/>
              <a:gd name="T32" fmla="*/ 128037 w 147"/>
              <a:gd name="T33" fmla="*/ 177327 h 141"/>
              <a:gd name="T34" fmla="*/ 128037 w 147"/>
              <a:gd name="T35" fmla="*/ 136795 h 141"/>
              <a:gd name="T36" fmla="*/ 128037 w 147"/>
              <a:gd name="T37" fmla="*/ 70931 h 141"/>
              <a:gd name="T38" fmla="*/ 139830 w 147"/>
              <a:gd name="T39" fmla="*/ 67553 h 141"/>
              <a:gd name="T40" fmla="*/ 139830 w 147"/>
              <a:gd name="T41" fmla="*/ 92886 h 141"/>
              <a:gd name="T42" fmla="*/ 166785 w 147"/>
              <a:gd name="T43" fmla="*/ 64176 h 141"/>
              <a:gd name="T44" fmla="*/ 192055 w 147"/>
              <a:gd name="T45" fmla="*/ 55731 h 141"/>
              <a:gd name="T46" fmla="*/ 183632 w 147"/>
              <a:gd name="T47" fmla="*/ 81064 h 141"/>
              <a:gd name="T48" fmla="*/ 154992 w 147"/>
              <a:gd name="T49" fmla="*/ 108085 h 141"/>
              <a:gd name="T50" fmla="*/ 180262 w 147"/>
              <a:gd name="T51" fmla="*/ 108085 h 141"/>
              <a:gd name="T52" fmla="*/ 173523 w 147"/>
              <a:gd name="T53" fmla="*/ 133418 h 141"/>
              <a:gd name="T54" fmla="*/ 151622 w 147"/>
              <a:gd name="T55" fmla="*/ 133418 h 141"/>
              <a:gd name="T56" fmla="*/ 129721 w 147"/>
              <a:gd name="T57" fmla="*/ 135106 h 141"/>
              <a:gd name="T58" fmla="*/ 128037 w 147"/>
              <a:gd name="T59" fmla="*/ 136795 h 141"/>
              <a:gd name="T60" fmla="*/ 30324 w 147"/>
              <a:gd name="T61" fmla="*/ 219548 h 141"/>
              <a:gd name="T62" fmla="*/ 37063 w 147"/>
              <a:gd name="T63" fmla="*/ 227992 h 141"/>
              <a:gd name="T64" fmla="*/ 80865 w 147"/>
              <a:gd name="T65" fmla="*/ 184082 h 141"/>
              <a:gd name="T66" fmla="*/ 128037 w 147"/>
              <a:gd name="T67" fmla="*/ 234747 h 141"/>
              <a:gd name="T68" fmla="*/ 128037 w 147"/>
              <a:gd name="T69" fmla="*/ 207726 h 141"/>
              <a:gd name="T70" fmla="*/ 106136 w 147"/>
              <a:gd name="T71" fmla="*/ 177327 h 141"/>
              <a:gd name="T72" fmla="*/ 128037 w 147"/>
              <a:gd name="T73" fmla="*/ 177327 h 141"/>
              <a:gd name="T74" fmla="*/ 128037 w 147"/>
              <a:gd name="T75" fmla="*/ 153684 h 141"/>
              <a:gd name="T76" fmla="*/ 111190 w 147"/>
              <a:gd name="T77" fmla="*/ 153684 h 141"/>
              <a:gd name="T78" fmla="*/ 128037 w 147"/>
              <a:gd name="T79" fmla="*/ 136795 h 141"/>
              <a:gd name="T80" fmla="*/ 128037 w 147"/>
              <a:gd name="T81" fmla="*/ 70931 h 141"/>
              <a:gd name="T82" fmla="*/ 116244 w 147"/>
              <a:gd name="T83" fmla="*/ 74309 h 141"/>
              <a:gd name="T84" fmla="*/ 114559 w 147"/>
              <a:gd name="T85" fmla="*/ 96263 h 141"/>
              <a:gd name="T86" fmla="*/ 114559 w 147"/>
              <a:gd name="T87" fmla="*/ 118218 h 141"/>
              <a:gd name="T88" fmla="*/ 96028 w 147"/>
              <a:gd name="T89" fmla="*/ 136795 h 141"/>
              <a:gd name="T90" fmla="*/ 96028 w 147"/>
              <a:gd name="T91" fmla="*/ 77686 h 141"/>
              <a:gd name="T92" fmla="*/ 74127 w 147"/>
              <a:gd name="T93" fmla="*/ 84441 h 141"/>
              <a:gd name="T94" fmla="*/ 72442 w 147"/>
              <a:gd name="T95" fmla="*/ 96263 h 141"/>
              <a:gd name="T96" fmla="*/ 72442 w 147"/>
              <a:gd name="T97" fmla="*/ 143551 h 141"/>
              <a:gd name="T98" fmla="*/ 45487 w 147"/>
              <a:gd name="T99" fmla="*/ 81064 h 141"/>
              <a:gd name="T100" fmla="*/ 45487 w 147"/>
              <a:gd name="T101" fmla="*/ 81064 h 141"/>
              <a:gd name="T102" fmla="*/ 94343 w 147"/>
              <a:gd name="T103" fmla="*/ 59109 h 141"/>
              <a:gd name="T104" fmla="*/ 128037 w 147"/>
              <a:gd name="T105" fmla="*/ 50665 h 141"/>
              <a:gd name="T106" fmla="*/ 128037 w 147"/>
              <a:gd name="T107" fmla="*/ 27021 h 141"/>
              <a:gd name="T108" fmla="*/ 82550 w 147"/>
              <a:gd name="T109" fmla="*/ 37154 h 141"/>
              <a:gd name="T110" fmla="*/ 16847 w 147"/>
              <a:gd name="T111" fmla="*/ 79375 h 141"/>
              <a:gd name="T112" fmla="*/ 64018 w 147"/>
              <a:gd name="T113" fmla="*/ 168883 h 141"/>
              <a:gd name="T114" fmla="*/ 21901 w 147"/>
              <a:gd name="T115" fmla="*/ 211104 h 141"/>
              <a:gd name="T116" fmla="*/ 30324 w 147"/>
              <a:gd name="T117" fmla="*/ 219548 h 1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7" h="141">
                <a:moveTo>
                  <a:pt x="76" y="139"/>
                </a:moveTo>
                <a:cubicBezTo>
                  <a:pt x="84" y="141"/>
                  <a:pt x="92" y="141"/>
                  <a:pt x="101" y="137"/>
                </a:cubicBezTo>
                <a:cubicBezTo>
                  <a:pt x="117" y="129"/>
                  <a:pt x="121" y="114"/>
                  <a:pt x="125" y="98"/>
                </a:cubicBezTo>
                <a:cubicBezTo>
                  <a:pt x="134" y="66"/>
                  <a:pt x="141" y="33"/>
                  <a:pt x="147" y="0"/>
                </a:cubicBezTo>
                <a:cubicBezTo>
                  <a:pt x="123" y="5"/>
                  <a:pt x="99" y="10"/>
                  <a:pt x="76" y="16"/>
                </a:cubicBezTo>
                <a:cubicBezTo>
                  <a:pt x="76" y="30"/>
                  <a:pt x="76" y="30"/>
                  <a:pt x="76" y="30"/>
                </a:cubicBezTo>
                <a:cubicBezTo>
                  <a:pt x="93" y="26"/>
                  <a:pt x="111" y="22"/>
                  <a:pt x="129" y="19"/>
                </a:cubicBezTo>
                <a:cubicBezTo>
                  <a:pt x="125" y="43"/>
                  <a:pt x="118" y="68"/>
                  <a:pt x="112" y="92"/>
                </a:cubicBezTo>
                <a:cubicBezTo>
                  <a:pt x="109" y="102"/>
                  <a:pt x="108" y="113"/>
                  <a:pt x="99" y="120"/>
                </a:cubicBezTo>
                <a:cubicBezTo>
                  <a:pt x="92" y="126"/>
                  <a:pt x="83" y="126"/>
                  <a:pt x="76" y="123"/>
                </a:cubicBezTo>
                <a:cubicBezTo>
                  <a:pt x="76" y="139"/>
                  <a:pt x="76" y="139"/>
                  <a:pt x="76" y="139"/>
                </a:cubicBezTo>
                <a:close/>
                <a:moveTo>
                  <a:pt x="76" y="105"/>
                </a:moveTo>
                <a:cubicBezTo>
                  <a:pt x="76" y="91"/>
                  <a:pt x="76" y="91"/>
                  <a:pt x="76" y="91"/>
                </a:cubicBezTo>
                <a:cubicBezTo>
                  <a:pt x="101" y="91"/>
                  <a:pt x="101" y="91"/>
                  <a:pt x="101" y="91"/>
                </a:cubicBezTo>
                <a:cubicBezTo>
                  <a:pt x="100" y="95"/>
                  <a:pt x="99" y="99"/>
                  <a:pt x="97" y="103"/>
                </a:cubicBezTo>
                <a:cubicBezTo>
                  <a:pt x="96" y="106"/>
                  <a:pt x="93" y="105"/>
                  <a:pt x="90" y="105"/>
                </a:cubicBezTo>
                <a:cubicBezTo>
                  <a:pt x="76" y="105"/>
                  <a:pt x="76" y="105"/>
                  <a:pt x="76" y="105"/>
                </a:cubicBezTo>
                <a:close/>
                <a:moveTo>
                  <a:pt x="76" y="81"/>
                </a:moveTo>
                <a:cubicBezTo>
                  <a:pt x="76" y="42"/>
                  <a:pt x="76" y="42"/>
                  <a:pt x="76" y="42"/>
                </a:cubicBezTo>
                <a:cubicBezTo>
                  <a:pt x="83" y="40"/>
                  <a:pt x="83" y="40"/>
                  <a:pt x="83" y="40"/>
                </a:cubicBezTo>
                <a:cubicBezTo>
                  <a:pt x="83" y="55"/>
                  <a:pt x="83" y="55"/>
                  <a:pt x="83" y="55"/>
                </a:cubicBezTo>
                <a:cubicBezTo>
                  <a:pt x="88" y="49"/>
                  <a:pt x="94" y="44"/>
                  <a:pt x="99" y="38"/>
                </a:cubicBezTo>
                <a:cubicBezTo>
                  <a:pt x="103" y="34"/>
                  <a:pt x="109" y="34"/>
                  <a:pt x="114" y="33"/>
                </a:cubicBezTo>
                <a:cubicBezTo>
                  <a:pt x="113" y="39"/>
                  <a:pt x="113" y="44"/>
                  <a:pt x="109" y="48"/>
                </a:cubicBezTo>
                <a:cubicBezTo>
                  <a:pt x="103" y="53"/>
                  <a:pt x="98" y="59"/>
                  <a:pt x="92" y="64"/>
                </a:cubicBezTo>
                <a:cubicBezTo>
                  <a:pt x="107" y="64"/>
                  <a:pt x="107" y="64"/>
                  <a:pt x="107" y="64"/>
                </a:cubicBezTo>
                <a:cubicBezTo>
                  <a:pt x="106" y="69"/>
                  <a:pt x="104" y="74"/>
                  <a:pt x="103" y="79"/>
                </a:cubicBezTo>
                <a:cubicBezTo>
                  <a:pt x="102" y="80"/>
                  <a:pt x="92" y="79"/>
                  <a:pt x="90" y="79"/>
                </a:cubicBezTo>
                <a:cubicBezTo>
                  <a:pt x="88" y="79"/>
                  <a:pt x="79" y="78"/>
                  <a:pt x="77" y="80"/>
                </a:cubicBezTo>
                <a:lnTo>
                  <a:pt x="76" y="81"/>
                </a:lnTo>
                <a:close/>
                <a:moveTo>
                  <a:pt x="18" y="130"/>
                </a:moveTo>
                <a:cubicBezTo>
                  <a:pt x="22" y="135"/>
                  <a:pt x="22" y="135"/>
                  <a:pt x="22" y="135"/>
                </a:cubicBezTo>
                <a:cubicBezTo>
                  <a:pt x="48" y="109"/>
                  <a:pt x="48" y="109"/>
                  <a:pt x="48" y="109"/>
                </a:cubicBezTo>
                <a:cubicBezTo>
                  <a:pt x="51" y="124"/>
                  <a:pt x="62" y="135"/>
                  <a:pt x="76" y="139"/>
                </a:cubicBezTo>
                <a:cubicBezTo>
                  <a:pt x="76" y="123"/>
                  <a:pt x="76" y="123"/>
                  <a:pt x="76" y="123"/>
                </a:cubicBezTo>
                <a:cubicBezTo>
                  <a:pt x="69" y="120"/>
                  <a:pt x="64" y="113"/>
                  <a:pt x="63" y="105"/>
                </a:cubicBezTo>
                <a:cubicBezTo>
                  <a:pt x="76" y="105"/>
                  <a:pt x="76" y="105"/>
                  <a:pt x="76" y="105"/>
                </a:cubicBezTo>
                <a:cubicBezTo>
                  <a:pt x="76" y="91"/>
                  <a:pt x="76" y="91"/>
                  <a:pt x="76" y="91"/>
                </a:cubicBezTo>
                <a:cubicBezTo>
                  <a:pt x="66" y="91"/>
                  <a:pt x="66" y="91"/>
                  <a:pt x="66" y="91"/>
                </a:cubicBezTo>
                <a:cubicBezTo>
                  <a:pt x="76" y="81"/>
                  <a:pt x="76" y="81"/>
                  <a:pt x="76" y="81"/>
                </a:cubicBezTo>
                <a:cubicBezTo>
                  <a:pt x="76" y="42"/>
                  <a:pt x="76" y="42"/>
                  <a:pt x="76" y="42"/>
                </a:cubicBezTo>
                <a:cubicBezTo>
                  <a:pt x="69" y="44"/>
                  <a:pt x="69" y="44"/>
                  <a:pt x="69" y="44"/>
                </a:cubicBezTo>
                <a:cubicBezTo>
                  <a:pt x="67" y="45"/>
                  <a:pt x="68" y="55"/>
                  <a:pt x="68" y="57"/>
                </a:cubicBezTo>
                <a:cubicBezTo>
                  <a:pt x="68" y="59"/>
                  <a:pt x="69" y="68"/>
                  <a:pt x="68" y="70"/>
                </a:cubicBezTo>
                <a:cubicBezTo>
                  <a:pt x="64" y="74"/>
                  <a:pt x="60" y="77"/>
                  <a:pt x="57" y="81"/>
                </a:cubicBezTo>
                <a:cubicBezTo>
                  <a:pt x="57" y="46"/>
                  <a:pt x="57" y="46"/>
                  <a:pt x="57" y="46"/>
                </a:cubicBezTo>
                <a:cubicBezTo>
                  <a:pt x="53" y="48"/>
                  <a:pt x="48" y="49"/>
                  <a:pt x="44" y="50"/>
                </a:cubicBezTo>
                <a:cubicBezTo>
                  <a:pt x="41" y="51"/>
                  <a:pt x="43" y="54"/>
                  <a:pt x="43" y="57"/>
                </a:cubicBezTo>
                <a:cubicBezTo>
                  <a:pt x="43" y="66"/>
                  <a:pt x="43" y="75"/>
                  <a:pt x="43" y="85"/>
                </a:cubicBezTo>
                <a:cubicBezTo>
                  <a:pt x="25" y="83"/>
                  <a:pt x="16" y="62"/>
                  <a:pt x="27" y="48"/>
                </a:cubicBezTo>
                <a:cubicBezTo>
                  <a:pt x="27" y="48"/>
                  <a:pt x="27" y="48"/>
                  <a:pt x="27" y="48"/>
                </a:cubicBezTo>
                <a:cubicBezTo>
                  <a:pt x="34" y="40"/>
                  <a:pt x="46" y="38"/>
                  <a:pt x="56" y="35"/>
                </a:cubicBezTo>
                <a:cubicBezTo>
                  <a:pt x="62" y="34"/>
                  <a:pt x="69" y="32"/>
                  <a:pt x="76" y="30"/>
                </a:cubicBezTo>
                <a:cubicBezTo>
                  <a:pt x="76" y="16"/>
                  <a:pt x="76" y="16"/>
                  <a:pt x="76" y="16"/>
                </a:cubicBezTo>
                <a:cubicBezTo>
                  <a:pt x="67" y="18"/>
                  <a:pt x="58" y="20"/>
                  <a:pt x="49" y="22"/>
                </a:cubicBezTo>
                <a:cubicBezTo>
                  <a:pt x="33" y="26"/>
                  <a:pt x="18" y="31"/>
                  <a:pt x="10" y="47"/>
                </a:cubicBezTo>
                <a:cubicBezTo>
                  <a:pt x="0" y="69"/>
                  <a:pt x="15" y="95"/>
                  <a:pt x="38" y="100"/>
                </a:cubicBezTo>
                <a:cubicBezTo>
                  <a:pt x="13" y="125"/>
                  <a:pt x="13" y="125"/>
                  <a:pt x="13" y="125"/>
                </a:cubicBezTo>
                <a:lnTo>
                  <a:pt x="18" y="13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5" name="Freeform 122"/>
          <p:cNvSpPr/>
          <p:nvPr/>
        </p:nvSpPr>
        <p:spPr bwMode="auto">
          <a:xfrm>
            <a:off x="5476077" y="3123344"/>
            <a:ext cx="20634" cy="65102"/>
          </a:xfrm>
          <a:custGeom>
            <a:avLst/>
            <a:gdLst>
              <a:gd name="T0" fmla="*/ 20637 w 12"/>
              <a:gd name="T1" fmla="*/ 65087 h 38"/>
              <a:gd name="T2" fmla="*/ 20637 w 12"/>
              <a:gd name="T3" fmla="*/ 0 h 38"/>
              <a:gd name="T4" fmla="*/ 10319 w 12"/>
              <a:gd name="T5" fmla="*/ 0 h 38"/>
              <a:gd name="T6" fmla="*/ 0 w 12"/>
              <a:gd name="T7" fmla="*/ 0 h 38"/>
              <a:gd name="T8" fmla="*/ 0 w 12"/>
              <a:gd name="T9" fmla="*/ 65087 h 38"/>
              <a:gd name="T10" fmla="*/ 10319 w 12"/>
              <a:gd name="T11" fmla="*/ 63374 h 38"/>
              <a:gd name="T12" fmla="*/ 20637 w 12"/>
              <a:gd name="T13" fmla="*/ 65087 h 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38">
                <a:moveTo>
                  <a:pt x="12" y="38"/>
                </a:moveTo>
                <a:cubicBezTo>
                  <a:pt x="12" y="0"/>
                  <a:pt x="12" y="0"/>
                  <a:pt x="12" y="0"/>
                </a:cubicBezTo>
                <a:cubicBezTo>
                  <a:pt x="10" y="0"/>
                  <a:pt x="8" y="0"/>
                  <a:pt x="6" y="0"/>
                </a:cubicBezTo>
                <a:cubicBezTo>
                  <a:pt x="4" y="0"/>
                  <a:pt x="2" y="0"/>
                  <a:pt x="0" y="0"/>
                </a:cubicBezTo>
                <a:cubicBezTo>
                  <a:pt x="0" y="38"/>
                  <a:pt x="0" y="38"/>
                  <a:pt x="0" y="38"/>
                </a:cubicBezTo>
                <a:cubicBezTo>
                  <a:pt x="2" y="37"/>
                  <a:pt x="4" y="37"/>
                  <a:pt x="6" y="37"/>
                </a:cubicBezTo>
                <a:cubicBezTo>
                  <a:pt x="8" y="37"/>
                  <a:pt x="10" y="37"/>
                  <a:pt x="12"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6" name="Freeform 123"/>
          <p:cNvSpPr/>
          <p:nvPr/>
        </p:nvSpPr>
        <p:spPr bwMode="auto">
          <a:xfrm>
            <a:off x="5395117" y="2978847"/>
            <a:ext cx="184126" cy="138145"/>
          </a:xfrm>
          <a:custGeom>
            <a:avLst/>
            <a:gdLst>
              <a:gd name="T0" fmla="*/ 184150 w 109"/>
              <a:gd name="T1" fmla="*/ 45476 h 82"/>
              <a:gd name="T2" fmla="*/ 172324 w 109"/>
              <a:gd name="T3" fmla="*/ 0 h 82"/>
              <a:gd name="T4" fmla="*/ 131777 w 109"/>
              <a:gd name="T5" fmla="*/ 21896 h 82"/>
              <a:gd name="T6" fmla="*/ 91230 w 109"/>
              <a:gd name="T7" fmla="*/ 0 h 82"/>
              <a:gd name="T8" fmla="*/ 52373 w 109"/>
              <a:gd name="T9" fmla="*/ 21896 h 82"/>
              <a:gd name="T10" fmla="*/ 11826 w 109"/>
              <a:gd name="T11" fmla="*/ 0 h 82"/>
              <a:gd name="T12" fmla="*/ 0 w 109"/>
              <a:gd name="T13" fmla="*/ 45476 h 82"/>
              <a:gd name="T14" fmla="*/ 81094 w 109"/>
              <a:gd name="T15" fmla="*/ 138113 h 82"/>
              <a:gd name="T16" fmla="*/ 91230 w 109"/>
              <a:gd name="T17" fmla="*/ 138113 h 82"/>
              <a:gd name="T18" fmla="*/ 101367 w 109"/>
              <a:gd name="T19" fmla="*/ 138113 h 82"/>
              <a:gd name="T20" fmla="*/ 184150 w 109"/>
              <a:gd name="T21" fmla="*/ 45476 h 8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9" h="82">
                <a:moveTo>
                  <a:pt x="109" y="27"/>
                </a:moveTo>
                <a:cubicBezTo>
                  <a:pt x="109" y="17"/>
                  <a:pt x="106" y="8"/>
                  <a:pt x="102" y="0"/>
                </a:cubicBezTo>
                <a:cubicBezTo>
                  <a:pt x="78" y="13"/>
                  <a:pt x="78" y="13"/>
                  <a:pt x="78" y="13"/>
                </a:cubicBezTo>
                <a:cubicBezTo>
                  <a:pt x="54" y="0"/>
                  <a:pt x="54" y="0"/>
                  <a:pt x="54" y="0"/>
                </a:cubicBezTo>
                <a:cubicBezTo>
                  <a:pt x="31" y="13"/>
                  <a:pt x="31" y="13"/>
                  <a:pt x="31" y="13"/>
                </a:cubicBezTo>
                <a:cubicBezTo>
                  <a:pt x="7" y="0"/>
                  <a:pt x="7" y="0"/>
                  <a:pt x="7" y="0"/>
                </a:cubicBezTo>
                <a:cubicBezTo>
                  <a:pt x="2" y="8"/>
                  <a:pt x="0" y="17"/>
                  <a:pt x="0" y="27"/>
                </a:cubicBezTo>
                <a:cubicBezTo>
                  <a:pt x="0" y="55"/>
                  <a:pt x="21" y="79"/>
                  <a:pt x="48" y="82"/>
                </a:cubicBezTo>
                <a:cubicBezTo>
                  <a:pt x="50" y="82"/>
                  <a:pt x="52" y="82"/>
                  <a:pt x="54" y="82"/>
                </a:cubicBezTo>
                <a:cubicBezTo>
                  <a:pt x="56" y="82"/>
                  <a:pt x="58" y="82"/>
                  <a:pt x="60" y="82"/>
                </a:cubicBezTo>
                <a:cubicBezTo>
                  <a:pt x="88" y="79"/>
                  <a:pt x="109" y="55"/>
                  <a:pt x="109" y="2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7" name="Freeform 124"/>
          <p:cNvSpPr/>
          <p:nvPr/>
        </p:nvSpPr>
        <p:spPr bwMode="auto">
          <a:xfrm>
            <a:off x="5433219" y="3126519"/>
            <a:ext cx="38095" cy="38109"/>
          </a:xfrm>
          <a:custGeom>
            <a:avLst/>
            <a:gdLst>
              <a:gd name="T0" fmla="*/ 36368 w 22"/>
              <a:gd name="T1" fmla="*/ 36443 h 23"/>
              <a:gd name="T2" fmla="*/ 27709 w 22"/>
              <a:gd name="T3" fmla="*/ 9939 h 23"/>
              <a:gd name="T4" fmla="*/ 1732 w 22"/>
              <a:gd name="T5" fmla="*/ 1657 h 23"/>
              <a:gd name="T6" fmla="*/ 8659 w 22"/>
              <a:gd name="T7" fmla="*/ 28161 h 23"/>
              <a:gd name="T8" fmla="*/ 36368 w 22"/>
              <a:gd name="T9" fmla="*/ 36443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23">
                <a:moveTo>
                  <a:pt x="21" y="22"/>
                </a:moveTo>
                <a:cubicBezTo>
                  <a:pt x="22" y="16"/>
                  <a:pt x="21" y="10"/>
                  <a:pt x="16" y="6"/>
                </a:cubicBezTo>
                <a:cubicBezTo>
                  <a:pt x="12" y="2"/>
                  <a:pt x="6" y="0"/>
                  <a:pt x="1" y="1"/>
                </a:cubicBezTo>
                <a:cubicBezTo>
                  <a:pt x="0" y="7"/>
                  <a:pt x="1" y="13"/>
                  <a:pt x="5" y="17"/>
                </a:cubicBezTo>
                <a:cubicBezTo>
                  <a:pt x="10" y="21"/>
                  <a:pt x="16" y="23"/>
                  <a:pt x="21"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8" name="Freeform 125"/>
          <p:cNvSpPr/>
          <p:nvPr/>
        </p:nvSpPr>
        <p:spPr bwMode="auto">
          <a:xfrm>
            <a:off x="5501466" y="3126519"/>
            <a:ext cx="39682" cy="38109"/>
          </a:xfrm>
          <a:custGeom>
            <a:avLst/>
            <a:gdLst>
              <a:gd name="T0" fmla="*/ 29334 w 23"/>
              <a:gd name="T1" fmla="*/ 28161 h 23"/>
              <a:gd name="T2" fmla="*/ 37961 w 23"/>
              <a:gd name="T3" fmla="*/ 1657 h 23"/>
              <a:gd name="T4" fmla="*/ 10353 w 23"/>
              <a:gd name="T5" fmla="*/ 9939 h 23"/>
              <a:gd name="T6" fmla="*/ 1726 w 23"/>
              <a:gd name="T7" fmla="*/ 36443 h 23"/>
              <a:gd name="T8" fmla="*/ 29334 w 23"/>
              <a:gd name="T9" fmla="*/ 28161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3">
                <a:moveTo>
                  <a:pt x="17" y="17"/>
                </a:moveTo>
                <a:cubicBezTo>
                  <a:pt x="21" y="13"/>
                  <a:pt x="23" y="7"/>
                  <a:pt x="22" y="1"/>
                </a:cubicBezTo>
                <a:cubicBezTo>
                  <a:pt x="17" y="0"/>
                  <a:pt x="11" y="2"/>
                  <a:pt x="6" y="6"/>
                </a:cubicBezTo>
                <a:cubicBezTo>
                  <a:pt x="2" y="10"/>
                  <a:pt x="0" y="16"/>
                  <a:pt x="1" y="22"/>
                </a:cubicBezTo>
                <a:cubicBezTo>
                  <a:pt x="7" y="23"/>
                  <a:pt x="13" y="21"/>
                  <a:pt x="17" y="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69" name="Freeform 126"/>
          <p:cNvSpPr/>
          <p:nvPr/>
        </p:nvSpPr>
        <p:spPr bwMode="auto">
          <a:xfrm>
            <a:off x="5431632" y="3193202"/>
            <a:ext cx="109523" cy="31757"/>
          </a:xfrm>
          <a:custGeom>
            <a:avLst/>
            <a:gdLst>
              <a:gd name="T0" fmla="*/ 65038 w 64"/>
              <a:gd name="T1" fmla="*/ 1671 h 19"/>
              <a:gd name="T2" fmla="*/ 54769 w 64"/>
              <a:gd name="T3" fmla="*/ 0 h 19"/>
              <a:gd name="T4" fmla="*/ 44499 w 64"/>
              <a:gd name="T5" fmla="*/ 1671 h 19"/>
              <a:gd name="T6" fmla="*/ 0 w 64"/>
              <a:gd name="T7" fmla="*/ 31750 h 19"/>
              <a:gd name="T8" fmla="*/ 109537 w 64"/>
              <a:gd name="T9" fmla="*/ 31750 h 19"/>
              <a:gd name="T10" fmla="*/ 65038 w 64"/>
              <a:gd name="T11" fmla="*/ 1671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 h="19">
                <a:moveTo>
                  <a:pt x="38" y="1"/>
                </a:moveTo>
                <a:cubicBezTo>
                  <a:pt x="36" y="0"/>
                  <a:pt x="34" y="0"/>
                  <a:pt x="32" y="0"/>
                </a:cubicBezTo>
                <a:cubicBezTo>
                  <a:pt x="30" y="0"/>
                  <a:pt x="28" y="0"/>
                  <a:pt x="26" y="1"/>
                </a:cubicBezTo>
                <a:cubicBezTo>
                  <a:pt x="12" y="2"/>
                  <a:pt x="0" y="10"/>
                  <a:pt x="0" y="19"/>
                </a:cubicBezTo>
                <a:cubicBezTo>
                  <a:pt x="64" y="19"/>
                  <a:pt x="64" y="19"/>
                  <a:pt x="64" y="19"/>
                </a:cubicBezTo>
                <a:cubicBezTo>
                  <a:pt x="64" y="10"/>
                  <a:pt x="53" y="2"/>
                  <a:pt x="38"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0" name="Freeform 127"/>
          <p:cNvSpPr/>
          <p:nvPr/>
        </p:nvSpPr>
        <p:spPr bwMode="auto">
          <a:xfrm>
            <a:off x="4252273" y="3317063"/>
            <a:ext cx="60317" cy="106387"/>
          </a:xfrm>
          <a:custGeom>
            <a:avLst/>
            <a:gdLst>
              <a:gd name="T0" fmla="*/ 60325 w 36"/>
              <a:gd name="T1" fmla="*/ 52337 h 63"/>
              <a:gd name="T2" fmla="*/ 30163 w 36"/>
              <a:gd name="T3" fmla="*/ 0 h 63"/>
              <a:gd name="T4" fmla="*/ 0 w 36"/>
              <a:gd name="T5" fmla="*/ 52337 h 63"/>
              <a:gd name="T6" fmla="*/ 30163 w 36"/>
              <a:gd name="T7" fmla="*/ 106362 h 63"/>
              <a:gd name="T8" fmla="*/ 60325 w 36"/>
              <a:gd name="T9" fmla="*/ 52337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63">
                <a:moveTo>
                  <a:pt x="36" y="31"/>
                </a:moveTo>
                <a:cubicBezTo>
                  <a:pt x="36" y="20"/>
                  <a:pt x="29" y="4"/>
                  <a:pt x="18" y="0"/>
                </a:cubicBezTo>
                <a:cubicBezTo>
                  <a:pt x="7" y="4"/>
                  <a:pt x="0" y="20"/>
                  <a:pt x="0" y="31"/>
                </a:cubicBezTo>
                <a:cubicBezTo>
                  <a:pt x="0" y="43"/>
                  <a:pt x="7" y="58"/>
                  <a:pt x="18" y="63"/>
                </a:cubicBezTo>
                <a:cubicBezTo>
                  <a:pt x="29" y="58"/>
                  <a:pt x="36" y="43"/>
                  <a:pt x="36" y="3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1" name="Freeform 128"/>
          <p:cNvSpPr/>
          <p:nvPr/>
        </p:nvSpPr>
        <p:spPr bwMode="auto">
          <a:xfrm>
            <a:off x="4295123" y="3385334"/>
            <a:ext cx="98412" cy="77806"/>
          </a:xfrm>
          <a:custGeom>
            <a:avLst/>
            <a:gdLst>
              <a:gd name="T0" fmla="*/ 3394 w 58"/>
              <a:gd name="T1" fmla="*/ 64260 h 46"/>
              <a:gd name="T2" fmla="*/ 64485 w 58"/>
              <a:gd name="T3" fmla="*/ 65951 h 46"/>
              <a:gd name="T4" fmla="*/ 96728 w 58"/>
              <a:gd name="T5" fmla="*/ 13528 h 46"/>
              <a:gd name="T6" fmla="*/ 35637 w 58"/>
              <a:gd name="T7" fmla="*/ 11837 h 46"/>
              <a:gd name="T8" fmla="*/ 3394 w 58"/>
              <a:gd name="T9" fmla="*/ 64260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46">
                <a:moveTo>
                  <a:pt x="2" y="38"/>
                </a:moveTo>
                <a:cubicBezTo>
                  <a:pt x="11" y="46"/>
                  <a:pt x="28" y="44"/>
                  <a:pt x="38" y="39"/>
                </a:cubicBezTo>
                <a:cubicBezTo>
                  <a:pt x="48" y="33"/>
                  <a:pt x="58" y="19"/>
                  <a:pt x="57" y="8"/>
                </a:cubicBezTo>
                <a:cubicBezTo>
                  <a:pt x="47" y="0"/>
                  <a:pt x="30" y="2"/>
                  <a:pt x="21" y="7"/>
                </a:cubicBezTo>
                <a:cubicBezTo>
                  <a:pt x="11" y="13"/>
                  <a:pt x="0" y="27"/>
                  <a:pt x="2"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2" name="Freeform 129"/>
          <p:cNvSpPr/>
          <p:nvPr/>
        </p:nvSpPr>
        <p:spPr bwMode="auto">
          <a:xfrm>
            <a:off x="4295123" y="3463140"/>
            <a:ext cx="98412" cy="76218"/>
          </a:xfrm>
          <a:custGeom>
            <a:avLst/>
            <a:gdLst>
              <a:gd name="T0" fmla="*/ 64485 w 58"/>
              <a:gd name="T1" fmla="*/ 64347 h 45"/>
              <a:gd name="T2" fmla="*/ 96728 w 58"/>
              <a:gd name="T3" fmla="*/ 11853 h 45"/>
              <a:gd name="T4" fmla="*/ 35637 w 58"/>
              <a:gd name="T5" fmla="*/ 11853 h 45"/>
              <a:gd name="T6" fmla="*/ 3394 w 58"/>
              <a:gd name="T7" fmla="*/ 64347 h 45"/>
              <a:gd name="T8" fmla="*/ 64485 w 58"/>
              <a:gd name="T9" fmla="*/ 64347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45">
                <a:moveTo>
                  <a:pt x="38" y="38"/>
                </a:moveTo>
                <a:cubicBezTo>
                  <a:pt x="48" y="33"/>
                  <a:pt x="58" y="19"/>
                  <a:pt x="57" y="7"/>
                </a:cubicBezTo>
                <a:cubicBezTo>
                  <a:pt x="47" y="0"/>
                  <a:pt x="30" y="1"/>
                  <a:pt x="21" y="7"/>
                </a:cubicBezTo>
                <a:cubicBezTo>
                  <a:pt x="11" y="12"/>
                  <a:pt x="0" y="26"/>
                  <a:pt x="2" y="38"/>
                </a:cubicBezTo>
                <a:cubicBezTo>
                  <a:pt x="11" y="45"/>
                  <a:pt x="28" y="44"/>
                  <a:pt x="3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3" name="Freeform 130"/>
          <p:cNvSpPr/>
          <p:nvPr/>
        </p:nvSpPr>
        <p:spPr bwMode="auto">
          <a:xfrm>
            <a:off x="4172901" y="3385334"/>
            <a:ext cx="98412" cy="77806"/>
          </a:xfrm>
          <a:custGeom>
            <a:avLst/>
            <a:gdLst>
              <a:gd name="T0" fmla="*/ 33940 w 58"/>
              <a:gd name="T1" fmla="*/ 65951 h 46"/>
              <a:gd name="T2" fmla="*/ 96728 w 58"/>
              <a:gd name="T3" fmla="*/ 64260 h 46"/>
              <a:gd name="T4" fmla="*/ 64485 w 58"/>
              <a:gd name="T5" fmla="*/ 11837 h 46"/>
              <a:gd name="T6" fmla="*/ 3394 w 58"/>
              <a:gd name="T7" fmla="*/ 13528 h 46"/>
              <a:gd name="T8" fmla="*/ 33940 w 58"/>
              <a:gd name="T9" fmla="*/ 65951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46">
                <a:moveTo>
                  <a:pt x="20" y="39"/>
                </a:moveTo>
                <a:cubicBezTo>
                  <a:pt x="30" y="44"/>
                  <a:pt x="47" y="46"/>
                  <a:pt x="57" y="38"/>
                </a:cubicBezTo>
                <a:cubicBezTo>
                  <a:pt x="58" y="27"/>
                  <a:pt x="48" y="13"/>
                  <a:pt x="38" y="7"/>
                </a:cubicBezTo>
                <a:cubicBezTo>
                  <a:pt x="28" y="2"/>
                  <a:pt x="11" y="0"/>
                  <a:pt x="2" y="8"/>
                </a:cubicBezTo>
                <a:cubicBezTo>
                  <a:pt x="0" y="19"/>
                  <a:pt x="11" y="33"/>
                  <a:pt x="20" y="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4" name="Freeform 131"/>
          <p:cNvSpPr/>
          <p:nvPr/>
        </p:nvSpPr>
        <p:spPr bwMode="auto">
          <a:xfrm>
            <a:off x="4172901" y="3463140"/>
            <a:ext cx="98412" cy="76218"/>
          </a:xfrm>
          <a:custGeom>
            <a:avLst/>
            <a:gdLst>
              <a:gd name="T0" fmla="*/ 33940 w 58"/>
              <a:gd name="T1" fmla="*/ 64347 h 45"/>
              <a:gd name="T2" fmla="*/ 96728 w 58"/>
              <a:gd name="T3" fmla="*/ 64347 h 45"/>
              <a:gd name="T4" fmla="*/ 64485 w 58"/>
              <a:gd name="T5" fmla="*/ 11853 h 45"/>
              <a:gd name="T6" fmla="*/ 3394 w 58"/>
              <a:gd name="T7" fmla="*/ 11853 h 45"/>
              <a:gd name="T8" fmla="*/ 33940 w 58"/>
              <a:gd name="T9" fmla="*/ 64347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45">
                <a:moveTo>
                  <a:pt x="20" y="38"/>
                </a:moveTo>
                <a:cubicBezTo>
                  <a:pt x="30" y="44"/>
                  <a:pt x="47" y="45"/>
                  <a:pt x="57" y="38"/>
                </a:cubicBezTo>
                <a:cubicBezTo>
                  <a:pt x="58" y="26"/>
                  <a:pt x="48" y="12"/>
                  <a:pt x="38" y="7"/>
                </a:cubicBezTo>
                <a:cubicBezTo>
                  <a:pt x="28" y="1"/>
                  <a:pt x="11" y="0"/>
                  <a:pt x="2" y="7"/>
                </a:cubicBezTo>
                <a:cubicBezTo>
                  <a:pt x="0" y="19"/>
                  <a:pt x="11" y="33"/>
                  <a:pt x="20"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5" name="Freeform 132"/>
          <p:cNvSpPr/>
          <p:nvPr/>
        </p:nvSpPr>
        <p:spPr bwMode="auto">
          <a:xfrm>
            <a:off x="4277662" y="3436153"/>
            <a:ext cx="11112" cy="123854"/>
          </a:xfrm>
          <a:custGeom>
            <a:avLst/>
            <a:gdLst>
              <a:gd name="T0" fmla="*/ 0 w 7"/>
              <a:gd name="T1" fmla="*/ 3392 h 73"/>
              <a:gd name="T2" fmla="*/ 0 w 7"/>
              <a:gd name="T3" fmla="*/ 118736 h 73"/>
              <a:gd name="T4" fmla="*/ 4763 w 7"/>
              <a:gd name="T5" fmla="*/ 123825 h 73"/>
              <a:gd name="T6" fmla="*/ 11113 w 7"/>
              <a:gd name="T7" fmla="*/ 118736 h 73"/>
              <a:gd name="T8" fmla="*/ 11113 w 7"/>
              <a:gd name="T9" fmla="*/ 3392 h 73"/>
              <a:gd name="T10" fmla="*/ 4763 w 7"/>
              <a:gd name="T11" fmla="*/ 0 h 73"/>
              <a:gd name="T12" fmla="*/ 0 w 7"/>
              <a:gd name="T13" fmla="*/ 3392 h 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 h="73">
                <a:moveTo>
                  <a:pt x="0" y="2"/>
                </a:moveTo>
                <a:cubicBezTo>
                  <a:pt x="0" y="70"/>
                  <a:pt x="0" y="70"/>
                  <a:pt x="0" y="70"/>
                </a:cubicBezTo>
                <a:cubicBezTo>
                  <a:pt x="0" y="72"/>
                  <a:pt x="1" y="73"/>
                  <a:pt x="3" y="73"/>
                </a:cubicBezTo>
                <a:cubicBezTo>
                  <a:pt x="5" y="73"/>
                  <a:pt x="7" y="72"/>
                  <a:pt x="7" y="70"/>
                </a:cubicBezTo>
                <a:cubicBezTo>
                  <a:pt x="7" y="2"/>
                  <a:pt x="7" y="2"/>
                  <a:pt x="7" y="2"/>
                </a:cubicBezTo>
                <a:cubicBezTo>
                  <a:pt x="7" y="1"/>
                  <a:pt x="5" y="0"/>
                  <a:pt x="3" y="0"/>
                </a:cubicBezTo>
                <a:cubicBezTo>
                  <a:pt x="1" y="0"/>
                  <a:pt x="0" y="1"/>
                  <a:pt x="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6" name="Freeform 133"/>
          <p:cNvSpPr>
            <a:spLocks noEditPoints="1"/>
          </p:cNvSpPr>
          <p:nvPr/>
        </p:nvSpPr>
        <p:spPr bwMode="auto">
          <a:xfrm>
            <a:off x="5215753" y="3980784"/>
            <a:ext cx="226982" cy="266762"/>
          </a:xfrm>
          <a:custGeom>
            <a:avLst/>
            <a:gdLst>
              <a:gd name="T0" fmla="*/ 210071 w 134"/>
              <a:gd name="T1" fmla="*/ 244617 h 157"/>
              <a:gd name="T2" fmla="*/ 227012 w 134"/>
              <a:gd name="T3" fmla="*/ 47564 h 157"/>
              <a:gd name="T4" fmla="*/ 193130 w 134"/>
              <a:gd name="T5" fmla="*/ 35673 h 157"/>
              <a:gd name="T6" fmla="*/ 223624 w 134"/>
              <a:gd name="T7" fmla="*/ 3397 h 157"/>
              <a:gd name="T8" fmla="*/ 189741 w 134"/>
              <a:gd name="T9" fmla="*/ 20385 h 157"/>
              <a:gd name="T10" fmla="*/ 206683 w 134"/>
              <a:gd name="T11" fmla="*/ 69648 h 157"/>
              <a:gd name="T12" fmla="*/ 189741 w 134"/>
              <a:gd name="T13" fmla="*/ 185161 h 157"/>
              <a:gd name="T14" fmla="*/ 203294 w 134"/>
              <a:gd name="T15" fmla="*/ 215738 h 157"/>
              <a:gd name="T16" fmla="*/ 189741 w 134"/>
              <a:gd name="T17" fmla="*/ 266700 h 157"/>
              <a:gd name="T18" fmla="*/ 189741 w 134"/>
              <a:gd name="T19" fmla="*/ 20385 h 157"/>
              <a:gd name="T20" fmla="*/ 172800 w 134"/>
              <a:gd name="T21" fmla="*/ 25481 h 157"/>
              <a:gd name="T22" fmla="*/ 145694 w 134"/>
              <a:gd name="T23" fmla="*/ 11891 h 157"/>
              <a:gd name="T24" fmla="*/ 154165 w 134"/>
              <a:gd name="T25" fmla="*/ 35673 h 157"/>
              <a:gd name="T26" fmla="*/ 145694 w 134"/>
              <a:gd name="T27" fmla="*/ 47564 h 157"/>
              <a:gd name="T28" fmla="*/ 189741 w 134"/>
              <a:gd name="T29" fmla="*/ 69648 h 157"/>
              <a:gd name="T30" fmla="*/ 145694 w 134"/>
              <a:gd name="T31" fmla="*/ 244617 h 157"/>
              <a:gd name="T32" fmla="*/ 182965 w 134"/>
              <a:gd name="T33" fmla="*/ 266700 h 157"/>
              <a:gd name="T34" fmla="*/ 189741 w 134"/>
              <a:gd name="T35" fmla="*/ 229328 h 157"/>
              <a:gd name="T36" fmla="*/ 176188 w 134"/>
              <a:gd name="T37" fmla="*/ 215738 h 157"/>
              <a:gd name="T38" fmla="*/ 189741 w 134"/>
              <a:gd name="T39" fmla="*/ 202148 h 157"/>
              <a:gd name="T40" fmla="*/ 189741 w 134"/>
              <a:gd name="T41" fmla="*/ 185161 h 157"/>
              <a:gd name="T42" fmla="*/ 145694 w 134"/>
              <a:gd name="T43" fmla="*/ 202148 h 157"/>
              <a:gd name="T44" fmla="*/ 145694 w 134"/>
              <a:gd name="T45" fmla="*/ 229328 h 157"/>
              <a:gd name="T46" fmla="*/ 145694 w 134"/>
              <a:gd name="T47" fmla="*/ 229328 h 157"/>
              <a:gd name="T48" fmla="*/ 145694 w 134"/>
              <a:gd name="T49" fmla="*/ 11891 h 157"/>
              <a:gd name="T50" fmla="*/ 121977 w 134"/>
              <a:gd name="T51" fmla="*/ 3397 h 157"/>
              <a:gd name="T52" fmla="*/ 145694 w 134"/>
              <a:gd name="T53" fmla="*/ 30577 h 157"/>
              <a:gd name="T54" fmla="*/ 145694 w 134"/>
              <a:gd name="T55" fmla="*/ 47564 h 157"/>
              <a:gd name="T56" fmla="*/ 113506 w 134"/>
              <a:gd name="T57" fmla="*/ 69648 h 157"/>
              <a:gd name="T58" fmla="*/ 145694 w 134"/>
              <a:gd name="T59" fmla="*/ 47564 h 157"/>
              <a:gd name="T60" fmla="*/ 145694 w 134"/>
              <a:gd name="T61" fmla="*/ 244617 h 157"/>
              <a:gd name="T62" fmla="*/ 145694 w 134"/>
              <a:gd name="T63" fmla="*/ 229328 h 157"/>
              <a:gd name="T64" fmla="*/ 145694 w 134"/>
              <a:gd name="T65" fmla="*/ 202148 h 157"/>
              <a:gd name="T66" fmla="*/ 113506 w 134"/>
              <a:gd name="T67" fmla="*/ 185161 h 157"/>
              <a:gd name="T68" fmla="*/ 113506 w 134"/>
              <a:gd name="T69" fmla="*/ 47564 h 157"/>
              <a:gd name="T70" fmla="*/ 0 w 134"/>
              <a:gd name="T71" fmla="*/ 244617 h 157"/>
              <a:gd name="T72" fmla="*/ 16941 w 134"/>
              <a:gd name="T73" fmla="*/ 266700 h 157"/>
              <a:gd name="T74" fmla="*/ 44047 w 134"/>
              <a:gd name="T75" fmla="*/ 244617 h 157"/>
              <a:gd name="T76" fmla="*/ 113506 w 134"/>
              <a:gd name="T77" fmla="*/ 185161 h 157"/>
              <a:gd name="T78" fmla="*/ 20329 w 134"/>
              <a:gd name="T79" fmla="*/ 69648 h 157"/>
              <a:gd name="T80" fmla="*/ 113506 w 134"/>
              <a:gd name="T81" fmla="*/ 69648 h 15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4" h="157">
                <a:moveTo>
                  <a:pt x="124" y="157"/>
                </a:moveTo>
                <a:cubicBezTo>
                  <a:pt x="124" y="144"/>
                  <a:pt x="124" y="144"/>
                  <a:pt x="124" y="144"/>
                </a:cubicBezTo>
                <a:cubicBezTo>
                  <a:pt x="134" y="144"/>
                  <a:pt x="134" y="144"/>
                  <a:pt x="134" y="144"/>
                </a:cubicBezTo>
                <a:cubicBezTo>
                  <a:pt x="134" y="28"/>
                  <a:pt x="134" y="28"/>
                  <a:pt x="134" y="28"/>
                </a:cubicBezTo>
                <a:cubicBezTo>
                  <a:pt x="115" y="28"/>
                  <a:pt x="115" y="28"/>
                  <a:pt x="115" y="28"/>
                </a:cubicBezTo>
                <a:cubicBezTo>
                  <a:pt x="115" y="25"/>
                  <a:pt x="115" y="23"/>
                  <a:pt x="114" y="21"/>
                </a:cubicBezTo>
                <a:cubicBezTo>
                  <a:pt x="131" y="8"/>
                  <a:pt x="131" y="8"/>
                  <a:pt x="131" y="8"/>
                </a:cubicBezTo>
                <a:cubicBezTo>
                  <a:pt x="133" y="6"/>
                  <a:pt x="133" y="4"/>
                  <a:pt x="132" y="2"/>
                </a:cubicBezTo>
                <a:cubicBezTo>
                  <a:pt x="130" y="0"/>
                  <a:pt x="128" y="0"/>
                  <a:pt x="126" y="1"/>
                </a:cubicBezTo>
                <a:cubicBezTo>
                  <a:pt x="112" y="12"/>
                  <a:pt x="112" y="12"/>
                  <a:pt x="112" y="12"/>
                </a:cubicBezTo>
                <a:cubicBezTo>
                  <a:pt x="112" y="41"/>
                  <a:pt x="112" y="41"/>
                  <a:pt x="112" y="41"/>
                </a:cubicBezTo>
                <a:cubicBezTo>
                  <a:pt x="122" y="41"/>
                  <a:pt x="122" y="41"/>
                  <a:pt x="122" y="41"/>
                </a:cubicBezTo>
                <a:cubicBezTo>
                  <a:pt x="122" y="109"/>
                  <a:pt x="122" y="109"/>
                  <a:pt x="122" y="109"/>
                </a:cubicBezTo>
                <a:cubicBezTo>
                  <a:pt x="112" y="109"/>
                  <a:pt x="112" y="109"/>
                  <a:pt x="112" y="109"/>
                </a:cubicBezTo>
                <a:cubicBezTo>
                  <a:pt x="112" y="119"/>
                  <a:pt x="112" y="119"/>
                  <a:pt x="112" y="119"/>
                </a:cubicBezTo>
                <a:cubicBezTo>
                  <a:pt x="116" y="119"/>
                  <a:pt x="120" y="123"/>
                  <a:pt x="120" y="127"/>
                </a:cubicBezTo>
                <a:cubicBezTo>
                  <a:pt x="120" y="131"/>
                  <a:pt x="116" y="135"/>
                  <a:pt x="112" y="135"/>
                </a:cubicBezTo>
                <a:cubicBezTo>
                  <a:pt x="112" y="157"/>
                  <a:pt x="112" y="157"/>
                  <a:pt x="112" y="157"/>
                </a:cubicBezTo>
                <a:lnTo>
                  <a:pt x="124" y="157"/>
                </a:lnTo>
                <a:close/>
                <a:moveTo>
                  <a:pt x="112" y="12"/>
                </a:moveTo>
                <a:cubicBezTo>
                  <a:pt x="107" y="16"/>
                  <a:pt x="107" y="16"/>
                  <a:pt x="107" y="16"/>
                </a:cubicBezTo>
                <a:cubicBezTo>
                  <a:pt x="106" y="15"/>
                  <a:pt x="104" y="15"/>
                  <a:pt x="102" y="15"/>
                </a:cubicBezTo>
                <a:cubicBezTo>
                  <a:pt x="100" y="15"/>
                  <a:pt x="99" y="15"/>
                  <a:pt x="97" y="16"/>
                </a:cubicBezTo>
                <a:cubicBezTo>
                  <a:pt x="86" y="7"/>
                  <a:pt x="86" y="7"/>
                  <a:pt x="86" y="7"/>
                </a:cubicBezTo>
                <a:cubicBezTo>
                  <a:pt x="86" y="18"/>
                  <a:pt x="86" y="18"/>
                  <a:pt x="86" y="18"/>
                </a:cubicBezTo>
                <a:cubicBezTo>
                  <a:pt x="91" y="21"/>
                  <a:pt x="91" y="21"/>
                  <a:pt x="91" y="21"/>
                </a:cubicBezTo>
                <a:cubicBezTo>
                  <a:pt x="89" y="23"/>
                  <a:pt x="89" y="25"/>
                  <a:pt x="89" y="28"/>
                </a:cubicBezTo>
                <a:cubicBezTo>
                  <a:pt x="86" y="28"/>
                  <a:pt x="86" y="28"/>
                  <a:pt x="86" y="28"/>
                </a:cubicBezTo>
                <a:cubicBezTo>
                  <a:pt x="86" y="41"/>
                  <a:pt x="86" y="41"/>
                  <a:pt x="86" y="41"/>
                </a:cubicBezTo>
                <a:cubicBezTo>
                  <a:pt x="112" y="41"/>
                  <a:pt x="112" y="41"/>
                  <a:pt x="112" y="41"/>
                </a:cubicBezTo>
                <a:cubicBezTo>
                  <a:pt x="112" y="12"/>
                  <a:pt x="112" y="12"/>
                  <a:pt x="112" y="12"/>
                </a:cubicBezTo>
                <a:close/>
                <a:moveTo>
                  <a:pt x="86" y="144"/>
                </a:moveTo>
                <a:cubicBezTo>
                  <a:pt x="108" y="144"/>
                  <a:pt x="108" y="144"/>
                  <a:pt x="108" y="144"/>
                </a:cubicBezTo>
                <a:cubicBezTo>
                  <a:pt x="108" y="157"/>
                  <a:pt x="108" y="157"/>
                  <a:pt x="108" y="157"/>
                </a:cubicBezTo>
                <a:cubicBezTo>
                  <a:pt x="112" y="157"/>
                  <a:pt x="112" y="157"/>
                  <a:pt x="112" y="157"/>
                </a:cubicBezTo>
                <a:cubicBezTo>
                  <a:pt x="112" y="135"/>
                  <a:pt x="112" y="135"/>
                  <a:pt x="112" y="135"/>
                </a:cubicBezTo>
                <a:cubicBezTo>
                  <a:pt x="112" y="135"/>
                  <a:pt x="112" y="135"/>
                  <a:pt x="112" y="135"/>
                </a:cubicBezTo>
                <a:cubicBezTo>
                  <a:pt x="107" y="135"/>
                  <a:pt x="104" y="131"/>
                  <a:pt x="104" y="127"/>
                </a:cubicBezTo>
                <a:cubicBezTo>
                  <a:pt x="104" y="127"/>
                  <a:pt x="104" y="127"/>
                  <a:pt x="104" y="127"/>
                </a:cubicBezTo>
                <a:cubicBezTo>
                  <a:pt x="104" y="123"/>
                  <a:pt x="107" y="119"/>
                  <a:pt x="112" y="119"/>
                </a:cubicBezTo>
                <a:cubicBezTo>
                  <a:pt x="112" y="119"/>
                  <a:pt x="112" y="119"/>
                  <a:pt x="112" y="119"/>
                </a:cubicBezTo>
                <a:cubicBezTo>
                  <a:pt x="112" y="109"/>
                  <a:pt x="112" y="109"/>
                  <a:pt x="112" y="109"/>
                </a:cubicBezTo>
                <a:cubicBezTo>
                  <a:pt x="86" y="109"/>
                  <a:pt x="86" y="109"/>
                  <a:pt x="86" y="109"/>
                </a:cubicBezTo>
                <a:cubicBezTo>
                  <a:pt x="86" y="119"/>
                  <a:pt x="86" y="119"/>
                  <a:pt x="86" y="119"/>
                </a:cubicBezTo>
                <a:cubicBezTo>
                  <a:pt x="90" y="119"/>
                  <a:pt x="94" y="123"/>
                  <a:pt x="94" y="127"/>
                </a:cubicBezTo>
                <a:cubicBezTo>
                  <a:pt x="94" y="131"/>
                  <a:pt x="90" y="135"/>
                  <a:pt x="86" y="135"/>
                </a:cubicBezTo>
                <a:cubicBezTo>
                  <a:pt x="86" y="144"/>
                  <a:pt x="86" y="144"/>
                  <a:pt x="86" y="144"/>
                </a:cubicBezTo>
                <a:close/>
                <a:moveTo>
                  <a:pt x="86" y="135"/>
                </a:moveTo>
                <a:cubicBezTo>
                  <a:pt x="86" y="135"/>
                  <a:pt x="86" y="135"/>
                  <a:pt x="86" y="135"/>
                </a:cubicBezTo>
                <a:moveTo>
                  <a:pt x="86" y="7"/>
                </a:moveTo>
                <a:cubicBezTo>
                  <a:pt x="78" y="1"/>
                  <a:pt x="78" y="1"/>
                  <a:pt x="78" y="1"/>
                </a:cubicBezTo>
                <a:cubicBezTo>
                  <a:pt x="76" y="0"/>
                  <a:pt x="74" y="0"/>
                  <a:pt x="72" y="2"/>
                </a:cubicBezTo>
                <a:cubicBezTo>
                  <a:pt x="71" y="4"/>
                  <a:pt x="71" y="6"/>
                  <a:pt x="73" y="8"/>
                </a:cubicBezTo>
                <a:cubicBezTo>
                  <a:pt x="86" y="18"/>
                  <a:pt x="86" y="18"/>
                  <a:pt x="86" y="18"/>
                </a:cubicBezTo>
                <a:cubicBezTo>
                  <a:pt x="86" y="7"/>
                  <a:pt x="86" y="7"/>
                  <a:pt x="86" y="7"/>
                </a:cubicBezTo>
                <a:close/>
                <a:moveTo>
                  <a:pt x="86" y="28"/>
                </a:moveTo>
                <a:cubicBezTo>
                  <a:pt x="67" y="28"/>
                  <a:pt x="67" y="28"/>
                  <a:pt x="67" y="28"/>
                </a:cubicBezTo>
                <a:cubicBezTo>
                  <a:pt x="67" y="41"/>
                  <a:pt x="67" y="41"/>
                  <a:pt x="67" y="41"/>
                </a:cubicBezTo>
                <a:cubicBezTo>
                  <a:pt x="86" y="41"/>
                  <a:pt x="86" y="41"/>
                  <a:pt x="86" y="41"/>
                </a:cubicBezTo>
                <a:cubicBezTo>
                  <a:pt x="86" y="28"/>
                  <a:pt x="86" y="28"/>
                  <a:pt x="86" y="28"/>
                </a:cubicBezTo>
                <a:close/>
                <a:moveTo>
                  <a:pt x="67" y="144"/>
                </a:moveTo>
                <a:cubicBezTo>
                  <a:pt x="86" y="144"/>
                  <a:pt x="86" y="144"/>
                  <a:pt x="86" y="144"/>
                </a:cubicBezTo>
                <a:cubicBezTo>
                  <a:pt x="86" y="135"/>
                  <a:pt x="86" y="135"/>
                  <a:pt x="86" y="135"/>
                </a:cubicBezTo>
                <a:cubicBezTo>
                  <a:pt x="86" y="135"/>
                  <a:pt x="86" y="135"/>
                  <a:pt x="86" y="135"/>
                </a:cubicBezTo>
                <a:cubicBezTo>
                  <a:pt x="82" y="135"/>
                  <a:pt x="78" y="131"/>
                  <a:pt x="78" y="127"/>
                </a:cubicBezTo>
                <a:cubicBezTo>
                  <a:pt x="78" y="123"/>
                  <a:pt x="82" y="119"/>
                  <a:pt x="86" y="119"/>
                </a:cubicBezTo>
                <a:cubicBezTo>
                  <a:pt x="86" y="109"/>
                  <a:pt x="86" y="109"/>
                  <a:pt x="86" y="109"/>
                </a:cubicBezTo>
                <a:cubicBezTo>
                  <a:pt x="67" y="109"/>
                  <a:pt x="67" y="109"/>
                  <a:pt x="67" y="109"/>
                </a:cubicBezTo>
                <a:lnTo>
                  <a:pt x="67" y="144"/>
                </a:lnTo>
                <a:close/>
                <a:moveTo>
                  <a:pt x="67" y="28"/>
                </a:moveTo>
                <a:cubicBezTo>
                  <a:pt x="0" y="28"/>
                  <a:pt x="0" y="28"/>
                  <a:pt x="0" y="28"/>
                </a:cubicBezTo>
                <a:cubicBezTo>
                  <a:pt x="0" y="144"/>
                  <a:pt x="0" y="144"/>
                  <a:pt x="0" y="144"/>
                </a:cubicBezTo>
                <a:cubicBezTo>
                  <a:pt x="10" y="144"/>
                  <a:pt x="10" y="144"/>
                  <a:pt x="10" y="144"/>
                </a:cubicBezTo>
                <a:cubicBezTo>
                  <a:pt x="10" y="157"/>
                  <a:pt x="10" y="157"/>
                  <a:pt x="10" y="157"/>
                </a:cubicBezTo>
                <a:cubicBezTo>
                  <a:pt x="26" y="157"/>
                  <a:pt x="26" y="157"/>
                  <a:pt x="26" y="157"/>
                </a:cubicBezTo>
                <a:cubicBezTo>
                  <a:pt x="26" y="144"/>
                  <a:pt x="26" y="144"/>
                  <a:pt x="26" y="144"/>
                </a:cubicBezTo>
                <a:cubicBezTo>
                  <a:pt x="67" y="144"/>
                  <a:pt x="67" y="144"/>
                  <a:pt x="67" y="144"/>
                </a:cubicBezTo>
                <a:cubicBezTo>
                  <a:pt x="67" y="109"/>
                  <a:pt x="67" y="109"/>
                  <a:pt x="67" y="109"/>
                </a:cubicBezTo>
                <a:cubicBezTo>
                  <a:pt x="12" y="109"/>
                  <a:pt x="12" y="109"/>
                  <a:pt x="12" y="109"/>
                </a:cubicBezTo>
                <a:cubicBezTo>
                  <a:pt x="12" y="41"/>
                  <a:pt x="12" y="41"/>
                  <a:pt x="12" y="41"/>
                </a:cubicBezTo>
                <a:cubicBezTo>
                  <a:pt x="12" y="41"/>
                  <a:pt x="12" y="41"/>
                  <a:pt x="12" y="41"/>
                </a:cubicBezTo>
                <a:cubicBezTo>
                  <a:pt x="67" y="41"/>
                  <a:pt x="67" y="41"/>
                  <a:pt x="67" y="41"/>
                </a:cubicBezTo>
                <a:lnTo>
                  <a:pt x="67" y="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7" name="Oval 134"/>
          <p:cNvSpPr>
            <a:spLocks noChangeArrowheads="1"/>
          </p:cNvSpPr>
          <p:nvPr/>
        </p:nvSpPr>
        <p:spPr bwMode="auto">
          <a:xfrm>
            <a:off x="5547504" y="4250730"/>
            <a:ext cx="47619" cy="4763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878" name="Freeform 135"/>
          <p:cNvSpPr>
            <a:spLocks noEditPoints="1"/>
          </p:cNvSpPr>
          <p:nvPr/>
        </p:nvSpPr>
        <p:spPr bwMode="auto">
          <a:xfrm>
            <a:off x="5366552" y="4388866"/>
            <a:ext cx="103175" cy="103212"/>
          </a:xfrm>
          <a:custGeom>
            <a:avLst/>
            <a:gdLst>
              <a:gd name="T0" fmla="*/ 50748 w 61"/>
              <a:gd name="T1" fmla="*/ 103188 h 61"/>
              <a:gd name="T2" fmla="*/ 103188 w 61"/>
              <a:gd name="T3" fmla="*/ 52440 h 61"/>
              <a:gd name="T4" fmla="*/ 50748 w 61"/>
              <a:gd name="T5" fmla="*/ 0 h 61"/>
              <a:gd name="T6" fmla="*/ 50748 w 61"/>
              <a:gd name="T7" fmla="*/ 23682 h 61"/>
              <a:gd name="T8" fmla="*/ 79506 w 61"/>
              <a:gd name="T9" fmla="*/ 52440 h 61"/>
              <a:gd name="T10" fmla="*/ 50748 w 61"/>
              <a:gd name="T11" fmla="*/ 79506 h 61"/>
              <a:gd name="T12" fmla="*/ 50748 w 61"/>
              <a:gd name="T13" fmla="*/ 103188 h 61"/>
              <a:gd name="T14" fmla="*/ 50748 w 61"/>
              <a:gd name="T15" fmla="*/ 0 h 61"/>
              <a:gd name="T16" fmla="*/ 0 w 61"/>
              <a:gd name="T17" fmla="*/ 52440 h 61"/>
              <a:gd name="T18" fmla="*/ 50748 w 61"/>
              <a:gd name="T19" fmla="*/ 103188 h 61"/>
              <a:gd name="T20" fmla="*/ 50748 w 61"/>
              <a:gd name="T21" fmla="*/ 103188 h 61"/>
              <a:gd name="T22" fmla="*/ 50748 w 61"/>
              <a:gd name="T23" fmla="*/ 79506 h 61"/>
              <a:gd name="T24" fmla="*/ 50748 w 61"/>
              <a:gd name="T25" fmla="*/ 79506 h 61"/>
              <a:gd name="T26" fmla="*/ 50748 w 61"/>
              <a:gd name="T27" fmla="*/ 79506 h 61"/>
              <a:gd name="T28" fmla="*/ 23682 w 61"/>
              <a:gd name="T29" fmla="*/ 52440 h 61"/>
              <a:gd name="T30" fmla="*/ 50748 w 61"/>
              <a:gd name="T31" fmla="*/ 23682 h 61"/>
              <a:gd name="T32" fmla="*/ 50748 w 61"/>
              <a:gd name="T33" fmla="*/ 23682 h 61"/>
              <a:gd name="T34" fmla="*/ 50748 w 61"/>
              <a:gd name="T35" fmla="*/ 0 h 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1" h="61">
                <a:moveTo>
                  <a:pt x="30" y="61"/>
                </a:moveTo>
                <a:cubicBezTo>
                  <a:pt x="47" y="61"/>
                  <a:pt x="61" y="47"/>
                  <a:pt x="61" y="31"/>
                </a:cubicBezTo>
                <a:cubicBezTo>
                  <a:pt x="61" y="14"/>
                  <a:pt x="47" y="0"/>
                  <a:pt x="30" y="0"/>
                </a:cubicBezTo>
                <a:cubicBezTo>
                  <a:pt x="30" y="14"/>
                  <a:pt x="30" y="14"/>
                  <a:pt x="30" y="14"/>
                </a:cubicBezTo>
                <a:cubicBezTo>
                  <a:pt x="39" y="14"/>
                  <a:pt x="47" y="22"/>
                  <a:pt x="47" y="31"/>
                </a:cubicBezTo>
                <a:cubicBezTo>
                  <a:pt x="47" y="40"/>
                  <a:pt x="39" y="47"/>
                  <a:pt x="30" y="47"/>
                </a:cubicBezTo>
                <a:lnTo>
                  <a:pt x="30" y="61"/>
                </a:lnTo>
                <a:close/>
                <a:moveTo>
                  <a:pt x="30" y="0"/>
                </a:moveTo>
                <a:cubicBezTo>
                  <a:pt x="14" y="0"/>
                  <a:pt x="0" y="14"/>
                  <a:pt x="0" y="31"/>
                </a:cubicBezTo>
                <a:cubicBezTo>
                  <a:pt x="0" y="47"/>
                  <a:pt x="14" y="61"/>
                  <a:pt x="30" y="61"/>
                </a:cubicBezTo>
                <a:cubicBezTo>
                  <a:pt x="30" y="61"/>
                  <a:pt x="30" y="61"/>
                  <a:pt x="30" y="61"/>
                </a:cubicBezTo>
                <a:cubicBezTo>
                  <a:pt x="30" y="47"/>
                  <a:pt x="30" y="47"/>
                  <a:pt x="30" y="47"/>
                </a:cubicBezTo>
                <a:cubicBezTo>
                  <a:pt x="30" y="47"/>
                  <a:pt x="30" y="47"/>
                  <a:pt x="30" y="47"/>
                </a:cubicBezTo>
                <a:cubicBezTo>
                  <a:pt x="30" y="47"/>
                  <a:pt x="30" y="47"/>
                  <a:pt x="30" y="47"/>
                </a:cubicBezTo>
                <a:cubicBezTo>
                  <a:pt x="21" y="47"/>
                  <a:pt x="14" y="40"/>
                  <a:pt x="14" y="31"/>
                </a:cubicBezTo>
                <a:cubicBezTo>
                  <a:pt x="14" y="22"/>
                  <a:pt x="21" y="14"/>
                  <a:pt x="30" y="14"/>
                </a:cubicBezTo>
                <a:cubicBezTo>
                  <a:pt x="30" y="14"/>
                  <a:pt x="30" y="14"/>
                  <a:pt x="30" y="14"/>
                </a:cubicBezTo>
                <a:cubicBezTo>
                  <a:pt x="30" y="0"/>
                  <a:pt x="30" y="0"/>
                  <a:pt x="3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79" name="Freeform 136"/>
          <p:cNvSpPr/>
          <p:nvPr/>
        </p:nvSpPr>
        <p:spPr bwMode="auto">
          <a:xfrm>
            <a:off x="5355442" y="4365049"/>
            <a:ext cx="122221" cy="44460"/>
          </a:xfrm>
          <a:custGeom>
            <a:avLst/>
            <a:gdLst>
              <a:gd name="T0" fmla="*/ 10186 w 72"/>
              <a:gd name="T1" fmla="*/ 44450 h 26"/>
              <a:gd name="T2" fmla="*/ 16977 w 72"/>
              <a:gd name="T3" fmla="*/ 41031 h 26"/>
              <a:gd name="T4" fmla="*/ 61119 w 72"/>
              <a:gd name="T5" fmla="*/ 15387 h 26"/>
              <a:gd name="T6" fmla="*/ 106957 w 72"/>
              <a:gd name="T7" fmla="*/ 41031 h 26"/>
              <a:gd name="T8" fmla="*/ 118842 w 72"/>
              <a:gd name="T9" fmla="*/ 42740 h 26"/>
              <a:gd name="T10" fmla="*/ 120539 w 72"/>
              <a:gd name="T11" fmla="*/ 30773 h 26"/>
              <a:gd name="T12" fmla="*/ 61119 w 72"/>
              <a:gd name="T13" fmla="*/ 0 h 26"/>
              <a:gd name="T14" fmla="*/ 3395 w 72"/>
              <a:gd name="T15" fmla="*/ 30773 h 26"/>
              <a:gd name="T16" fmla="*/ 5093 w 72"/>
              <a:gd name="T17" fmla="*/ 42740 h 26"/>
              <a:gd name="T18" fmla="*/ 10186 w 72"/>
              <a:gd name="T19" fmla="*/ 4445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2" h="26">
                <a:moveTo>
                  <a:pt x="6" y="26"/>
                </a:moveTo>
                <a:cubicBezTo>
                  <a:pt x="7" y="26"/>
                  <a:pt x="9" y="25"/>
                  <a:pt x="10" y="24"/>
                </a:cubicBezTo>
                <a:cubicBezTo>
                  <a:pt x="16" y="15"/>
                  <a:pt x="26" y="9"/>
                  <a:pt x="36" y="9"/>
                </a:cubicBezTo>
                <a:cubicBezTo>
                  <a:pt x="47" y="9"/>
                  <a:pt x="57" y="15"/>
                  <a:pt x="63" y="24"/>
                </a:cubicBezTo>
                <a:cubicBezTo>
                  <a:pt x="65" y="26"/>
                  <a:pt x="67" y="26"/>
                  <a:pt x="70" y="25"/>
                </a:cubicBezTo>
                <a:cubicBezTo>
                  <a:pt x="72" y="23"/>
                  <a:pt x="72" y="20"/>
                  <a:pt x="71" y="18"/>
                </a:cubicBezTo>
                <a:cubicBezTo>
                  <a:pt x="63" y="7"/>
                  <a:pt x="50" y="0"/>
                  <a:pt x="36" y="0"/>
                </a:cubicBezTo>
                <a:cubicBezTo>
                  <a:pt x="23" y="0"/>
                  <a:pt x="10" y="7"/>
                  <a:pt x="2" y="18"/>
                </a:cubicBezTo>
                <a:cubicBezTo>
                  <a:pt x="0" y="20"/>
                  <a:pt x="1" y="23"/>
                  <a:pt x="3" y="25"/>
                </a:cubicBezTo>
                <a:cubicBezTo>
                  <a:pt x="4" y="25"/>
                  <a:pt x="5" y="26"/>
                  <a:pt x="6" y="2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0" name="Freeform 137"/>
          <p:cNvSpPr>
            <a:spLocks noEditPoints="1"/>
          </p:cNvSpPr>
          <p:nvPr/>
        </p:nvSpPr>
        <p:spPr bwMode="auto">
          <a:xfrm>
            <a:off x="5550671" y="4388866"/>
            <a:ext cx="103175" cy="103212"/>
          </a:xfrm>
          <a:custGeom>
            <a:avLst/>
            <a:gdLst>
              <a:gd name="T0" fmla="*/ 52440 w 61"/>
              <a:gd name="T1" fmla="*/ 0 h 61"/>
              <a:gd name="T2" fmla="*/ 52440 w 61"/>
              <a:gd name="T3" fmla="*/ 0 h 61"/>
              <a:gd name="T4" fmla="*/ 52440 w 61"/>
              <a:gd name="T5" fmla="*/ 23682 h 61"/>
              <a:gd name="T6" fmla="*/ 52440 w 61"/>
              <a:gd name="T7" fmla="*/ 23682 h 61"/>
              <a:gd name="T8" fmla="*/ 79506 w 61"/>
              <a:gd name="T9" fmla="*/ 52440 h 61"/>
              <a:gd name="T10" fmla="*/ 52440 w 61"/>
              <a:gd name="T11" fmla="*/ 79506 h 61"/>
              <a:gd name="T12" fmla="*/ 52440 w 61"/>
              <a:gd name="T13" fmla="*/ 79506 h 61"/>
              <a:gd name="T14" fmla="*/ 52440 w 61"/>
              <a:gd name="T15" fmla="*/ 79506 h 61"/>
              <a:gd name="T16" fmla="*/ 52440 w 61"/>
              <a:gd name="T17" fmla="*/ 103188 h 61"/>
              <a:gd name="T18" fmla="*/ 52440 w 61"/>
              <a:gd name="T19" fmla="*/ 103188 h 61"/>
              <a:gd name="T20" fmla="*/ 103188 w 61"/>
              <a:gd name="T21" fmla="*/ 52440 h 61"/>
              <a:gd name="T22" fmla="*/ 52440 w 61"/>
              <a:gd name="T23" fmla="*/ 0 h 61"/>
              <a:gd name="T24" fmla="*/ 52440 w 61"/>
              <a:gd name="T25" fmla="*/ 0 h 61"/>
              <a:gd name="T26" fmla="*/ 0 w 61"/>
              <a:gd name="T27" fmla="*/ 52440 h 61"/>
              <a:gd name="T28" fmla="*/ 52440 w 61"/>
              <a:gd name="T29" fmla="*/ 103188 h 61"/>
              <a:gd name="T30" fmla="*/ 52440 w 61"/>
              <a:gd name="T31" fmla="*/ 79506 h 61"/>
              <a:gd name="T32" fmla="*/ 23682 w 61"/>
              <a:gd name="T33" fmla="*/ 52440 h 61"/>
              <a:gd name="T34" fmla="*/ 52440 w 61"/>
              <a:gd name="T35" fmla="*/ 23682 h 61"/>
              <a:gd name="T36" fmla="*/ 52440 w 61"/>
              <a:gd name="T37" fmla="*/ 0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1" h="61">
                <a:moveTo>
                  <a:pt x="31" y="0"/>
                </a:moveTo>
                <a:cubicBezTo>
                  <a:pt x="31" y="0"/>
                  <a:pt x="31" y="0"/>
                  <a:pt x="31" y="0"/>
                </a:cubicBezTo>
                <a:cubicBezTo>
                  <a:pt x="31" y="14"/>
                  <a:pt x="31" y="14"/>
                  <a:pt x="31" y="14"/>
                </a:cubicBezTo>
                <a:cubicBezTo>
                  <a:pt x="31" y="14"/>
                  <a:pt x="31" y="14"/>
                  <a:pt x="31" y="14"/>
                </a:cubicBezTo>
                <a:cubicBezTo>
                  <a:pt x="40" y="14"/>
                  <a:pt x="47" y="22"/>
                  <a:pt x="47" y="31"/>
                </a:cubicBezTo>
                <a:cubicBezTo>
                  <a:pt x="47" y="40"/>
                  <a:pt x="40" y="47"/>
                  <a:pt x="31" y="47"/>
                </a:cubicBezTo>
                <a:cubicBezTo>
                  <a:pt x="31" y="47"/>
                  <a:pt x="31" y="47"/>
                  <a:pt x="31" y="47"/>
                </a:cubicBezTo>
                <a:cubicBezTo>
                  <a:pt x="31" y="47"/>
                  <a:pt x="31" y="47"/>
                  <a:pt x="31" y="47"/>
                </a:cubicBezTo>
                <a:cubicBezTo>
                  <a:pt x="31" y="61"/>
                  <a:pt x="31" y="61"/>
                  <a:pt x="31" y="61"/>
                </a:cubicBezTo>
                <a:cubicBezTo>
                  <a:pt x="31" y="61"/>
                  <a:pt x="31" y="61"/>
                  <a:pt x="31" y="61"/>
                </a:cubicBezTo>
                <a:cubicBezTo>
                  <a:pt x="48" y="61"/>
                  <a:pt x="61" y="47"/>
                  <a:pt x="61" y="31"/>
                </a:cubicBezTo>
                <a:cubicBezTo>
                  <a:pt x="61" y="14"/>
                  <a:pt x="48" y="0"/>
                  <a:pt x="31" y="0"/>
                </a:cubicBezTo>
                <a:close/>
                <a:moveTo>
                  <a:pt x="31" y="0"/>
                </a:moveTo>
                <a:cubicBezTo>
                  <a:pt x="14" y="0"/>
                  <a:pt x="0" y="14"/>
                  <a:pt x="0" y="31"/>
                </a:cubicBezTo>
                <a:cubicBezTo>
                  <a:pt x="0" y="47"/>
                  <a:pt x="14" y="61"/>
                  <a:pt x="31" y="61"/>
                </a:cubicBezTo>
                <a:cubicBezTo>
                  <a:pt x="31" y="47"/>
                  <a:pt x="31" y="47"/>
                  <a:pt x="31" y="47"/>
                </a:cubicBezTo>
                <a:cubicBezTo>
                  <a:pt x="22" y="47"/>
                  <a:pt x="14" y="40"/>
                  <a:pt x="14" y="31"/>
                </a:cubicBezTo>
                <a:cubicBezTo>
                  <a:pt x="14" y="22"/>
                  <a:pt x="22" y="14"/>
                  <a:pt x="31" y="14"/>
                </a:cubicBezTo>
                <a:lnTo>
                  <a:pt x="3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1" name="Freeform 138"/>
          <p:cNvSpPr/>
          <p:nvPr/>
        </p:nvSpPr>
        <p:spPr bwMode="auto">
          <a:xfrm>
            <a:off x="5542735" y="4365049"/>
            <a:ext cx="120634" cy="44460"/>
          </a:xfrm>
          <a:custGeom>
            <a:avLst/>
            <a:gdLst>
              <a:gd name="T0" fmla="*/ 60325 w 72"/>
              <a:gd name="T1" fmla="*/ 0 h 26"/>
              <a:gd name="T2" fmla="*/ 1676 w 72"/>
              <a:gd name="T3" fmla="*/ 30773 h 26"/>
              <a:gd name="T4" fmla="*/ 5027 w 72"/>
              <a:gd name="T5" fmla="*/ 42740 h 26"/>
              <a:gd name="T6" fmla="*/ 8378 w 72"/>
              <a:gd name="T7" fmla="*/ 44450 h 26"/>
              <a:gd name="T8" fmla="*/ 15081 w 72"/>
              <a:gd name="T9" fmla="*/ 41031 h 26"/>
              <a:gd name="T10" fmla="*/ 60325 w 72"/>
              <a:gd name="T11" fmla="*/ 15387 h 26"/>
              <a:gd name="T12" fmla="*/ 105569 w 72"/>
              <a:gd name="T13" fmla="*/ 41031 h 26"/>
              <a:gd name="T14" fmla="*/ 115623 w 72"/>
              <a:gd name="T15" fmla="*/ 42740 h 26"/>
              <a:gd name="T16" fmla="*/ 117299 w 72"/>
              <a:gd name="T17" fmla="*/ 30773 h 26"/>
              <a:gd name="T18" fmla="*/ 60325 w 72"/>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2" h="26">
                <a:moveTo>
                  <a:pt x="36" y="0"/>
                </a:moveTo>
                <a:cubicBezTo>
                  <a:pt x="22" y="0"/>
                  <a:pt x="9" y="7"/>
                  <a:pt x="1" y="18"/>
                </a:cubicBezTo>
                <a:cubicBezTo>
                  <a:pt x="0" y="20"/>
                  <a:pt x="0" y="23"/>
                  <a:pt x="3" y="25"/>
                </a:cubicBezTo>
                <a:cubicBezTo>
                  <a:pt x="3" y="25"/>
                  <a:pt x="4" y="26"/>
                  <a:pt x="5" y="26"/>
                </a:cubicBezTo>
                <a:cubicBezTo>
                  <a:pt x="7" y="26"/>
                  <a:pt x="8" y="25"/>
                  <a:pt x="9" y="24"/>
                </a:cubicBezTo>
                <a:cubicBezTo>
                  <a:pt x="15" y="15"/>
                  <a:pt x="25" y="9"/>
                  <a:pt x="36" y="9"/>
                </a:cubicBezTo>
                <a:cubicBezTo>
                  <a:pt x="47" y="9"/>
                  <a:pt x="57" y="15"/>
                  <a:pt x="63" y="24"/>
                </a:cubicBezTo>
                <a:cubicBezTo>
                  <a:pt x="64" y="26"/>
                  <a:pt x="67" y="26"/>
                  <a:pt x="69" y="25"/>
                </a:cubicBezTo>
                <a:cubicBezTo>
                  <a:pt x="71" y="23"/>
                  <a:pt x="72" y="20"/>
                  <a:pt x="70" y="18"/>
                </a:cubicBezTo>
                <a:cubicBezTo>
                  <a:pt x="63" y="7"/>
                  <a:pt x="50" y="0"/>
                  <a:pt x="3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2" name="Freeform 139"/>
          <p:cNvSpPr/>
          <p:nvPr/>
        </p:nvSpPr>
        <p:spPr bwMode="auto">
          <a:xfrm>
            <a:off x="5450680" y="4277715"/>
            <a:ext cx="180951" cy="211187"/>
          </a:xfrm>
          <a:custGeom>
            <a:avLst/>
            <a:gdLst>
              <a:gd name="T0" fmla="*/ 121778 w 107"/>
              <a:gd name="T1" fmla="*/ 77699 h 125"/>
              <a:gd name="T2" fmla="*/ 126852 w 107"/>
              <a:gd name="T3" fmla="*/ 77699 h 125"/>
              <a:gd name="T4" fmla="*/ 172518 w 107"/>
              <a:gd name="T5" fmla="*/ 57430 h 125"/>
              <a:gd name="T6" fmla="*/ 177592 w 107"/>
              <a:gd name="T7" fmla="*/ 42228 h 125"/>
              <a:gd name="T8" fmla="*/ 162370 w 107"/>
              <a:gd name="T9" fmla="*/ 37160 h 125"/>
              <a:gd name="T10" fmla="*/ 133617 w 107"/>
              <a:gd name="T11" fmla="*/ 52362 h 125"/>
              <a:gd name="T12" fmla="*/ 126852 w 107"/>
              <a:gd name="T13" fmla="*/ 52362 h 125"/>
              <a:gd name="T14" fmla="*/ 77802 w 107"/>
              <a:gd name="T15" fmla="*/ 1689 h 125"/>
              <a:gd name="T16" fmla="*/ 72728 w 107"/>
              <a:gd name="T17" fmla="*/ 1689 h 125"/>
              <a:gd name="T18" fmla="*/ 1691 w 107"/>
              <a:gd name="T19" fmla="*/ 72631 h 125"/>
              <a:gd name="T20" fmla="*/ 1691 w 107"/>
              <a:gd name="T21" fmla="*/ 76010 h 125"/>
              <a:gd name="T22" fmla="*/ 49049 w 107"/>
              <a:gd name="T23" fmla="*/ 118237 h 125"/>
              <a:gd name="T24" fmla="*/ 50741 w 107"/>
              <a:gd name="T25" fmla="*/ 123305 h 125"/>
              <a:gd name="T26" fmla="*/ 27062 w 107"/>
              <a:gd name="T27" fmla="*/ 175667 h 125"/>
              <a:gd name="T28" fmla="*/ 27062 w 107"/>
              <a:gd name="T29" fmla="*/ 182423 h 125"/>
              <a:gd name="T30" fmla="*/ 43975 w 107"/>
              <a:gd name="T31" fmla="*/ 204382 h 125"/>
              <a:gd name="T32" fmla="*/ 54123 w 107"/>
              <a:gd name="T33" fmla="*/ 211138 h 125"/>
              <a:gd name="T34" fmla="*/ 64271 w 107"/>
              <a:gd name="T35" fmla="*/ 207760 h 125"/>
              <a:gd name="T36" fmla="*/ 67654 w 107"/>
              <a:gd name="T37" fmla="*/ 185801 h 125"/>
              <a:gd name="T38" fmla="*/ 62580 w 107"/>
              <a:gd name="T39" fmla="*/ 179045 h 125"/>
              <a:gd name="T40" fmla="*/ 60889 w 107"/>
              <a:gd name="T41" fmla="*/ 172289 h 125"/>
              <a:gd name="T42" fmla="*/ 86259 w 107"/>
              <a:gd name="T43" fmla="*/ 114859 h 125"/>
              <a:gd name="T44" fmla="*/ 84568 w 107"/>
              <a:gd name="T45" fmla="*/ 109792 h 125"/>
              <a:gd name="T46" fmla="*/ 57506 w 107"/>
              <a:gd name="T47" fmla="*/ 84455 h 125"/>
              <a:gd name="T48" fmla="*/ 57506 w 107"/>
              <a:gd name="T49" fmla="*/ 79388 h 125"/>
              <a:gd name="T50" fmla="*/ 87950 w 107"/>
              <a:gd name="T51" fmla="*/ 50673 h 125"/>
              <a:gd name="T52" fmla="*/ 93025 w 107"/>
              <a:gd name="T53" fmla="*/ 50673 h 125"/>
              <a:gd name="T54" fmla="*/ 121778 w 107"/>
              <a:gd name="T55" fmla="*/ 77699 h 12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07" h="125">
                <a:moveTo>
                  <a:pt x="72" y="46"/>
                </a:moveTo>
                <a:cubicBezTo>
                  <a:pt x="72" y="46"/>
                  <a:pt x="74" y="47"/>
                  <a:pt x="75" y="46"/>
                </a:cubicBezTo>
                <a:cubicBezTo>
                  <a:pt x="102" y="34"/>
                  <a:pt x="102" y="34"/>
                  <a:pt x="102" y="34"/>
                </a:cubicBezTo>
                <a:cubicBezTo>
                  <a:pt x="105" y="33"/>
                  <a:pt x="107" y="29"/>
                  <a:pt x="105" y="25"/>
                </a:cubicBezTo>
                <a:cubicBezTo>
                  <a:pt x="104" y="22"/>
                  <a:pt x="100" y="21"/>
                  <a:pt x="96" y="22"/>
                </a:cubicBezTo>
                <a:cubicBezTo>
                  <a:pt x="79" y="31"/>
                  <a:pt x="79" y="31"/>
                  <a:pt x="79" y="31"/>
                </a:cubicBezTo>
                <a:cubicBezTo>
                  <a:pt x="78" y="32"/>
                  <a:pt x="76" y="31"/>
                  <a:pt x="75" y="31"/>
                </a:cubicBezTo>
                <a:cubicBezTo>
                  <a:pt x="46" y="1"/>
                  <a:pt x="46" y="1"/>
                  <a:pt x="46" y="1"/>
                </a:cubicBezTo>
                <a:cubicBezTo>
                  <a:pt x="45" y="0"/>
                  <a:pt x="43" y="0"/>
                  <a:pt x="43" y="1"/>
                </a:cubicBezTo>
                <a:cubicBezTo>
                  <a:pt x="1" y="43"/>
                  <a:pt x="1" y="43"/>
                  <a:pt x="1" y="43"/>
                </a:cubicBezTo>
                <a:cubicBezTo>
                  <a:pt x="0" y="43"/>
                  <a:pt x="0" y="45"/>
                  <a:pt x="1" y="45"/>
                </a:cubicBezTo>
                <a:cubicBezTo>
                  <a:pt x="7" y="50"/>
                  <a:pt x="24" y="65"/>
                  <a:pt x="29" y="70"/>
                </a:cubicBezTo>
                <a:cubicBezTo>
                  <a:pt x="30" y="70"/>
                  <a:pt x="31" y="72"/>
                  <a:pt x="30" y="73"/>
                </a:cubicBezTo>
                <a:cubicBezTo>
                  <a:pt x="16" y="104"/>
                  <a:pt x="16" y="104"/>
                  <a:pt x="16" y="104"/>
                </a:cubicBezTo>
                <a:cubicBezTo>
                  <a:pt x="15" y="105"/>
                  <a:pt x="16" y="107"/>
                  <a:pt x="16" y="108"/>
                </a:cubicBezTo>
                <a:cubicBezTo>
                  <a:pt x="26" y="121"/>
                  <a:pt x="26" y="121"/>
                  <a:pt x="26" y="121"/>
                </a:cubicBezTo>
                <a:cubicBezTo>
                  <a:pt x="27" y="123"/>
                  <a:pt x="30" y="124"/>
                  <a:pt x="32" y="125"/>
                </a:cubicBezTo>
                <a:cubicBezTo>
                  <a:pt x="34" y="125"/>
                  <a:pt x="36" y="124"/>
                  <a:pt x="38" y="123"/>
                </a:cubicBezTo>
                <a:cubicBezTo>
                  <a:pt x="42" y="120"/>
                  <a:pt x="43" y="114"/>
                  <a:pt x="40" y="110"/>
                </a:cubicBezTo>
                <a:cubicBezTo>
                  <a:pt x="37" y="106"/>
                  <a:pt x="37" y="106"/>
                  <a:pt x="37" y="106"/>
                </a:cubicBezTo>
                <a:cubicBezTo>
                  <a:pt x="36" y="105"/>
                  <a:pt x="36" y="103"/>
                  <a:pt x="36" y="102"/>
                </a:cubicBezTo>
                <a:cubicBezTo>
                  <a:pt x="51" y="68"/>
                  <a:pt x="51" y="68"/>
                  <a:pt x="51" y="68"/>
                </a:cubicBezTo>
                <a:cubicBezTo>
                  <a:pt x="51" y="67"/>
                  <a:pt x="51" y="66"/>
                  <a:pt x="50" y="65"/>
                </a:cubicBezTo>
                <a:cubicBezTo>
                  <a:pt x="47" y="62"/>
                  <a:pt x="38" y="54"/>
                  <a:pt x="34" y="50"/>
                </a:cubicBezTo>
                <a:cubicBezTo>
                  <a:pt x="33" y="49"/>
                  <a:pt x="33" y="48"/>
                  <a:pt x="34" y="47"/>
                </a:cubicBezTo>
                <a:cubicBezTo>
                  <a:pt x="52" y="30"/>
                  <a:pt x="52" y="30"/>
                  <a:pt x="52" y="30"/>
                </a:cubicBezTo>
                <a:cubicBezTo>
                  <a:pt x="53" y="29"/>
                  <a:pt x="54" y="29"/>
                  <a:pt x="55" y="30"/>
                </a:cubicBezTo>
                <a:lnTo>
                  <a:pt x="72" y="4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3" name="Freeform 140"/>
          <p:cNvSpPr/>
          <p:nvPr/>
        </p:nvSpPr>
        <p:spPr bwMode="auto">
          <a:xfrm>
            <a:off x="7620502" y="3253548"/>
            <a:ext cx="68254" cy="131793"/>
          </a:xfrm>
          <a:custGeom>
            <a:avLst/>
            <a:gdLst>
              <a:gd name="T0" fmla="*/ 0 w 43"/>
              <a:gd name="T1" fmla="*/ 131762 h 83"/>
              <a:gd name="T2" fmla="*/ 68263 w 43"/>
              <a:gd name="T3" fmla="*/ 52387 h 83"/>
              <a:gd name="T4" fmla="*/ 0 w 43"/>
              <a:gd name="T5" fmla="*/ 0 h 83"/>
              <a:gd name="T6" fmla="*/ 0 w 43"/>
              <a:gd name="T7" fmla="*/ 131762 h 8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3" h="83">
                <a:moveTo>
                  <a:pt x="0" y="83"/>
                </a:moveTo>
                <a:lnTo>
                  <a:pt x="43" y="33"/>
                </a:lnTo>
                <a:lnTo>
                  <a:pt x="0" y="0"/>
                </a:lnTo>
                <a:lnTo>
                  <a:pt x="0" y="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4" name="Freeform 141"/>
          <p:cNvSpPr/>
          <p:nvPr/>
        </p:nvSpPr>
        <p:spPr bwMode="auto">
          <a:xfrm>
            <a:off x="7782405" y="3253548"/>
            <a:ext cx="65080" cy="131793"/>
          </a:xfrm>
          <a:custGeom>
            <a:avLst/>
            <a:gdLst>
              <a:gd name="T0" fmla="*/ 65088 w 41"/>
              <a:gd name="T1" fmla="*/ 131762 h 83"/>
              <a:gd name="T2" fmla="*/ 65088 w 41"/>
              <a:gd name="T3" fmla="*/ 0 h 83"/>
              <a:gd name="T4" fmla="*/ 0 w 41"/>
              <a:gd name="T5" fmla="*/ 52387 h 83"/>
              <a:gd name="T6" fmla="*/ 65088 w 41"/>
              <a:gd name="T7" fmla="*/ 131762 h 8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 h="83">
                <a:moveTo>
                  <a:pt x="41" y="83"/>
                </a:moveTo>
                <a:lnTo>
                  <a:pt x="41" y="0"/>
                </a:lnTo>
                <a:lnTo>
                  <a:pt x="0" y="33"/>
                </a:lnTo>
                <a:lnTo>
                  <a:pt x="41" y="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5" name="Freeform 142"/>
          <p:cNvSpPr/>
          <p:nvPr/>
        </p:nvSpPr>
        <p:spPr bwMode="auto">
          <a:xfrm>
            <a:off x="7847485" y="3390105"/>
            <a:ext cx="0" cy="1587"/>
          </a:xfrm>
          <a:custGeom>
            <a:avLst/>
            <a:gdLst>
              <a:gd name="T0" fmla="*/ 1587 h 1"/>
              <a:gd name="T1" fmla="*/ 1587 h 1"/>
              <a:gd name="T2" fmla="*/ 0 h 1"/>
              <a:gd name="T3" fmla="*/ 1587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lnTo>
                  <a:pt x="0" y="1"/>
                </a:lnTo>
                <a:lnTo>
                  <a:pt x="0" y="0"/>
                </a:lnTo>
                <a:lnTo>
                  <a:pt x="0" y="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6" name="Freeform 143"/>
          <p:cNvSpPr/>
          <p:nvPr/>
        </p:nvSpPr>
        <p:spPr bwMode="auto">
          <a:xfrm>
            <a:off x="7620502" y="3390105"/>
            <a:ext cx="0" cy="1587"/>
          </a:xfrm>
          <a:custGeom>
            <a:avLst/>
            <a:gdLst>
              <a:gd name="T0" fmla="*/ 1587 h 1"/>
              <a:gd name="T1" fmla="*/ 1587 h 1"/>
              <a:gd name="T2" fmla="*/ 0 h 1"/>
              <a:gd name="T3" fmla="*/ 1587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lnTo>
                  <a:pt x="0" y="1"/>
                </a:lnTo>
                <a:lnTo>
                  <a:pt x="0" y="0"/>
                </a:lnTo>
                <a:lnTo>
                  <a:pt x="0" y="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7" name="Freeform 144"/>
          <p:cNvSpPr/>
          <p:nvPr/>
        </p:nvSpPr>
        <p:spPr bwMode="auto">
          <a:xfrm>
            <a:off x="7625272" y="3310704"/>
            <a:ext cx="219046" cy="80981"/>
          </a:xfrm>
          <a:custGeom>
            <a:avLst/>
            <a:gdLst>
              <a:gd name="T0" fmla="*/ 219075 w 138"/>
              <a:gd name="T1" fmla="*/ 80962 h 51"/>
              <a:gd name="T2" fmla="*/ 219075 w 138"/>
              <a:gd name="T3" fmla="*/ 79375 h 51"/>
              <a:gd name="T4" fmla="*/ 152400 w 138"/>
              <a:gd name="T5" fmla="*/ 0 h 51"/>
              <a:gd name="T6" fmla="*/ 109538 w 138"/>
              <a:gd name="T7" fmla="*/ 33337 h 51"/>
              <a:gd name="T8" fmla="*/ 68263 w 138"/>
              <a:gd name="T9" fmla="*/ 0 h 51"/>
              <a:gd name="T10" fmla="*/ 1588 w 138"/>
              <a:gd name="T11" fmla="*/ 79375 h 51"/>
              <a:gd name="T12" fmla="*/ 0 w 138"/>
              <a:gd name="T13" fmla="*/ 80962 h 51"/>
              <a:gd name="T14" fmla="*/ 219075 w 138"/>
              <a:gd name="T15" fmla="*/ 80962 h 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8" h="51">
                <a:moveTo>
                  <a:pt x="138" y="51"/>
                </a:moveTo>
                <a:lnTo>
                  <a:pt x="138" y="50"/>
                </a:lnTo>
                <a:lnTo>
                  <a:pt x="96" y="0"/>
                </a:lnTo>
                <a:lnTo>
                  <a:pt x="69" y="21"/>
                </a:lnTo>
                <a:lnTo>
                  <a:pt x="43" y="0"/>
                </a:lnTo>
                <a:lnTo>
                  <a:pt x="1" y="50"/>
                </a:lnTo>
                <a:lnTo>
                  <a:pt x="0" y="51"/>
                </a:lnTo>
                <a:lnTo>
                  <a:pt x="138" y="5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8" name="Freeform 145"/>
          <p:cNvSpPr/>
          <p:nvPr/>
        </p:nvSpPr>
        <p:spPr bwMode="auto">
          <a:xfrm>
            <a:off x="7626851" y="3247197"/>
            <a:ext cx="215872" cy="88921"/>
          </a:xfrm>
          <a:custGeom>
            <a:avLst/>
            <a:gdLst>
              <a:gd name="T0" fmla="*/ 65088 w 136"/>
              <a:gd name="T1" fmla="*/ 52388 h 56"/>
              <a:gd name="T2" fmla="*/ 68263 w 136"/>
              <a:gd name="T3" fmla="*/ 57150 h 56"/>
              <a:gd name="T4" fmla="*/ 69850 w 136"/>
              <a:gd name="T5" fmla="*/ 58738 h 56"/>
              <a:gd name="T6" fmla="*/ 107950 w 136"/>
              <a:gd name="T7" fmla="*/ 88900 h 56"/>
              <a:gd name="T8" fmla="*/ 144463 w 136"/>
              <a:gd name="T9" fmla="*/ 58738 h 56"/>
              <a:gd name="T10" fmla="*/ 147638 w 136"/>
              <a:gd name="T11" fmla="*/ 57150 h 56"/>
              <a:gd name="T12" fmla="*/ 150813 w 136"/>
              <a:gd name="T13" fmla="*/ 52388 h 56"/>
              <a:gd name="T14" fmla="*/ 215900 w 136"/>
              <a:gd name="T15" fmla="*/ 0 h 56"/>
              <a:gd name="T16" fmla="*/ 0 w 136"/>
              <a:gd name="T17" fmla="*/ 0 h 56"/>
              <a:gd name="T18" fmla="*/ 65088 w 136"/>
              <a:gd name="T19" fmla="*/ 52388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6" h="56">
                <a:moveTo>
                  <a:pt x="41" y="33"/>
                </a:moveTo>
                <a:lnTo>
                  <a:pt x="43" y="36"/>
                </a:lnTo>
                <a:lnTo>
                  <a:pt x="44" y="37"/>
                </a:lnTo>
                <a:lnTo>
                  <a:pt x="68" y="56"/>
                </a:lnTo>
                <a:lnTo>
                  <a:pt x="91" y="37"/>
                </a:lnTo>
                <a:lnTo>
                  <a:pt x="93" y="36"/>
                </a:lnTo>
                <a:lnTo>
                  <a:pt x="95" y="33"/>
                </a:lnTo>
                <a:lnTo>
                  <a:pt x="136" y="0"/>
                </a:lnTo>
                <a:lnTo>
                  <a:pt x="0" y="0"/>
                </a:lnTo>
                <a:lnTo>
                  <a:pt x="41" y="3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89" name="Freeform 146"/>
          <p:cNvSpPr/>
          <p:nvPr/>
        </p:nvSpPr>
        <p:spPr bwMode="auto">
          <a:xfrm>
            <a:off x="6650666" y="4280891"/>
            <a:ext cx="265077" cy="198484"/>
          </a:xfrm>
          <a:custGeom>
            <a:avLst/>
            <a:gdLst>
              <a:gd name="T0" fmla="*/ 132556 w 156"/>
              <a:gd name="T1" fmla="*/ 0 h 117"/>
              <a:gd name="T2" fmla="*/ 0 w 156"/>
              <a:gd name="T3" fmla="*/ 133988 h 117"/>
              <a:gd name="T4" fmla="*/ 15295 w 156"/>
              <a:gd name="T5" fmla="*/ 196742 h 117"/>
              <a:gd name="T6" fmla="*/ 15295 w 156"/>
              <a:gd name="T7" fmla="*/ 162821 h 117"/>
              <a:gd name="T8" fmla="*/ 22093 w 156"/>
              <a:gd name="T9" fmla="*/ 144164 h 117"/>
              <a:gd name="T10" fmla="*/ 22093 w 156"/>
              <a:gd name="T11" fmla="*/ 133988 h 117"/>
              <a:gd name="T12" fmla="*/ 132556 w 156"/>
              <a:gd name="T13" fmla="*/ 22049 h 117"/>
              <a:gd name="T14" fmla="*/ 243019 w 156"/>
              <a:gd name="T15" fmla="*/ 133988 h 117"/>
              <a:gd name="T16" fmla="*/ 243019 w 156"/>
              <a:gd name="T17" fmla="*/ 145860 h 117"/>
              <a:gd name="T18" fmla="*/ 248118 w 156"/>
              <a:gd name="T19" fmla="*/ 162821 h 117"/>
              <a:gd name="T20" fmla="*/ 248118 w 156"/>
              <a:gd name="T21" fmla="*/ 198438 h 117"/>
              <a:gd name="T22" fmla="*/ 265112 w 156"/>
              <a:gd name="T23" fmla="*/ 133988 h 117"/>
              <a:gd name="T24" fmla="*/ 132556 w 156"/>
              <a:gd name="T25" fmla="*/ 0 h 1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6" h="117">
                <a:moveTo>
                  <a:pt x="78" y="0"/>
                </a:moveTo>
                <a:cubicBezTo>
                  <a:pt x="35" y="1"/>
                  <a:pt x="0" y="36"/>
                  <a:pt x="0" y="79"/>
                </a:cubicBezTo>
                <a:cubicBezTo>
                  <a:pt x="0" y="92"/>
                  <a:pt x="3" y="105"/>
                  <a:pt x="9" y="116"/>
                </a:cubicBezTo>
                <a:cubicBezTo>
                  <a:pt x="9" y="96"/>
                  <a:pt x="9" y="96"/>
                  <a:pt x="9" y="96"/>
                </a:cubicBezTo>
                <a:cubicBezTo>
                  <a:pt x="9" y="92"/>
                  <a:pt x="11" y="88"/>
                  <a:pt x="13" y="85"/>
                </a:cubicBezTo>
                <a:cubicBezTo>
                  <a:pt x="13" y="83"/>
                  <a:pt x="13" y="81"/>
                  <a:pt x="13" y="79"/>
                </a:cubicBezTo>
                <a:cubicBezTo>
                  <a:pt x="13" y="43"/>
                  <a:pt x="42" y="13"/>
                  <a:pt x="78" y="13"/>
                </a:cubicBezTo>
                <a:cubicBezTo>
                  <a:pt x="114" y="13"/>
                  <a:pt x="143" y="43"/>
                  <a:pt x="143" y="79"/>
                </a:cubicBezTo>
                <a:cubicBezTo>
                  <a:pt x="143" y="81"/>
                  <a:pt x="143" y="83"/>
                  <a:pt x="143" y="86"/>
                </a:cubicBezTo>
                <a:cubicBezTo>
                  <a:pt x="145" y="89"/>
                  <a:pt x="146" y="92"/>
                  <a:pt x="146" y="96"/>
                </a:cubicBezTo>
                <a:cubicBezTo>
                  <a:pt x="146" y="117"/>
                  <a:pt x="146" y="117"/>
                  <a:pt x="146" y="117"/>
                </a:cubicBezTo>
                <a:cubicBezTo>
                  <a:pt x="153" y="106"/>
                  <a:pt x="156" y="92"/>
                  <a:pt x="156" y="79"/>
                </a:cubicBezTo>
                <a:cubicBezTo>
                  <a:pt x="156" y="36"/>
                  <a:pt x="121" y="1"/>
                  <a:pt x="7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0" name="Freeform 147"/>
          <p:cNvSpPr/>
          <p:nvPr/>
        </p:nvSpPr>
        <p:spPr bwMode="auto">
          <a:xfrm>
            <a:off x="6674482" y="4414280"/>
            <a:ext cx="57143" cy="104799"/>
          </a:xfrm>
          <a:custGeom>
            <a:avLst/>
            <a:gdLst>
              <a:gd name="T0" fmla="*/ 0 w 34"/>
              <a:gd name="T1" fmla="*/ 21969 h 62"/>
              <a:gd name="T2" fmla="*/ 0 w 34"/>
              <a:gd name="T3" fmla="*/ 28729 h 62"/>
              <a:gd name="T4" fmla="*/ 0 w 34"/>
              <a:gd name="T5" fmla="*/ 62527 h 62"/>
              <a:gd name="T6" fmla="*/ 0 w 34"/>
              <a:gd name="T7" fmla="*/ 77736 h 62"/>
              <a:gd name="T8" fmla="*/ 40341 w 34"/>
              <a:gd name="T9" fmla="*/ 104775 h 62"/>
              <a:gd name="T10" fmla="*/ 57150 w 34"/>
              <a:gd name="T11" fmla="*/ 104775 h 62"/>
              <a:gd name="T12" fmla="*/ 57150 w 34"/>
              <a:gd name="T13" fmla="*/ 0 h 62"/>
              <a:gd name="T14" fmla="*/ 40341 w 34"/>
              <a:gd name="T15" fmla="*/ 0 h 62"/>
              <a:gd name="T16" fmla="*/ 0 w 34"/>
              <a:gd name="T17" fmla="*/ 21969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 h="62">
                <a:moveTo>
                  <a:pt x="0" y="13"/>
                </a:moveTo>
                <a:cubicBezTo>
                  <a:pt x="0" y="14"/>
                  <a:pt x="0" y="15"/>
                  <a:pt x="0" y="17"/>
                </a:cubicBezTo>
                <a:cubicBezTo>
                  <a:pt x="0" y="37"/>
                  <a:pt x="0" y="37"/>
                  <a:pt x="0" y="37"/>
                </a:cubicBezTo>
                <a:cubicBezTo>
                  <a:pt x="0" y="46"/>
                  <a:pt x="0" y="46"/>
                  <a:pt x="0" y="46"/>
                </a:cubicBezTo>
                <a:cubicBezTo>
                  <a:pt x="0" y="55"/>
                  <a:pt x="10" y="62"/>
                  <a:pt x="24" y="62"/>
                </a:cubicBezTo>
                <a:cubicBezTo>
                  <a:pt x="34" y="62"/>
                  <a:pt x="34" y="62"/>
                  <a:pt x="34" y="62"/>
                </a:cubicBezTo>
                <a:cubicBezTo>
                  <a:pt x="34" y="0"/>
                  <a:pt x="34" y="0"/>
                  <a:pt x="34" y="0"/>
                </a:cubicBezTo>
                <a:cubicBezTo>
                  <a:pt x="24" y="0"/>
                  <a:pt x="24" y="0"/>
                  <a:pt x="24" y="0"/>
                </a:cubicBezTo>
                <a:cubicBezTo>
                  <a:pt x="12" y="0"/>
                  <a:pt x="2" y="6"/>
                  <a:pt x="0" y="1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1" name="Freeform 148"/>
          <p:cNvSpPr/>
          <p:nvPr/>
        </p:nvSpPr>
        <p:spPr bwMode="auto">
          <a:xfrm>
            <a:off x="6833204" y="4414280"/>
            <a:ext cx="58730" cy="104799"/>
          </a:xfrm>
          <a:custGeom>
            <a:avLst/>
            <a:gdLst>
              <a:gd name="T0" fmla="*/ 58738 w 34"/>
              <a:gd name="T1" fmla="*/ 77736 h 62"/>
              <a:gd name="T2" fmla="*/ 58738 w 34"/>
              <a:gd name="T3" fmla="*/ 60837 h 62"/>
              <a:gd name="T4" fmla="*/ 58738 w 34"/>
              <a:gd name="T5" fmla="*/ 28729 h 62"/>
              <a:gd name="T6" fmla="*/ 58738 w 34"/>
              <a:gd name="T7" fmla="*/ 23659 h 62"/>
              <a:gd name="T8" fmla="*/ 17276 w 34"/>
              <a:gd name="T9" fmla="*/ 0 h 62"/>
              <a:gd name="T10" fmla="*/ 0 w 34"/>
              <a:gd name="T11" fmla="*/ 0 h 62"/>
              <a:gd name="T12" fmla="*/ 0 w 34"/>
              <a:gd name="T13" fmla="*/ 104775 h 62"/>
              <a:gd name="T14" fmla="*/ 17276 w 34"/>
              <a:gd name="T15" fmla="*/ 104775 h 62"/>
              <a:gd name="T16" fmla="*/ 58738 w 34"/>
              <a:gd name="T17" fmla="*/ 77736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 h="62">
                <a:moveTo>
                  <a:pt x="34" y="46"/>
                </a:moveTo>
                <a:cubicBezTo>
                  <a:pt x="34" y="36"/>
                  <a:pt x="34" y="36"/>
                  <a:pt x="34" y="36"/>
                </a:cubicBezTo>
                <a:cubicBezTo>
                  <a:pt x="34" y="17"/>
                  <a:pt x="34" y="17"/>
                  <a:pt x="34" y="17"/>
                </a:cubicBezTo>
                <a:cubicBezTo>
                  <a:pt x="34" y="16"/>
                  <a:pt x="34" y="15"/>
                  <a:pt x="34" y="14"/>
                </a:cubicBezTo>
                <a:cubicBezTo>
                  <a:pt x="32" y="6"/>
                  <a:pt x="22" y="0"/>
                  <a:pt x="10" y="0"/>
                </a:cubicBezTo>
                <a:cubicBezTo>
                  <a:pt x="0" y="0"/>
                  <a:pt x="0" y="0"/>
                  <a:pt x="0" y="0"/>
                </a:cubicBezTo>
                <a:cubicBezTo>
                  <a:pt x="0" y="62"/>
                  <a:pt x="0" y="62"/>
                  <a:pt x="0" y="62"/>
                </a:cubicBezTo>
                <a:cubicBezTo>
                  <a:pt x="10" y="62"/>
                  <a:pt x="10" y="62"/>
                  <a:pt x="10" y="62"/>
                </a:cubicBezTo>
                <a:cubicBezTo>
                  <a:pt x="23" y="62"/>
                  <a:pt x="34" y="55"/>
                  <a:pt x="34" y="4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2" name="Freeform 149"/>
          <p:cNvSpPr/>
          <p:nvPr/>
        </p:nvSpPr>
        <p:spPr bwMode="auto">
          <a:xfrm>
            <a:off x="7428447" y="2537420"/>
            <a:ext cx="231745" cy="233417"/>
          </a:xfrm>
          <a:custGeom>
            <a:avLst/>
            <a:gdLst>
              <a:gd name="T0" fmla="*/ 228391 w 137"/>
              <a:gd name="T1" fmla="*/ 90279 h 137"/>
              <a:gd name="T2" fmla="*/ 182713 w 137"/>
              <a:gd name="T3" fmla="*/ 110720 h 137"/>
              <a:gd name="T4" fmla="*/ 164103 w 137"/>
              <a:gd name="T5" fmla="*/ 110720 h 137"/>
              <a:gd name="T6" fmla="*/ 153953 w 137"/>
              <a:gd name="T7" fmla="*/ 86872 h 137"/>
              <a:gd name="T8" fmla="*/ 167487 w 137"/>
              <a:gd name="T9" fmla="*/ 74949 h 137"/>
              <a:gd name="T10" fmla="*/ 214857 w 137"/>
              <a:gd name="T11" fmla="*/ 56212 h 137"/>
              <a:gd name="T12" fmla="*/ 194556 w 137"/>
              <a:gd name="T13" fmla="*/ 28957 h 137"/>
              <a:gd name="T14" fmla="*/ 164103 w 137"/>
              <a:gd name="T15" fmla="*/ 17034 h 137"/>
              <a:gd name="T16" fmla="*/ 159028 w 137"/>
              <a:gd name="T17" fmla="*/ 54508 h 137"/>
              <a:gd name="T18" fmla="*/ 137035 w 137"/>
              <a:gd name="T19" fmla="*/ 86872 h 137"/>
              <a:gd name="T20" fmla="*/ 138727 w 137"/>
              <a:gd name="T21" fmla="*/ 51101 h 137"/>
              <a:gd name="T22" fmla="*/ 123501 w 137"/>
              <a:gd name="T23" fmla="*/ 42584 h 137"/>
              <a:gd name="T24" fmla="*/ 123501 w 137"/>
              <a:gd name="T25" fmla="*/ 23847 h 137"/>
              <a:gd name="T26" fmla="*/ 109966 w 137"/>
              <a:gd name="T27" fmla="*/ 23847 h 137"/>
              <a:gd name="T28" fmla="*/ 109966 w 137"/>
              <a:gd name="T29" fmla="*/ 42584 h 137"/>
              <a:gd name="T30" fmla="*/ 93048 w 137"/>
              <a:gd name="T31" fmla="*/ 51101 h 137"/>
              <a:gd name="T32" fmla="*/ 96432 w 137"/>
              <a:gd name="T33" fmla="*/ 86872 h 137"/>
              <a:gd name="T34" fmla="*/ 74439 w 137"/>
              <a:gd name="T35" fmla="*/ 54508 h 137"/>
              <a:gd name="T36" fmla="*/ 67672 w 137"/>
              <a:gd name="T37" fmla="*/ 17034 h 137"/>
              <a:gd name="T38" fmla="*/ 38911 w 137"/>
              <a:gd name="T39" fmla="*/ 28957 h 137"/>
              <a:gd name="T40" fmla="*/ 18610 w 137"/>
              <a:gd name="T41" fmla="*/ 56212 h 137"/>
              <a:gd name="T42" fmla="*/ 64288 w 137"/>
              <a:gd name="T43" fmla="*/ 74949 h 137"/>
              <a:gd name="T44" fmla="*/ 77822 w 137"/>
              <a:gd name="T45" fmla="*/ 86872 h 137"/>
              <a:gd name="T46" fmla="*/ 67672 w 137"/>
              <a:gd name="T47" fmla="*/ 110720 h 137"/>
              <a:gd name="T48" fmla="*/ 50754 w 137"/>
              <a:gd name="T49" fmla="*/ 110720 h 137"/>
              <a:gd name="T50" fmla="*/ 3384 w 137"/>
              <a:gd name="T51" fmla="*/ 90279 h 137"/>
              <a:gd name="T52" fmla="*/ 0 w 137"/>
              <a:gd name="T53" fmla="*/ 122643 h 137"/>
              <a:gd name="T54" fmla="*/ 13534 w 137"/>
              <a:gd name="T55" fmla="*/ 153304 h 137"/>
              <a:gd name="T56" fmla="*/ 42295 w 137"/>
              <a:gd name="T57" fmla="*/ 131160 h 137"/>
              <a:gd name="T58" fmla="*/ 81206 w 137"/>
              <a:gd name="T59" fmla="*/ 122643 h 137"/>
              <a:gd name="T60" fmla="*/ 54137 w 137"/>
              <a:gd name="T61" fmla="*/ 146491 h 137"/>
              <a:gd name="T62" fmla="*/ 59213 w 137"/>
              <a:gd name="T63" fmla="*/ 165228 h 137"/>
              <a:gd name="T64" fmla="*/ 45678 w 137"/>
              <a:gd name="T65" fmla="*/ 177151 h 137"/>
              <a:gd name="T66" fmla="*/ 55829 w 137"/>
              <a:gd name="T67" fmla="*/ 187372 h 137"/>
              <a:gd name="T68" fmla="*/ 67672 w 137"/>
              <a:gd name="T69" fmla="*/ 173745 h 137"/>
              <a:gd name="T70" fmla="*/ 86281 w 137"/>
              <a:gd name="T71" fmla="*/ 178855 h 137"/>
              <a:gd name="T72" fmla="*/ 109966 w 137"/>
              <a:gd name="T73" fmla="*/ 151601 h 137"/>
              <a:gd name="T74" fmla="*/ 101507 w 137"/>
              <a:gd name="T75" fmla="*/ 190779 h 137"/>
              <a:gd name="T76" fmla="*/ 81206 w 137"/>
              <a:gd name="T77" fmla="*/ 221439 h 137"/>
              <a:gd name="T78" fmla="*/ 109966 w 137"/>
              <a:gd name="T79" fmla="*/ 233363 h 137"/>
              <a:gd name="T80" fmla="*/ 142110 w 137"/>
              <a:gd name="T81" fmla="*/ 229956 h 137"/>
              <a:gd name="T82" fmla="*/ 123501 w 137"/>
              <a:gd name="T83" fmla="*/ 182262 h 137"/>
              <a:gd name="T84" fmla="*/ 123501 w 137"/>
              <a:gd name="T85" fmla="*/ 165228 h 137"/>
              <a:gd name="T86" fmla="*/ 145494 w 137"/>
              <a:gd name="T87" fmla="*/ 155008 h 137"/>
              <a:gd name="T88" fmla="*/ 159028 w 137"/>
              <a:gd name="T89" fmla="*/ 168635 h 137"/>
              <a:gd name="T90" fmla="*/ 177638 w 137"/>
              <a:gd name="T91" fmla="*/ 216329 h 137"/>
              <a:gd name="T92" fmla="*/ 203015 w 137"/>
              <a:gd name="T93" fmla="*/ 194185 h 137"/>
              <a:gd name="T94" fmla="*/ 214857 w 137"/>
              <a:gd name="T95" fmla="*/ 165228 h 137"/>
              <a:gd name="T96" fmla="*/ 177638 w 137"/>
              <a:gd name="T97" fmla="*/ 158414 h 137"/>
              <a:gd name="T98" fmla="*/ 145494 w 137"/>
              <a:gd name="T99" fmla="*/ 136270 h 137"/>
              <a:gd name="T100" fmla="*/ 181021 w 137"/>
              <a:gd name="T101" fmla="*/ 139677 h 137"/>
              <a:gd name="T102" fmla="*/ 189480 w 137"/>
              <a:gd name="T103" fmla="*/ 122643 h 137"/>
              <a:gd name="T104" fmla="*/ 208090 w 137"/>
              <a:gd name="T105" fmla="*/ 122643 h 13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37" h="137">
                <a:moveTo>
                  <a:pt x="137" y="65"/>
                </a:moveTo>
                <a:cubicBezTo>
                  <a:pt x="123" y="65"/>
                  <a:pt x="123" y="65"/>
                  <a:pt x="123" y="65"/>
                </a:cubicBezTo>
                <a:cubicBezTo>
                  <a:pt x="135" y="53"/>
                  <a:pt x="135" y="53"/>
                  <a:pt x="135" y="53"/>
                </a:cubicBezTo>
                <a:cubicBezTo>
                  <a:pt x="130" y="47"/>
                  <a:pt x="130" y="47"/>
                  <a:pt x="130" y="47"/>
                </a:cubicBezTo>
                <a:cubicBezTo>
                  <a:pt x="112" y="65"/>
                  <a:pt x="112" y="65"/>
                  <a:pt x="112" y="65"/>
                </a:cubicBezTo>
                <a:cubicBezTo>
                  <a:pt x="108" y="65"/>
                  <a:pt x="108" y="65"/>
                  <a:pt x="108" y="65"/>
                </a:cubicBezTo>
                <a:cubicBezTo>
                  <a:pt x="112" y="60"/>
                  <a:pt x="112" y="60"/>
                  <a:pt x="112" y="60"/>
                </a:cubicBezTo>
                <a:cubicBezTo>
                  <a:pt x="107" y="55"/>
                  <a:pt x="107" y="55"/>
                  <a:pt x="107" y="55"/>
                </a:cubicBezTo>
                <a:cubicBezTo>
                  <a:pt x="97" y="65"/>
                  <a:pt x="97" y="65"/>
                  <a:pt x="97" y="65"/>
                </a:cubicBezTo>
                <a:cubicBezTo>
                  <a:pt x="89" y="65"/>
                  <a:pt x="89" y="65"/>
                  <a:pt x="89" y="65"/>
                </a:cubicBezTo>
                <a:cubicBezTo>
                  <a:pt x="89" y="62"/>
                  <a:pt x="88" y="59"/>
                  <a:pt x="86" y="56"/>
                </a:cubicBezTo>
                <a:cubicBezTo>
                  <a:pt x="91" y="51"/>
                  <a:pt x="91" y="51"/>
                  <a:pt x="91" y="51"/>
                </a:cubicBezTo>
                <a:cubicBezTo>
                  <a:pt x="105" y="51"/>
                  <a:pt x="105" y="51"/>
                  <a:pt x="105" y="51"/>
                </a:cubicBezTo>
                <a:cubicBezTo>
                  <a:pt x="105" y="44"/>
                  <a:pt x="105" y="44"/>
                  <a:pt x="105" y="44"/>
                </a:cubicBezTo>
                <a:cubicBezTo>
                  <a:pt x="99" y="44"/>
                  <a:pt x="99" y="44"/>
                  <a:pt x="99" y="44"/>
                </a:cubicBezTo>
                <a:cubicBezTo>
                  <a:pt x="102" y="40"/>
                  <a:pt x="102" y="40"/>
                  <a:pt x="102" y="40"/>
                </a:cubicBezTo>
                <a:cubicBezTo>
                  <a:pt x="127" y="40"/>
                  <a:pt x="127" y="40"/>
                  <a:pt x="127" y="40"/>
                </a:cubicBezTo>
                <a:cubicBezTo>
                  <a:pt x="127" y="33"/>
                  <a:pt x="127" y="33"/>
                  <a:pt x="127" y="33"/>
                </a:cubicBezTo>
                <a:cubicBezTo>
                  <a:pt x="110" y="33"/>
                  <a:pt x="110" y="33"/>
                  <a:pt x="110" y="33"/>
                </a:cubicBezTo>
                <a:cubicBezTo>
                  <a:pt x="120" y="23"/>
                  <a:pt x="120" y="23"/>
                  <a:pt x="120" y="23"/>
                </a:cubicBezTo>
                <a:cubicBezTo>
                  <a:pt x="115" y="17"/>
                  <a:pt x="115" y="17"/>
                  <a:pt x="115" y="17"/>
                </a:cubicBezTo>
                <a:cubicBezTo>
                  <a:pt x="105" y="27"/>
                  <a:pt x="105" y="27"/>
                  <a:pt x="105" y="27"/>
                </a:cubicBezTo>
                <a:cubicBezTo>
                  <a:pt x="105" y="10"/>
                  <a:pt x="105" y="10"/>
                  <a:pt x="105" y="10"/>
                </a:cubicBezTo>
                <a:cubicBezTo>
                  <a:pt x="97" y="10"/>
                  <a:pt x="97" y="10"/>
                  <a:pt x="97" y="10"/>
                </a:cubicBezTo>
                <a:cubicBezTo>
                  <a:pt x="97" y="35"/>
                  <a:pt x="97" y="35"/>
                  <a:pt x="97" y="35"/>
                </a:cubicBezTo>
                <a:cubicBezTo>
                  <a:pt x="94" y="38"/>
                  <a:pt x="94" y="38"/>
                  <a:pt x="94" y="38"/>
                </a:cubicBezTo>
                <a:cubicBezTo>
                  <a:pt x="94" y="32"/>
                  <a:pt x="94" y="32"/>
                  <a:pt x="94" y="32"/>
                </a:cubicBezTo>
                <a:cubicBezTo>
                  <a:pt x="86" y="32"/>
                  <a:pt x="86" y="32"/>
                  <a:pt x="86" y="32"/>
                </a:cubicBezTo>
                <a:cubicBezTo>
                  <a:pt x="86" y="46"/>
                  <a:pt x="86" y="46"/>
                  <a:pt x="86" y="46"/>
                </a:cubicBezTo>
                <a:cubicBezTo>
                  <a:pt x="81" y="51"/>
                  <a:pt x="81" y="51"/>
                  <a:pt x="81" y="51"/>
                </a:cubicBezTo>
                <a:cubicBezTo>
                  <a:pt x="78" y="49"/>
                  <a:pt x="76" y="48"/>
                  <a:pt x="73" y="48"/>
                </a:cubicBezTo>
                <a:cubicBezTo>
                  <a:pt x="73" y="40"/>
                  <a:pt x="73" y="40"/>
                  <a:pt x="73" y="40"/>
                </a:cubicBezTo>
                <a:cubicBezTo>
                  <a:pt x="82" y="30"/>
                  <a:pt x="82" y="30"/>
                  <a:pt x="82" y="30"/>
                </a:cubicBezTo>
                <a:cubicBezTo>
                  <a:pt x="77" y="25"/>
                  <a:pt x="77" y="25"/>
                  <a:pt x="77" y="25"/>
                </a:cubicBezTo>
                <a:cubicBezTo>
                  <a:pt x="73" y="29"/>
                  <a:pt x="73" y="29"/>
                  <a:pt x="73" y="29"/>
                </a:cubicBezTo>
                <a:cubicBezTo>
                  <a:pt x="73" y="25"/>
                  <a:pt x="73" y="25"/>
                  <a:pt x="73" y="25"/>
                </a:cubicBezTo>
                <a:cubicBezTo>
                  <a:pt x="90" y="7"/>
                  <a:pt x="90" y="7"/>
                  <a:pt x="90" y="7"/>
                </a:cubicBezTo>
                <a:cubicBezTo>
                  <a:pt x="84" y="2"/>
                  <a:pt x="84" y="2"/>
                  <a:pt x="84" y="2"/>
                </a:cubicBezTo>
                <a:cubicBezTo>
                  <a:pt x="73" y="14"/>
                  <a:pt x="73" y="14"/>
                  <a:pt x="73" y="14"/>
                </a:cubicBezTo>
                <a:cubicBezTo>
                  <a:pt x="73" y="0"/>
                  <a:pt x="73" y="0"/>
                  <a:pt x="73" y="0"/>
                </a:cubicBezTo>
                <a:cubicBezTo>
                  <a:pt x="65" y="0"/>
                  <a:pt x="65" y="0"/>
                  <a:pt x="65" y="0"/>
                </a:cubicBezTo>
                <a:cubicBezTo>
                  <a:pt x="65" y="14"/>
                  <a:pt x="65" y="14"/>
                  <a:pt x="65" y="14"/>
                </a:cubicBezTo>
                <a:cubicBezTo>
                  <a:pt x="53" y="2"/>
                  <a:pt x="53" y="2"/>
                  <a:pt x="53" y="2"/>
                </a:cubicBezTo>
                <a:cubicBezTo>
                  <a:pt x="48" y="7"/>
                  <a:pt x="48" y="7"/>
                  <a:pt x="48" y="7"/>
                </a:cubicBezTo>
                <a:cubicBezTo>
                  <a:pt x="65" y="25"/>
                  <a:pt x="65" y="25"/>
                  <a:pt x="65" y="25"/>
                </a:cubicBezTo>
                <a:cubicBezTo>
                  <a:pt x="65" y="29"/>
                  <a:pt x="65" y="29"/>
                  <a:pt x="65" y="29"/>
                </a:cubicBezTo>
                <a:cubicBezTo>
                  <a:pt x="60" y="25"/>
                  <a:pt x="60" y="25"/>
                  <a:pt x="60" y="25"/>
                </a:cubicBezTo>
                <a:cubicBezTo>
                  <a:pt x="55" y="30"/>
                  <a:pt x="55" y="30"/>
                  <a:pt x="55" y="30"/>
                </a:cubicBezTo>
                <a:cubicBezTo>
                  <a:pt x="65" y="40"/>
                  <a:pt x="65" y="40"/>
                  <a:pt x="65" y="40"/>
                </a:cubicBezTo>
                <a:cubicBezTo>
                  <a:pt x="65" y="48"/>
                  <a:pt x="65" y="48"/>
                  <a:pt x="65" y="48"/>
                </a:cubicBezTo>
                <a:cubicBezTo>
                  <a:pt x="62" y="48"/>
                  <a:pt x="59" y="49"/>
                  <a:pt x="57" y="51"/>
                </a:cubicBezTo>
                <a:cubicBezTo>
                  <a:pt x="51" y="46"/>
                  <a:pt x="51" y="46"/>
                  <a:pt x="51" y="46"/>
                </a:cubicBezTo>
                <a:cubicBezTo>
                  <a:pt x="51" y="32"/>
                  <a:pt x="51" y="32"/>
                  <a:pt x="51" y="32"/>
                </a:cubicBezTo>
                <a:cubicBezTo>
                  <a:pt x="44" y="32"/>
                  <a:pt x="44" y="32"/>
                  <a:pt x="44" y="32"/>
                </a:cubicBezTo>
                <a:cubicBezTo>
                  <a:pt x="44" y="38"/>
                  <a:pt x="44" y="38"/>
                  <a:pt x="44" y="38"/>
                </a:cubicBezTo>
                <a:cubicBezTo>
                  <a:pt x="40" y="35"/>
                  <a:pt x="40" y="35"/>
                  <a:pt x="40" y="35"/>
                </a:cubicBezTo>
                <a:cubicBezTo>
                  <a:pt x="40" y="10"/>
                  <a:pt x="40" y="10"/>
                  <a:pt x="40" y="10"/>
                </a:cubicBezTo>
                <a:cubicBezTo>
                  <a:pt x="33" y="10"/>
                  <a:pt x="33" y="10"/>
                  <a:pt x="33" y="10"/>
                </a:cubicBezTo>
                <a:cubicBezTo>
                  <a:pt x="33" y="27"/>
                  <a:pt x="33" y="27"/>
                  <a:pt x="33" y="27"/>
                </a:cubicBezTo>
                <a:cubicBezTo>
                  <a:pt x="23" y="17"/>
                  <a:pt x="23" y="17"/>
                  <a:pt x="23" y="17"/>
                </a:cubicBezTo>
                <a:cubicBezTo>
                  <a:pt x="17" y="23"/>
                  <a:pt x="17" y="23"/>
                  <a:pt x="17" y="23"/>
                </a:cubicBezTo>
                <a:cubicBezTo>
                  <a:pt x="27" y="33"/>
                  <a:pt x="27" y="33"/>
                  <a:pt x="27" y="33"/>
                </a:cubicBezTo>
                <a:cubicBezTo>
                  <a:pt x="11" y="33"/>
                  <a:pt x="11" y="33"/>
                  <a:pt x="11" y="33"/>
                </a:cubicBezTo>
                <a:cubicBezTo>
                  <a:pt x="11" y="40"/>
                  <a:pt x="11" y="40"/>
                  <a:pt x="11" y="40"/>
                </a:cubicBezTo>
                <a:cubicBezTo>
                  <a:pt x="35" y="40"/>
                  <a:pt x="35" y="40"/>
                  <a:pt x="35" y="40"/>
                </a:cubicBezTo>
                <a:cubicBezTo>
                  <a:pt x="38" y="44"/>
                  <a:pt x="38" y="44"/>
                  <a:pt x="38" y="44"/>
                </a:cubicBezTo>
                <a:cubicBezTo>
                  <a:pt x="32" y="44"/>
                  <a:pt x="32" y="44"/>
                  <a:pt x="32" y="44"/>
                </a:cubicBezTo>
                <a:cubicBezTo>
                  <a:pt x="32" y="51"/>
                  <a:pt x="32" y="51"/>
                  <a:pt x="32" y="51"/>
                </a:cubicBezTo>
                <a:cubicBezTo>
                  <a:pt x="46" y="51"/>
                  <a:pt x="46" y="51"/>
                  <a:pt x="46" y="51"/>
                </a:cubicBezTo>
                <a:cubicBezTo>
                  <a:pt x="51" y="56"/>
                  <a:pt x="51" y="56"/>
                  <a:pt x="51" y="56"/>
                </a:cubicBezTo>
                <a:cubicBezTo>
                  <a:pt x="50" y="59"/>
                  <a:pt x="48" y="62"/>
                  <a:pt x="48" y="65"/>
                </a:cubicBezTo>
                <a:cubicBezTo>
                  <a:pt x="40" y="65"/>
                  <a:pt x="40" y="65"/>
                  <a:pt x="40" y="65"/>
                </a:cubicBezTo>
                <a:cubicBezTo>
                  <a:pt x="31" y="55"/>
                  <a:pt x="31" y="55"/>
                  <a:pt x="31" y="55"/>
                </a:cubicBezTo>
                <a:cubicBezTo>
                  <a:pt x="25" y="60"/>
                  <a:pt x="25" y="60"/>
                  <a:pt x="25" y="60"/>
                </a:cubicBezTo>
                <a:cubicBezTo>
                  <a:pt x="30" y="65"/>
                  <a:pt x="30" y="65"/>
                  <a:pt x="30" y="65"/>
                </a:cubicBezTo>
                <a:cubicBezTo>
                  <a:pt x="25" y="65"/>
                  <a:pt x="25" y="65"/>
                  <a:pt x="25" y="65"/>
                </a:cubicBezTo>
                <a:cubicBezTo>
                  <a:pt x="8" y="47"/>
                  <a:pt x="8" y="47"/>
                  <a:pt x="8" y="47"/>
                </a:cubicBezTo>
                <a:cubicBezTo>
                  <a:pt x="2" y="53"/>
                  <a:pt x="2" y="53"/>
                  <a:pt x="2" y="53"/>
                </a:cubicBezTo>
                <a:cubicBezTo>
                  <a:pt x="14" y="65"/>
                  <a:pt x="14" y="65"/>
                  <a:pt x="14" y="65"/>
                </a:cubicBezTo>
                <a:cubicBezTo>
                  <a:pt x="0" y="65"/>
                  <a:pt x="0" y="65"/>
                  <a:pt x="0" y="65"/>
                </a:cubicBezTo>
                <a:cubicBezTo>
                  <a:pt x="0" y="72"/>
                  <a:pt x="0" y="72"/>
                  <a:pt x="0" y="72"/>
                </a:cubicBezTo>
                <a:cubicBezTo>
                  <a:pt x="14" y="72"/>
                  <a:pt x="14" y="72"/>
                  <a:pt x="14" y="72"/>
                </a:cubicBezTo>
                <a:cubicBezTo>
                  <a:pt x="2" y="84"/>
                  <a:pt x="2" y="84"/>
                  <a:pt x="2" y="84"/>
                </a:cubicBezTo>
                <a:cubicBezTo>
                  <a:pt x="8" y="90"/>
                  <a:pt x="8" y="90"/>
                  <a:pt x="8" y="90"/>
                </a:cubicBezTo>
                <a:cubicBezTo>
                  <a:pt x="25" y="72"/>
                  <a:pt x="25" y="72"/>
                  <a:pt x="25" y="72"/>
                </a:cubicBezTo>
                <a:cubicBezTo>
                  <a:pt x="30" y="72"/>
                  <a:pt x="30" y="72"/>
                  <a:pt x="30" y="72"/>
                </a:cubicBezTo>
                <a:cubicBezTo>
                  <a:pt x="25" y="77"/>
                  <a:pt x="25" y="77"/>
                  <a:pt x="25" y="77"/>
                </a:cubicBezTo>
                <a:cubicBezTo>
                  <a:pt x="31" y="82"/>
                  <a:pt x="31" y="82"/>
                  <a:pt x="31" y="82"/>
                </a:cubicBezTo>
                <a:cubicBezTo>
                  <a:pt x="40" y="72"/>
                  <a:pt x="40" y="72"/>
                  <a:pt x="40" y="72"/>
                </a:cubicBezTo>
                <a:cubicBezTo>
                  <a:pt x="48" y="72"/>
                  <a:pt x="48" y="72"/>
                  <a:pt x="48" y="72"/>
                </a:cubicBezTo>
                <a:cubicBezTo>
                  <a:pt x="48" y="75"/>
                  <a:pt x="50" y="78"/>
                  <a:pt x="51" y="80"/>
                </a:cubicBezTo>
                <a:cubicBezTo>
                  <a:pt x="46" y="86"/>
                  <a:pt x="46" y="86"/>
                  <a:pt x="46" y="86"/>
                </a:cubicBezTo>
                <a:cubicBezTo>
                  <a:pt x="32" y="86"/>
                  <a:pt x="32" y="86"/>
                  <a:pt x="32" y="86"/>
                </a:cubicBezTo>
                <a:cubicBezTo>
                  <a:pt x="32" y="93"/>
                  <a:pt x="32" y="93"/>
                  <a:pt x="32" y="93"/>
                </a:cubicBezTo>
                <a:cubicBezTo>
                  <a:pt x="38" y="93"/>
                  <a:pt x="38" y="93"/>
                  <a:pt x="38" y="93"/>
                </a:cubicBezTo>
                <a:cubicBezTo>
                  <a:pt x="35" y="97"/>
                  <a:pt x="35" y="97"/>
                  <a:pt x="35" y="97"/>
                </a:cubicBezTo>
                <a:cubicBezTo>
                  <a:pt x="11" y="97"/>
                  <a:pt x="11" y="97"/>
                  <a:pt x="11" y="97"/>
                </a:cubicBezTo>
                <a:cubicBezTo>
                  <a:pt x="11" y="104"/>
                  <a:pt x="11" y="104"/>
                  <a:pt x="11" y="104"/>
                </a:cubicBezTo>
                <a:cubicBezTo>
                  <a:pt x="27" y="104"/>
                  <a:pt x="27" y="104"/>
                  <a:pt x="27" y="104"/>
                </a:cubicBezTo>
                <a:cubicBezTo>
                  <a:pt x="17" y="114"/>
                  <a:pt x="17" y="114"/>
                  <a:pt x="17" y="114"/>
                </a:cubicBezTo>
                <a:cubicBezTo>
                  <a:pt x="23" y="120"/>
                  <a:pt x="23" y="120"/>
                  <a:pt x="23" y="120"/>
                </a:cubicBezTo>
                <a:cubicBezTo>
                  <a:pt x="33" y="110"/>
                  <a:pt x="33" y="110"/>
                  <a:pt x="33" y="110"/>
                </a:cubicBezTo>
                <a:cubicBezTo>
                  <a:pt x="33" y="127"/>
                  <a:pt x="33" y="127"/>
                  <a:pt x="33" y="127"/>
                </a:cubicBezTo>
                <a:cubicBezTo>
                  <a:pt x="40" y="127"/>
                  <a:pt x="40" y="127"/>
                  <a:pt x="40" y="127"/>
                </a:cubicBezTo>
                <a:cubicBezTo>
                  <a:pt x="40" y="102"/>
                  <a:pt x="40" y="102"/>
                  <a:pt x="40" y="102"/>
                </a:cubicBezTo>
                <a:cubicBezTo>
                  <a:pt x="44" y="99"/>
                  <a:pt x="44" y="99"/>
                  <a:pt x="44" y="99"/>
                </a:cubicBezTo>
                <a:cubicBezTo>
                  <a:pt x="44" y="105"/>
                  <a:pt x="44" y="105"/>
                  <a:pt x="44" y="105"/>
                </a:cubicBezTo>
                <a:cubicBezTo>
                  <a:pt x="51" y="105"/>
                  <a:pt x="51" y="105"/>
                  <a:pt x="51" y="105"/>
                </a:cubicBezTo>
                <a:cubicBezTo>
                  <a:pt x="51" y="91"/>
                  <a:pt x="51" y="91"/>
                  <a:pt x="51" y="91"/>
                </a:cubicBezTo>
                <a:cubicBezTo>
                  <a:pt x="57" y="86"/>
                  <a:pt x="57" y="86"/>
                  <a:pt x="57" y="86"/>
                </a:cubicBezTo>
                <a:cubicBezTo>
                  <a:pt x="59" y="87"/>
                  <a:pt x="62" y="89"/>
                  <a:pt x="65" y="89"/>
                </a:cubicBezTo>
                <a:cubicBezTo>
                  <a:pt x="65" y="97"/>
                  <a:pt x="65" y="97"/>
                  <a:pt x="65" y="97"/>
                </a:cubicBezTo>
                <a:cubicBezTo>
                  <a:pt x="55" y="107"/>
                  <a:pt x="55" y="107"/>
                  <a:pt x="55" y="107"/>
                </a:cubicBezTo>
                <a:cubicBezTo>
                  <a:pt x="60" y="112"/>
                  <a:pt x="60" y="112"/>
                  <a:pt x="60" y="112"/>
                </a:cubicBezTo>
                <a:cubicBezTo>
                  <a:pt x="65" y="107"/>
                  <a:pt x="65" y="107"/>
                  <a:pt x="65" y="107"/>
                </a:cubicBezTo>
                <a:cubicBezTo>
                  <a:pt x="65" y="112"/>
                  <a:pt x="65" y="112"/>
                  <a:pt x="65" y="112"/>
                </a:cubicBezTo>
                <a:cubicBezTo>
                  <a:pt x="48" y="130"/>
                  <a:pt x="48" y="130"/>
                  <a:pt x="48" y="130"/>
                </a:cubicBezTo>
                <a:cubicBezTo>
                  <a:pt x="53" y="135"/>
                  <a:pt x="53" y="135"/>
                  <a:pt x="53" y="135"/>
                </a:cubicBezTo>
                <a:cubicBezTo>
                  <a:pt x="65" y="123"/>
                  <a:pt x="65" y="123"/>
                  <a:pt x="65" y="123"/>
                </a:cubicBezTo>
                <a:cubicBezTo>
                  <a:pt x="65" y="137"/>
                  <a:pt x="65" y="137"/>
                  <a:pt x="65" y="137"/>
                </a:cubicBezTo>
                <a:cubicBezTo>
                  <a:pt x="73" y="137"/>
                  <a:pt x="73" y="137"/>
                  <a:pt x="73" y="137"/>
                </a:cubicBezTo>
                <a:cubicBezTo>
                  <a:pt x="73" y="123"/>
                  <a:pt x="73" y="123"/>
                  <a:pt x="73" y="123"/>
                </a:cubicBezTo>
                <a:cubicBezTo>
                  <a:pt x="84" y="135"/>
                  <a:pt x="84" y="135"/>
                  <a:pt x="84" y="135"/>
                </a:cubicBezTo>
                <a:cubicBezTo>
                  <a:pt x="90" y="130"/>
                  <a:pt x="90" y="130"/>
                  <a:pt x="90" y="130"/>
                </a:cubicBezTo>
                <a:cubicBezTo>
                  <a:pt x="73" y="112"/>
                  <a:pt x="73" y="112"/>
                  <a:pt x="73" y="112"/>
                </a:cubicBezTo>
                <a:cubicBezTo>
                  <a:pt x="73" y="107"/>
                  <a:pt x="73" y="107"/>
                  <a:pt x="73" y="107"/>
                </a:cubicBezTo>
                <a:cubicBezTo>
                  <a:pt x="77" y="112"/>
                  <a:pt x="77" y="112"/>
                  <a:pt x="77" y="112"/>
                </a:cubicBezTo>
                <a:cubicBezTo>
                  <a:pt x="82" y="107"/>
                  <a:pt x="82" y="107"/>
                  <a:pt x="82" y="107"/>
                </a:cubicBezTo>
                <a:cubicBezTo>
                  <a:pt x="73" y="97"/>
                  <a:pt x="73" y="97"/>
                  <a:pt x="73" y="97"/>
                </a:cubicBezTo>
                <a:cubicBezTo>
                  <a:pt x="73" y="89"/>
                  <a:pt x="73" y="89"/>
                  <a:pt x="73" y="89"/>
                </a:cubicBezTo>
                <a:cubicBezTo>
                  <a:pt x="76" y="89"/>
                  <a:pt x="78" y="87"/>
                  <a:pt x="81" y="86"/>
                </a:cubicBezTo>
                <a:cubicBezTo>
                  <a:pt x="86" y="91"/>
                  <a:pt x="86" y="91"/>
                  <a:pt x="86" y="91"/>
                </a:cubicBezTo>
                <a:cubicBezTo>
                  <a:pt x="86" y="105"/>
                  <a:pt x="86" y="105"/>
                  <a:pt x="86" y="105"/>
                </a:cubicBezTo>
                <a:cubicBezTo>
                  <a:pt x="94" y="105"/>
                  <a:pt x="94" y="105"/>
                  <a:pt x="94" y="105"/>
                </a:cubicBezTo>
                <a:cubicBezTo>
                  <a:pt x="94" y="99"/>
                  <a:pt x="94" y="99"/>
                  <a:pt x="94" y="99"/>
                </a:cubicBezTo>
                <a:cubicBezTo>
                  <a:pt x="97" y="102"/>
                  <a:pt x="97" y="102"/>
                  <a:pt x="97" y="102"/>
                </a:cubicBezTo>
                <a:cubicBezTo>
                  <a:pt x="97" y="127"/>
                  <a:pt x="97" y="127"/>
                  <a:pt x="97" y="127"/>
                </a:cubicBezTo>
                <a:cubicBezTo>
                  <a:pt x="105" y="127"/>
                  <a:pt x="105" y="127"/>
                  <a:pt x="105" y="127"/>
                </a:cubicBezTo>
                <a:cubicBezTo>
                  <a:pt x="105" y="110"/>
                  <a:pt x="105" y="110"/>
                  <a:pt x="105" y="110"/>
                </a:cubicBezTo>
                <a:cubicBezTo>
                  <a:pt x="115" y="120"/>
                  <a:pt x="115" y="120"/>
                  <a:pt x="115" y="120"/>
                </a:cubicBezTo>
                <a:cubicBezTo>
                  <a:pt x="120" y="114"/>
                  <a:pt x="120" y="114"/>
                  <a:pt x="120" y="114"/>
                </a:cubicBezTo>
                <a:cubicBezTo>
                  <a:pt x="110" y="104"/>
                  <a:pt x="110" y="104"/>
                  <a:pt x="110" y="104"/>
                </a:cubicBezTo>
                <a:cubicBezTo>
                  <a:pt x="127" y="104"/>
                  <a:pt x="127" y="104"/>
                  <a:pt x="127" y="104"/>
                </a:cubicBezTo>
                <a:cubicBezTo>
                  <a:pt x="127" y="97"/>
                  <a:pt x="127" y="97"/>
                  <a:pt x="127" y="97"/>
                </a:cubicBezTo>
                <a:cubicBezTo>
                  <a:pt x="102" y="97"/>
                  <a:pt x="102" y="97"/>
                  <a:pt x="102" y="97"/>
                </a:cubicBezTo>
                <a:cubicBezTo>
                  <a:pt x="99" y="93"/>
                  <a:pt x="99" y="93"/>
                  <a:pt x="99" y="93"/>
                </a:cubicBezTo>
                <a:cubicBezTo>
                  <a:pt x="105" y="93"/>
                  <a:pt x="105" y="93"/>
                  <a:pt x="105" y="93"/>
                </a:cubicBezTo>
                <a:cubicBezTo>
                  <a:pt x="105" y="86"/>
                  <a:pt x="105" y="86"/>
                  <a:pt x="105" y="86"/>
                </a:cubicBezTo>
                <a:cubicBezTo>
                  <a:pt x="91" y="86"/>
                  <a:pt x="91" y="86"/>
                  <a:pt x="91" y="86"/>
                </a:cubicBezTo>
                <a:cubicBezTo>
                  <a:pt x="86" y="80"/>
                  <a:pt x="86" y="80"/>
                  <a:pt x="86" y="80"/>
                </a:cubicBezTo>
                <a:cubicBezTo>
                  <a:pt x="88" y="78"/>
                  <a:pt x="89" y="75"/>
                  <a:pt x="89" y="72"/>
                </a:cubicBezTo>
                <a:cubicBezTo>
                  <a:pt x="97" y="72"/>
                  <a:pt x="97" y="72"/>
                  <a:pt x="97" y="72"/>
                </a:cubicBezTo>
                <a:cubicBezTo>
                  <a:pt x="107" y="82"/>
                  <a:pt x="107" y="82"/>
                  <a:pt x="107" y="82"/>
                </a:cubicBezTo>
                <a:cubicBezTo>
                  <a:pt x="112" y="77"/>
                  <a:pt x="112" y="77"/>
                  <a:pt x="112" y="77"/>
                </a:cubicBezTo>
                <a:cubicBezTo>
                  <a:pt x="108" y="72"/>
                  <a:pt x="108" y="72"/>
                  <a:pt x="108" y="72"/>
                </a:cubicBezTo>
                <a:cubicBezTo>
                  <a:pt x="112" y="72"/>
                  <a:pt x="112" y="72"/>
                  <a:pt x="112" y="72"/>
                </a:cubicBezTo>
                <a:cubicBezTo>
                  <a:pt x="130" y="90"/>
                  <a:pt x="130" y="90"/>
                  <a:pt x="130" y="90"/>
                </a:cubicBezTo>
                <a:cubicBezTo>
                  <a:pt x="135" y="84"/>
                  <a:pt x="135" y="84"/>
                  <a:pt x="135" y="84"/>
                </a:cubicBezTo>
                <a:cubicBezTo>
                  <a:pt x="123" y="72"/>
                  <a:pt x="123" y="72"/>
                  <a:pt x="123" y="72"/>
                </a:cubicBezTo>
                <a:cubicBezTo>
                  <a:pt x="137" y="72"/>
                  <a:pt x="137" y="72"/>
                  <a:pt x="137" y="72"/>
                </a:cubicBezTo>
                <a:lnTo>
                  <a:pt x="137" y="6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3" name="Freeform 150"/>
          <p:cNvSpPr/>
          <p:nvPr/>
        </p:nvSpPr>
        <p:spPr bwMode="auto">
          <a:xfrm>
            <a:off x="8304626" y="3591756"/>
            <a:ext cx="115872" cy="115915"/>
          </a:xfrm>
          <a:custGeom>
            <a:avLst/>
            <a:gdLst>
              <a:gd name="T0" fmla="*/ 54535 w 68"/>
              <a:gd name="T1" fmla="*/ 115888 h 69"/>
              <a:gd name="T2" fmla="*/ 57944 w 68"/>
              <a:gd name="T3" fmla="*/ 115888 h 69"/>
              <a:gd name="T4" fmla="*/ 115887 w 68"/>
              <a:gd name="T5" fmla="*/ 58784 h 69"/>
              <a:gd name="T6" fmla="*/ 57944 w 68"/>
              <a:gd name="T7" fmla="*/ 0 h 69"/>
              <a:gd name="T8" fmla="*/ 0 w 68"/>
              <a:gd name="T9" fmla="*/ 57104 h 69"/>
              <a:gd name="T10" fmla="*/ 30676 w 68"/>
              <a:gd name="T11" fmla="*/ 75579 h 69"/>
              <a:gd name="T12" fmla="*/ 54535 w 68"/>
              <a:gd name="T13" fmla="*/ 115888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69">
                <a:moveTo>
                  <a:pt x="32" y="69"/>
                </a:moveTo>
                <a:cubicBezTo>
                  <a:pt x="32" y="69"/>
                  <a:pt x="33" y="69"/>
                  <a:pt x="34" y="69"/>
                </a:cubicBezTo>
                <a:cubicBezTo>
                  <a:pt x="53" y="69"/>
                  <a:pt x="68" y="54"/>
                  <a:pt x="68" y="35"/>
                </a:cubicBezTo>
                <a:cubicBezTo>
                  <a:pt x="68" y="16"/>
                  <a:pt x="53" y="0"/>
                  <a:pt x="34" y="0"/>
                </a:cubicBezTo>
                <a:cubicBezTo>
                  <a:pt x="15" y="0"/>
                  <a:pt x="0" y="15"/>
                  <a:pt x="0" y="34"/>
                </a:cubicBezTo>
                <a:cubicBezTo>
                  <a:pt x="7" y="36"/>
                  <a:pt x="13" y="40"/>
                  <a:pt x="18" y="45"/>
                </a:cubicBezTo>
                <a:cubicBezTo>
                  <a:pt x="25" y="52"/>
                  <a:pt x="30" y="60"/>
                  <a:pt x="32" y="6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4" name="Freeform 151"/>
          <p:cNvSpPr/>
          <p:nvPr/>
        </p:nvSpPr>
        <p:spPr bwMode="auto">
          <a:xfrm>
            <a:off x="8345895" y="3559999"/>
            <a:ext cx="31746" cy="25406"/>
          </a:xfrm>
          <a:custGeom>
            <a:avLst/>
            <a:gdLst>
              <a:gd name="T0" fmla="*/ 31750 w 20"/>
              <a:gd name="T1" fmla="*/ 25400 h 16"/>
              <a:gd name="T2" fmla="*/ 17463 w 20"/>
              <a:gd name="T3" fmla="*/ 0 h 16"/>
              <a:gd name="T4" fmla="*/ 0 w 20"/>
              <a:gd name="T5" fmla="*/ 25400 h 16"/>
              <a:gd name="T6" fmla="*/ 31750 w 20"/>
              <a:gd name="T7" fmla="*/ 25400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6">
                <a:moveTo>
                  <a:pt x="20" y="16"/>
                </a:moveTo>
                <a:lnTo>
                  <a:pt x="11" y="0"/>
                </a:lnTo>
                <a:lnTo>
                  <a:pt x="0" y="16"/>
                </a:lnTo>
                <a:lnTo>
                  <a:pt x="20" y="1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5" name="Freeform 152"/>
          <p:cNvSpPr/>
          <p:nvPr/>
        </p:nvSpPr>
        <p:spPr bwMode="auto">
          <a:xfrm>
            <a:off x="8426854" y="3633041"/>
            <a:ext cx="25397" cy="33346"/>
          </a:xfrm>
          <a:custGeom>
            <a:avLst/>
            <a:gdLst>
              <a:gd name="T0" fmla="*/ 0 w 16"/>
              <a:gd name="T1" fmla="*/ 33338 h 21"/>
              <a:gd name="T2" fmla="*/ 25400 w 16"/>
              <a:gd name="T3" fmla="*/ 17463 h 21"/>
              <a:gd name="T4" fmla="*/ 0 w 16"/>
              <a:gd name="T5" fmla="*/ 0 h 21"/>
              <a:gd name="T6" fmla="*/ 0 w 16"/>
              <a:gd name="T7" fmla="*/ 33338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21">
                <a:moveTo>
                  <a:pt x="0" y="21"/>
                </a:moveTo>
                <a:lnTo>
                  <a:pt x="16" y="11"/>
                </a:lnTo>
                <a:lnTo>
                  <a:pt x="0" y="0"/>
                </a:lnTo>
                <a:lnTo>
                  <a:pt x="0" y="2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6" name="Freeform 153"/>
          <p:cNvSpPr/>
          <p:nvPr/>
        </p:nvSpPr>
        <p:spPr bwMode="auto">
          <a:xfrm>
            <a:off x="8280823" y="3633041"/>
            <a:ext cx="15873" cy="12703"/>
          </a:xfrm>
          <a:custGeom>
            <a:avLst/>
            <a:gdLst>
              <a:gd name="T0" fmla="*/ 15875 w 9"/>
              <a:gd name="T1" fmla="*/ 0 h 7"/>
              <a:gd name="T2" fmla="*/ 0 w 9"/>
              <a:gd name="T3" fmla="*/ 10886 h 7"/>
              <a:gd name="T4" fmla="*/ 15875 w 9"/>
              <a:gd name="T5" fmla="*/ 12700 h 7"/>
              <a:gd name="T6" fmla="*/ 15875 w 9"/>
              <a:gd name="T7" fmla="*/ 0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7">
                <a:moveTo>
                  <a:pt x="9" y="0"/>
                </a:moveTo>
                <a:cubicBezTo>
                  <a:pt x="0" y="6"/>
                  <a:pt x="0" y="6"/>
                  <a:pt x="0" y="6"/>
                </a:cubicBezTo>
                <a:cubicBezTo>
                  <a:pt x="3" y="6"/>
                  <a:pt x="6" y="7"/>
                  <a:pt x="9" y="7"/>
                </a:cubicBezTo>
                <a:lnTo>
                  <a:pt x="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7" name="Freeform 154"/>
          <p:cNvSpPr/>
          <p:nvPr/>
        </p:nvSpPr>
        <p:spPr bwMode="auto">
          <a:xfrm>
            <a:off x="8396689" y="3587001"/>
            <a:ext cx="30158" cy="28582"/>
          </a:xfrm>
          <a:custGeom>
            <a:avLst/>
            <a:gdLst>
              <a:gd name="T0" fmla="*/ 0 w 19"/>
              <a:gd name="T1" fmla="*/ 6350 h 18"/>
              <a:gd name="T2" fmla="*/ 23812 w 19"/>
              <a:gd name="T3" fmla="*/ 28575 h 18"/>
              <a:gd name="T4" fmla="*/ 30162 w 19"/>
              <a:gd name="T5" fmla="*/ 0 h 18"/>
              <a:gd name="T6" fmla="*/ 0 w 19"/>
              <a:gd name="T7" fmla="*/ 635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8">
                <a:moveTo>
                  <a:pt x="0" y="4"/>
                </a:moveTo>
                <a:lnTo>
                  <a:pt x="15" y="18"/>
                </a:lnTo>
                <a:lnTo>
                  <a:pt x="19" y="0"/>
                </a:lnTo>
                <a:lnTo>
                  <a:pt x="0" y="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8" name="Freeform 155"/>
          <p:cNvSpPr/>
          <p:nvPr/>
        </p:nvSpPr>
        <p:spPr bwMode="auto">
          <a:xfrm>
            <a:off x="8396689" y="3683860"/>
            <a:ext cx="30158" cy="31757"/>
          </a:xfrm>
          <a:custGeom>
            <a:avLst/>
            <a:gdLst>
              <a:gd name="T0" fmla="*/ 23812 w 19"/>
              <a:gd name="T1" fmla="*/ 0 h 20"/>
              <a:gd name="T2" fmla="*/ 0 w 19"/>
              <a:gd name="T3" fmla="*/ 23813 h 20"/>
              <a:gd name="T4" fmla="*/ 30162 w 19"/>
              <a:gd name="T5" fmla="*/ 31750 h 20"/>
              <a:gd name="T6" fmla="*/ 23812 w 19"/>
              <a:gd name="T7" fmla="*/ 0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20">
                <a:moveTo>
                  <a:pt x="15" y="0"/>
                </a:moveTo>
                <a:lnTo>
                  <a:pt x="0" y="15"/>
                </a:lnTo>
                <a:lnTo>
                  <a:pt x="19" y="20"/>
                </a:lnTo>
                <a:lnTo>
                  <a:pt x="1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899" name="Freeform 156"/>
          <p:cNvSpPr/>
          <p:nvPr/>
        </p:nvSpPr>
        <p:spPr bwMode="auto">
          <a:xfrm>
            <a:off x="8298284" y="3587001"/>
            <a:ext cx="28571" cy="28582"/>
          </a:xfrm>
          <a:custGeom>
            <a:avLst/>
            <a:gdLst>
              <a:gd name="T0" fmla="*/ 6350 w 18"/>
              <a:gd name="T1" fmla="*/ 28575 h 18"/>
              <a:gd name="T2" fmla="*/ 28575 w 18"/>
              <a:gd name="T3" fmla="*/ 6350 h 18"/>
              <a:gd name="T4" fmla="*/ 0 w 18"/>
              <a:gd name="T5" fmla="*/ 0 h 18"/>
              <a:gd name="T6" fmla="*/ 6350 w 18"/>
              <a:gd name="T7" fmla="*/ 28575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18">
                <a:moveTo>
                  <a:pt x="4" y="18"/>
                </a:moveTo>
                <a:lnTo>
                  <a:pt x="18" y="4"/>
                </a:lnTo>
                <a:lnTo>
                  <a:pt x="0" y="0"/>
                </a:lnTo>
                <a:lnTo>
                  <a:pt x="4" y="1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00" name="Freeform 157"/>
          <p:cNvSpPr/>
          <p:nvPr/>
        </p:nvSpPr>
        <p:spPr bwMode="auto">
          <a:xfrm>
            <a:off x="8174475" y="3650516"/>
            <a:ext cx="253967" cy="155611"/>
          </a:xfrm>
          <a:custGeom>
            <a:avLst/>
            <a:gdLst>
              <a:gd name="T0" fmla="*/ 208280 w 150"/>
              <a:gd name="T1" fmla="*/ 65950 h 92"/>
              <a:gd name="T2" fmla="*/ 201507 w 150"/>
              <a:gd name="T3" fmla="*/ 67641 h 92"/>
              <a:gd name="T4" fmla="*/ 179493 w 150"/>
              <a:gd name="T5" fmla="*/ 76096 h 92"/>
              <a:gd name="T6" fmla="*/ 177800 w 150"/>
              <a:gd name="T7" fmla="*/ 64259 h 92"/>
              <a:gd name="T8" fmla="*/ 176107 w 150"/>
              <a:gd name="T9" fmla="*/ 55804 h 92"/>
              <a:gd name="T10" fmla="*/ 130387 w 150"/>
              <a:gd name="T11" fmla="*/ 5073 h 92"/>
              <a:gd name="T12" fmla="*/ 121920 w 150"/>
              <a:gd name="T13" fmla="*/ 3382 h 92"/>
              <a:gd name="T14" fmla="*/ 101600 w 150"/>
              <a:gd name="T15" fmla="*/ 0 h 92"/>
              <a:gd name="T16" fmla="*/ 98213 w 150"/>
              <a:gd name="T17" fmla="*/ 0 h 92"/>
              <a:gd name="T18" fmla="*/ 23707 w 150"/>
              <a:gd name="T19" fmla="*/ 77788 h 92"/>
              <a:gd name="T20" fmla="*/ 27093 w 150"/>
              <a:gd name="T21" fmla="*/ 101462 h 92"/>
              <a:gd name="T22" fmla="*/ 0 w 150"/>
              <a:gd name="T23" fmla="*/ 128518 h 92"/>
              <a:gd name="T24" fmla="*/ 27093 w 150"/>
              <a:gd name="T25" fmla="*/ 155575 h 92"/>
              <a:gd name="T26" fmla="*/ 101600 w 150"/>
              <a:gd name="T27" fmla="*/ 155575 h 92"/>
              <a:gd name="T28" fmla="*/ 104987 w 150"/>
              <a:gd name="T29" fmla="*/ 155575 h 92"/>
              <a:gd name="T30" fmla="*/ 208280 w 150"/>
              <a:gd name="T31" fmla="*/ 155575 h 92"/>
              <a:gd name="T32" fmla="*/ 254000 w 150"/>
              <a:gd name="T33" fmla="*/ 111608 h 92"/>
              <a:gd name="T34" fmla="*/ 208280 w 150"/>
              <a:gd name="T35" fmla="*/ 65950 h 9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50" h="92">
                <a:moveTo>
                  <a:pt x="123" y="39"/>
                </a:moveTo>
                <a:cubicBezTo>
                  <a:pt x="122" y="39"/>
                  <a:pt x="121" y="39"/>
                  <a:pt x="119" y="40"/>
                </a:cubicBezTo>
                <a:cubicBezTo>
                  <a:pt x="114" y="40"/>
                  <a:pt x="110" y="42"/>
                  <a:pt x="106" y="45"/>
                </a:cubicBezTo>
                <a:cubicBezTo>
                  <a:pt x="106" y="43"/>
                  <a:pt x="106" y="41"/>
                  <a:pt x="105" y="38"/>
                </a:cubicBezTo>
                <a:cubicBezTo>
                  <a:pt x="105" y="37"/>
                  <a:pt x="105" y="35"/>
                  <a:pt x="104" y="33"/>
                </a:cubicBezTo>
                <a:cubicBezTo>
                  <a:pt x="100" y="20"/>
                  <a:pt x="90" y="9"/>
                  <a:pt x="77" y="3"/>
                </a:cubicBezTo>
                <a:cubicBezTo>
                  <a:pt x="75" y="3"/>
                  <a:pt x="74" y="2"/>
                  <a:pt x="72" y="2"/>
                </a:cubicBezTo>
                <a:cubicBezTo>
                  <a:pt x="68" y="1"/>
                  <a:pt x="64" y="0"/>
                  <a:pt x="60" y="0"/>
                </a:cubicBezTo>
                <a:cubicBezTo>
                  <a:pt x="59" y="0"/>
                  <a:pt x="59" y="0"/>
                  <a:pt x="58" y="0"/>
                </a:cubicBezTo>
                <a:cubicBezTo>
                  <a:pt x="34" y="1"/>
                  <a:pt x="14" y="22"/>
                  <a:pt x="14" y="46"/>
                </a:cubicBezTo>
                <a:cubicBezTo>
                  <a:pt x="14" y="51"/>
                  <a:pt x="15" y="56"/>
                  <a:pt x="16" y="60"/>
                </a:cubicBezTo>
                <a:cubicBezTo>
                  <a:pt x="7" y="60"/>
                  <a:pt x="0" y="67"/>
                  <a:pt x="0" y="76"/>
                </a:cubicBezTo>
                <a:cubicBezTo>
                  <a:pt x="0" y="85"/>
                  <a:pt x="7" y="92"/>
                  <a:pt x="16" y="92"/>
                </a:cubicBezTo>
                <a:cubicBezTo>
                  <a:pt x="60" y="92"/>
                  <a:pt x="60" y="92"/>
                  <a:pt x="60" y="92"/>
                </a:cubicBezTo>
                <a:cubicBezTo>
                  <a:pt x="62" y="92"/>
                  <a:pt x="62" y="92"/>
                  <a:pt x="62" y="92"/>
                </a:cubicBezTo>
                <a:cubicBezTo>
                  <a:pt x="123" y="92"/>
                  <a:pt x="123" y="92"/>
                  <a:pt x="123" y="92"/>
                </a:cubicBezTo>
                <a:cubicBezTo>
                  <a:pt x="138" y="92"/>
                  <a:pt x="150" y="81"/>
                  <a:pt x="150" y="66"/>
                </a:cubicBezTo>
                <a:cubicBezTo>
                  <a:pt x="150" y="51"/>
                  <a:pt x="138" y="39"/>
                  <a:pt x="123" y="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01" name="Freeform 158"/>
          <p:cNvSpPr>
            <a:spLocks noEditPoints="1"/>
          </p:cNvSpPr>
          <p:nvPr/>
        </p:nvSpPr>
        <p:spPr bwMode="auto">
          <a:xfrm>
            <a:off x="6968132" y="3034416"/>
            <a:ext cx="188887" cy="212774"/>
          </a:xfrm>
          <a:custGeom>
            <a:avLst/>
            <a:gdLst>
              <a:gd name="T0" fmla="*/ 176212 w 119"/>
              <a:gd name="T1" fmla="*/ 212725 h 134"/>
              <a:gd name="T2" fmla="*/ 176212 w 119"/>
              <a:gd name="T3" fmla="*/ 0 h 134"/>
              <a:gd name="T4" fmla="*/ 165100 w 119"/>
              <a:gd name="T5" fmla="*/ 23813 h 134"/>
              <a:gd name="T6" fmla="*/ 165100 w 119"/>
              <a:gd name="T7" fmla="*/ 44450 h 134"/>
              <a:gd name="T8" fmla="*/ 176212 w 119"/>
              <a:gd name="T9" fmla="*/ 80963 h 134"/>
              <a:gd name="T10" fmla="*/ 176212 w 119"/>
              <a:gd name="T11" fmla="*/ 96838 h 134"/>
              <a:gd name="T12" fmla="*/ 165100 w 119"/>
              <a:gd name="T13" fmla="*/ 133350 h 134"/>
              <a:gd name="T14" fmla="*/ 165100 w 119"/>
              <a:gd name="T15" fmla="*/ 152400 h 134"/>
              <a:gd name="T16" fmla="*/ 176212 w 119"/>
              <a:gd name="T17" fmla="*/ 188913 h 134"/>
              <a:gd name="T18" fmla="*/ 93662 w 119"/>
              <a:gd name="T19" fmla="*/ 155575 h 134"/>
              <a:gd name="T20" fmla="*/ 153987 w 119"/>
              <a:gd name="T21" fmla="*/ 212725 h 134"/>
              <a:gd name="T22" fmla="*/ 165100 w 119"/>
              <a:gd name="T23" fmla="*/ 188913 h 134"/>
              <a:gd name="T24" fmla="*/ 165100 w 119"/>
              <a:gd name="T25" fmla="*/ 169863 h 134"/>
              <a:gd name="T26" fmla="*/ 153987 w 119"/>
              <a:gd name="T27" fmla="*/ 133350 h 134"/>
              <a:gd name="T28" fmla="*/ 153987 w 119"/>
              <a:gd name="T29" fmla="*/ 117475 h 134"/>
              <a:gd name="T30" fmla="*/ 165100 w 119"/>
              <a:gd name="T31" fmla="*/ 80963 h 134"/>
              <a:gd name="T32" fmla="*/ 165100 w 119"/>
              <a:gd name="T33" fmla="*/ 60325 h 134"/>
              <a:gd name="T34" fmla="*/ 153987 w 119"/>
              <a:gd name="T35" fmla="*/ 23813 h 134"/>
              <a:gd name="T36" fmla="*/ 153987 w 119"/>
              <a:gd name="T37" fmla="*/ 7938 h 134"/>
              <a:gd name="T38" fmla="*/ 139700 w 119"/>
              <a:gd name="T39" fmla="*/ 57150 h 134"/>
              <a:gd name="T40" fmla="*/ 139700 w 119"/>
              <a:gd name="T41" fmla="*/ 77788 h 134"/>
              <a:gd name="T42" fmla="*/ 93662 w 119"/>
              <a:gd name="T43" fmla="*/ 155575 h 134"/>
              <a:gd name="T44" fmla="*/ 25400 w 119"/>
              <a:gd name="T45" fmla="*/ 7938 h 134"/>
              <a:gd name="T46" fmla="*/ 34925 w 119"/>
              <a:gd name="T47" fmla="*/ 44450 h 134"/>
              <a:gd name="T48" fmla="*/ 34925 w 119"/>
              <a:gd name="T49" fmla="*/ 60325 h 134"/>
              <a:gd name="T50" fmla="*/ 25400 w 119"/>
              <a:gd name="T51" fmla="*/ 96838 h 134"/>
              <a:gd name="T52" fmla="*/ 25400 w 119"/>
              <a:gd name="T53" fmla="*/ 117475 h 134"/>
              <a:gd name="T54" fmla="*/ 34925 w 119"/>
              <a:gd name="T55" fmla="*/ 152400 h 134"/>
              <a:gd name="T56" fmla="*/ 34925 w 119"/>
              <a:gd name="T57" fmla="*/ 169863 h 134"/>
              <a:gd name="T58" fmla="*/ 25400 w 119"/>
              <a:gd name="T59" fmla="*/ 204788 h 134"/>
              <a:gd name="T60" fmla="*/ 50800 w 119"/>
              <a:gd name="T61" fmla="*/ 212725 h 134"/>
              <a:gd name="T62" fmla="*/ 93662 w 119"/>
              <a:gd name="T63" fmla="*/ 134938 h 134"/>
              <a:gd name="T64" fmla="*/ 93662 w 119"/>
              <a:gd name="T65" fmla="*/ 77788 h 134"/>
              <a:gd name="T66" fmla="*/ 50800 w 119"/>
              <a:gd name="T67" fmla="*/ 0 h 134"/>
              <a:gd name="T68" fmla="*/ 12700 w 119"/>
              <a:gd name="T69" fmla="*/ 7938 h 134"/>
              <a:gd name="T70" fmla="*/ 0 w 119"/>
              <a:gd name="T71" fmla="*/ 212725 h 134"/>
              <a:gd name="T72" fmla="*/ 25400 w 119"/>
              <a:gd name="T73" fmla="*/ 204788 h 134"/>
              <a:gd name="T74" fmla="*/ 12700 w 119"/>
              <a:gd name="T75" fmla="*/ 169863 h 134"/>
              <a:gd name="T76" fmla="*/ 12700 w 119"/>
              <a:gd name="T77" fmla="*/ 152400 h 134"/>
              <a:gd name="T78" fmla="*/ 25400 w 119"/>
              <a:gd name="T79" fmla="*/ 117475 h 134"/>
              <a:gd name="T80" fmla="*/ 25400 w 119"/>
              <a:gd name="T81" fmla="*/ 96838 h 134"/>
              <a:gd name="T82" fmla="*/ 12700 w 119"/>
              <a:gd name="T83" fmla="*/ 60325 h 134"/>
              <a:gd name="T84" fmla="*/ 12700 w 119"/>
              <a:gd name="T85" fmla="*/ 44450 h 134"/>
              <a:gd name="T86" fmla="*/ 25400 w 119"/>
              <a:gd name="T87" fmla="*/ 7938 h 1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9" h="134">
                <a:moveTo>
                  <a:pt x="104" y="129"/>
                </a:moveTo>
                <a:lnTo>
                  <a:pt x="111" y="129"/>
                </a:lnTo>
                <a:lnTo>
                  <a:pt x="111" y="134"/>
                </a:lnTo>
                <a:lnTo>
                  <a:pt x="119" y="134"/>
                </a:lnTo>
                <a:lnTo>
                  <a:pt x="119" y="0"/>
                </a:lnTo>
                <a:lnTo>
                  <a:pt x="111" y="0"/>
                </a:lnTo>
                <a:lnTo>
                  <a:pt x="111" y="5"/>
                </a:lnTo>
                <a:lnTo>
                  <a:pt x="104" y="5"/>
                </a:lnTo>
                <a:lnTo>
                  <a:pt x="104" y="15"/>
                </a:lnTo>
                <a:lnTo>
                  <a:pt x="111" y="15"/>
                </a:lnTo>
                <a:lnTo>
                  <a:pt x="111" y="28"/>
                </a:lnTo>
                <a:lnTo>
                  <a:pt x="104" y="28"/>
                </a:lnTo>
                <a:lnTo>
                  <a:pt x="104" y="38"/>
                </a:lnTo>
                <a:lnTo>
                  <a:pt x="111" y="38"/>
                </a:lnTo>
                <a:lnTo>
                  <a:pt x="111" y="51"/>
                </a:lnTo>
                <a:lnTo>
                  <a:pt x="104" y="51"/>
                </a:lnTo>
                <a:lnTo>
                  <a:pt x="104" y="61"/>
                </a:lnTo>
                <a:lnTo>
                  <a:pt x="111" y="61"/>
                </a:lnTo>
                <a:lnTo>
                  <a:pt x="111" y="74"/>
                </a:lnTo>
                <a:lnTo>
                  <a:pt x="104" y="74"/>
                </a:lnTo>
                <a:lnTo>
                  <a:pt x="104" y="84"/>
                </a:lnTo>
                <a:lnTo>
                  <a:pt x="111" y="84"/>
                </a:lnTo>
                <a:lnTo>
                  <a:pt x="111" y="96"/>
                </a:lnTo>
                <a:lnTo>
                  <a:pt x="104" y="96"/>
                </a:lnTo>
                <a:lnTo>
                  <a:pt x="104" y="107"/>
                </a:lnTo>
                <a:lnTo>
                  <a:pt x="111" y="107"/>
                </a:lnTo>
                <a:lnTo>
                  <a:pt x="111" y="119"/>
                </a:lnTo>
                <a:lnTo>
                  <a:pt x="104" y="119"/>
                </a:lnTo>
                <a:lnTo>
                  <a:pt x="104" y="129"/>
                </a:lnTo>
                <a:close/>
                <a:moveTo>
                  <a:pt x="59" y="98"/>
                </a:moveTo>
                <a:lnTo>
                  <a:pt x="88" y="98"/>
                </a:lnTo>
                <a:lnTo>
                  <a:pt x="88" y="134"/>
                </a:lnTo>
                <a:lnTo>
                  <a:pt x="97" y="134"/>
                </a:lnTo>
                <a:lnTo>
                  <a:pt x="97" y="129"/>
                </a:lnTo>
                <a:lnTo>
                  <a:pt x="104" y="129"/>
                </a:lnTo>
                <a:lnTo>
                  <a:pt x="104" y="119"/>
                </a:lnTo>
                <a:lnTo>
                  <a:pt x="97" y="119"/>
                </a:lnTo>
                <a:lnTo>
                  <a:pt x="97" y="107"/>
                </a:lnTo>
                <a:lnTo>
                  <a:pt x="104" y="107"/>
                </a:lnTo>
                <a:lnTo>
                  <a:pt x="104" y="96"/>
                </a:lnTo>
                <a:lnTo>
                  <a:pt x="97" y="96"/>
                </a:lnTo>
                <a:lnTo>
                  <a:pt x="97" y="84"/>
                </a:lnTo>
                <a:lnTo>
                  <a:pt x="104" y="84"/>
                </a:lnTo>
                <a:lnTo>
                  <a:pt x="104" y="74"/>
                </a:lnTo>
                <a:lnTo>
                  <a:pt x="97" y="74"/>
                </a:lnTo>
                <a:lnTo>
                  <a:pt x="97" y="61"/>
                </a:lnTo>
                <a:lnTo>
                  <a:pt x="104" y="61"/>
                </a:lnTo>
                <a:lnTo>
                  <a:pt x="104" y="51"/>
                </a:lnTo>
                <a:lnTo>
                  <a:pt x="97" y="51"/>
                </a:lnTo>
                <a:lnTo>
                  <a:pt x="97" y="38"/>
                </a:lnTo>
                <a:lnTo>
                  <a:pt x="104" y="38"/>
                </a:lnTo>
                <a:lnTo>
                  <a:pt x="104" y="28"/>
                </a:lnTo>
                <a:lnTo>
                  <a:pt x="97" y="28"/>
                </a:lnTo>
                <a:lnTo>
                  <a:pt x="97" y="15"/>
                </a:lnTo>
                <a:lnTo>
                  <a:pt x="104" y="15"/>
                </a:lnTo>
                <a:lnTo>
                  <a:pt x="104" y="5"/>
                </a:lnTo>
                <a:lnTo>
                  <a:pt x="97" y="5"/>
                </a:lnTo>
                <a:lnTo>
                  <a:pt x="97" y="0"/>
                </a:lnTo>
                <a:lnTo>
                  <a:pt x="88" y="0"/>
                </a:lnTo>
                <a:lnTo>
                  <a:pt x="88" y="36"/>
                </a:lnTo>
                <a:lnTo>
                  <a:pt x="59" y="36"/>
                </a:lnTo>
                <a:lnTo>
                  <a:pt x="59" y="49"/>
                </a:lnTo>
                <a:lnTo>
                  <a:pt x="88" y="49"/>
                </a:lnTo>
                <a:lnTo>
                  <a:pt x="88" y="85"/>
                </a:lnTo>
                <a:lnTo>
                  <a:pt x="59" y="85"/>
                </a:lnTo>
                <a:lnTo>
                  <a:pt x="59" y="98"/>
                </a:lnTo>
                <a:close/>
                <a:moveTo>
                  <a:pt x="22" y="0"/>
                </a:moveTo>
                <a:lnTo>
                  <a:pt x="22" y="5"/>
                </a:lnTo>
                <a:lnTo>
                  <a:pt x="16" y="5"/>
                </a:lnTo>
                <a:lnTo>
                  <a:pt x="16" y="15"/>
                </a:lnTo>
                <a:lnTo>
                  <a:pt x="22" y="15"/>
                </a:lnTo>
                <a:lnTo>
                  <a:pt x="22" y="28"/>
                </a:lnTo>
                <a:lnTo>
                  <a:pt x="16" y="28"/>
                </a:lnTo>
                <a:lnTo>
                  <a:pt x="16" y="38"/>
                </a:lnTo>
                <a:lnTo>
                  <a:pt x="22" y="38"/>
                </a:lnTo>
                <a:lnTo>
                  <a:pt x="22" y="51"/>
                </a:lnTo>
                <a:lnTo>
                  <a:pt x="16" y="51"/>
                </a:lnTo>
                <a:lnTo>
                  <a:pt x="16" y="61"/>
                </a:lnTo>
                <a:lnTo>
                  <a:pt x="22" y="61"/>
                </a:lnTo>
                <a:lnTo>
                  <a:pt x="22" y="74"/>
                </a:lnTo>
                <a:lnTo>
                  <a:pt x="16" y="74"/>
                </a:lnTo>
                <a:lnTo>
                  <a:pt x="16" y="84"/>
                </a:lnTo>
                <a:lnTo>
                  <a:pt x="22" y="84"/>
                </a:lnTo>
                <a:lnTo>
                  <a:pt x="22" y="96"/>
                </a:lnTo>
                <a:lnTo>
                  <a:pt x="16" y="96"/>
                </a:lnTo>
                <a:lnTo>
                  <a:pt x="16" y="107"/>
                </a:lnTo>
                <a:lnTo>
                  <a:pt x="22" y="107"/>
                </a:lnTo>
                <a:lnTo>
                  <a:pt x="22" y="119"/>
                </a:lnTo>
                <a:lnTo>
                  <a:pt x="16" y="119"/>
                </a:lnTo>
                <a:lnTo>
                  <a:pt x="16" y="129"/>
                </a:lnTo>
                <a:lnTo>
                  <a:pt x="22" y="129"/>
                </a:lnTo>
                <a:lnTo>
                  <a:pt x="22" y="134"/>
                </a:lnTo>
                <a:lnTo>
                  <a:pt x="32" y="134"/>
                </a:lnTo>
                <a:lnTo>
                  <a:pt x="32" y="98"/>
                </a:lnTo>
                <a:lnTo>
                  <a:pt x="59" y="98"/>
                </a:lnTo>
                <a:lnTo>
                  <a:pt x="59" y="85"/>
                </a:lnTo>
                <a:lnTo>
                  <a:pt x="32" y="85"/>
                </a:lnTo>
                <a:lnTo>
                  <a:pt x="32" y="49"/>
                </a:lnTo>
                <a:lnTo>
                  <a:pt x="59" y="49"/>
                </a:lnTo>
                <a:lnTo>
                  <a:pt x="59" y="36"/>
                </a:lnTo>
                <a:lnTo>
                  <a:pt x="32" y="36"/>
                </a:lnTo>
                <a:lnTo>
                  <a:pt x="32" y="0"/>
                </a:lnTo>
                <a:lnTo>
                  <a:pt x="22" y="0"/>
                </a:lnTo>
                <a:close/>
                <a:moveTo>
                  <a:pt x="16" y="5"/>
                </a:moveTo>
                <a:lnTo>
                  <a:pt x="8" y="5"/>
                </a:lnTo>
                <a:lnTo>
                  <a:pt x="8" y="0"/>
                </a:lnTo>
                <a:lnTo>
                  <a:pt x="0" y="0"/>
                </a:lnTo>
                <a:lnTo>
                  <a:pt x="0" y="134"/>
                </a:lnTo>
                <a:lnTo>
                  <a:pt x="8" y="134"/>
                </a:lnTo>
                <a:lnTo>
                  <a:pt x="8" y="129"/>
                </a:lnTo>
                <a:lnTo>
                  <a:pt x="16" y="129"/>
                </a:lnTo>
                <a:lnTo>
                  <a:pt x="16" y="119"/>
                </a:lnTo>
                <a:lnTo>
                  <a:pt x="8" y="119"/>
                </a:lnTo>
                <a:lnTo>
                  <a:pt x="8" y="107"/>
                </a:lnTo>
                <a:lnTo>
                  <a:pt x="16" y="107"/>
                </a:lnTo>
                <a:lnTo>
                  <a:pt x="16" y="96"/>
                </a:lnTo>
                <a:lnTo>
                  <a:pt x="8" y="96"/>
                </a:lnTo>
                <a:lnTo>
                  <a:pt x="8" y="84"/>
                </a:lnTo>
                <a:lnTo>
                  <a:pt x="16" y="84"/>
                </a:lnTo>
                <a:lnTo>
                  <a:pt x="16" y="74"/>
                </a:lnTo>
                <a:lnTo>
                  <a:pt x="8" y="74"/>
                </a:lnTo>
                <a:lnTo>
                  <a:pt x="8" y="61"/>
                </a:lnTo>
                <a:lnTo>
                  <a:pt x="16" y="61"/>
                </a:lnTo>
                <a:lnTo>
                  <a:pt x="16" y="51"/>
                </a:lnTo>
                <a:lnTo>
                  <a:pt x="8" y="51"/>
                </a:lnTo>
                <a:lnTo>
                  <a:pt x="8" y="38"/>
                </a:lnTo>
                <a:lnTo>
                  <a:pt x="16" y="38"/>
                </a:lnTo>
                <a:lnTo>
                  <a:pt x="16" y="28"/>
                </a:lnTo>
                <a:lnTo>
                  <a:pt x="8" y="28"/>
                </a:lnTo>
                <a:lnTo>
                  <a:pt x="8" y="15"/>
                </a:lnTo>
                <a:lnTo>
                  <a:pt x="16" y="15"/>
                </a:lnTo>
                <a:lnTo>
                  <a:pt x="16" y="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02" name="Freeform 159"/>
          <p:cNvSpPr/>
          <p:nvPr/>
        </p:nvSpPr>
        <p:spPr bwMode="auto">
          <a:xfrm>
            <a:off x="8215745" y="3332935"/>
            <a:ext cx="22222" cy="212774"/>
          </a:xfrm>
          <a:custGeom>
            <a:avLst/>
            <a:gdLst>
              <a:gd name="T0" fmla="*/ 0 w 13"/>
              <a:gd name="T1" fmla="*/ 0 h 126"/>
              <a:gd name="T2" fmla="*/ 0 w 13"/>
              <a:gd name="T3" fmla="*/ 212725 h 126"/>
              <a:gd name="T4" fmla="*/ 22225 w 13"/>
              <a:gd name="T5" fmla="*/ 212725 h 126"/>
              <a:gd name="T6" fmla="*/ 22225 w 13"/>
              <a:gd name="T7" fmla="*/ 0 h 126"/>
              <a:gd name="T8" fmla="*/ 11967 w 13"/>
              <a:gd name="T9" fmla="*/ 3377 h 126"/>
              <a:gd name="T10" fmla="*/ 0 w 13"/>
              <a:gd name="T11" fmla="*/ 0 h 1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26">
                <a:moveTo>
                  <a:pt x="0" y="0"/>
                </a:moveTo>
                <a:cubicBezTo>
                  <a:pt x="0" y="126"/>
                  <a:pt x="0" y="126"/>
                  <a:pt x="0" y="126"/>
                </a:cubicBezTo>
                <a:cubicBezTo>
                  <a:pt x="13" y="126"/>
                  <a:pt x="13" y="126"/>
                  <a:pt x="13" y="126"/>
                </a:cubicBezTo>
                <a:cubicBezTo>
                  <a:pt x="13" y="0"/>
                  <a:pt x="13" y="0"/>
                  <a:pt x="13" y="0"/>
                </a:cubicBezTo>
                <a:cubicBezTo>
                  <a:pt x="11" y="1"/>
                  <a:pt x="9" y="2"/>
                  <a:pt x="7" y="2"/>
                </a:cubicBezTo>
                <a:cubicBezTo>
                  <a:pt x="4" y="2"/>
                  <a:pt x="2" y="1"/>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03" name="Oval 160"/>
          <p:cNvSpPr>
            <a:spLocks noChangeArrowheads="1"/>
          </p:cNvSpPr>
          <p:nvPr/>
        </p:nvSpPr>
        <p:spPr bwMode="auto">
          <a:xfrm>
            <a:off x="8209396" y="3293237"/>
            <a:ext cx="34920" cy="3334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04" name="Rectangle 161"/>
          <p:cNvSpPr>
            <a:spLocks noChangeArrowheads="1"/>
          </p:cNvSpPr>
          <p:nvPr/>
        </p:nvSpPr>
        <p:spPr bwMode="auto">
          <a:xfrm>
            <a:off x="8250658" y="3334522"/>
            <a:ext cx="182538" cy="13179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05" name="Rectangle 162"/>
          <p:cNvSpPr>
            <a:spLocks noChangeArrowheads="1"/>
          </p:cNvSpPr>
          <p:nvPr/>
        </p:nvSpPr>
        <p:spPr bwMode="auto">
          <a:xfrm>
            <a:off x="7709390" y="3640989"/>
            <a:ext cx="39683" cy="1429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06" name="Freeform 163"/>
          <p:cNvSpPr>
            <a:spLocks noEditPoints="1"/>
          </p:cNvSpPr>
          <p:nvPr/>
        </p:nvSpPr>
        <p:spPr bwMode="auto">
          <a:xfrm>
            <a:off x="7558606" y="3663211"/>
            <a:ext cx="219046" cy="157198"/>
          </a:xfrm>
          <a:custGeom>
            <a:avLst/>
            <a:gdLst>
              <a:gd name="T0" fmla="*/ 110387 w 129"/>
              <a:gd name="T1" fmla="*/ 157162 h 93"/>
              <a:gd name="T2" fmla="*/ 219075 w 129"/>
              <a:gd name="T3" fmla="*/ 157162 h 93"/>
              <a:gd name="T4" fmla="*/ 219075 w 129"/>
              <a:gd name="T5" fmla="*/ 0 h 93"/>
              <a:gd name="T6" fmla="*/ 110387 w 129"/>
              <a:gd name="T7" fmla="*/ 0 h 93"/>
              <a:gd name="T8" fmla="*/ 110387 w 129"/>
              <a:gd name="T9" fmla="*/ 18589 h 93"/>
              <a:gd name="T10" fmla="*/ 110387 w 129"/>
              <a:gd name="T11" fmla="*/ 18589 h 93"/>
              <a:gd name="T12" fmla="*/ 171524 w 129"/>
              <a:gd name="T13" fmla="*/ 79426 h 93"/>
              <a:gd name="T14" fmla="*/ 110387 w 129"/>
              <a:gd name="T15" fmla="*/ 140263 h 93"/>
              <a:gd name="T16" fmla="*/ 110387 w 129"/>
              <a:gd name="T17" fmla="*/ 157162 h 93"/>
              <a:gd name="T18" fmla="*/ 0 w 129"/>
              <a:gd name="T19" fmla="*/ 157162 h 93"/>
              <a:gd name="T20" fmla="*/ 110387 w 129"/>
              <a:gd name="T21" fmla="*/ 157162 h 93"/>
              <a:gd name="T22" fmla="*/ 110387 w 129"/>
              <a:gd name="T23" fmla="*/ 140263 h 93"/>
              <a:gd name="T24" fmla="*/ 49249 w 129"/>
              <a:gd name="T25" fmla="*/ 79426 h 93"/>
              <a:gd name="T26" fmla="*/ 110387 w 129"/>
              <a:gd name="T27" fmla="*/ 18589 h 93"/>
              <a:gd name="T28" fmla="*/ 110387 w 129"/>
              <a:gd name="T29" fmla="*/ 0 h 93"/>
              <a:gd name="T30" fmla="*/ 0 w 129"/>
              <a:gd name="T31" fmla="*/ 0 h 93"/>
              <a:gd name="T32" fmla="*/ 0 w 129"/>
              <a:gd name="T33" fmla="*/ 157162 h 93"/>
              <a:gd name="T34" fmla="*/ 110387 w 129"/>
              <a:gd name="T35" fmla="*/ 18589 h 93"/>
              <a:gd name="T36" fmla="*/ 110387 w 129"/>
              <a:gd name="T37" fmla="*/ 18589 h 9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93">
                <a:moveTo>
                  <a:pt x="65" y="93"/>
                </a:moveTo>
                <a:cubicBezTo>
                  <a:pt x="129" y="93"/>
                  <a:pt x="129" y="93"/>
                  <a:pt x="129" y="93"/>
                </a:cubicBezTo>
                <a:cubicBezTo>
                  <a:pt x="129" y="0"/>
                  <a:pt x="129" y="0"/>
                  <a:pt x="129" y="0"/>
                </a:cubicBezTo>
                <a:cubicBezTo>
                  <a:pt x="65" y="0"/>
                  <a:pt x="65" y="0"/>
                  <a:pt x="65" y="0"/>
                </a:cubicBezTo>
                <a:cubicBezTo>
                  <a:pt x="65" y="11"/>
                  <a:pt x="65" y="11"/>
                  <a:pt x="65" y="11"/>
                </a:cubicBezTo>
                <a:cubicBezTo>
                  <a:pt x="65" y="11"/>
                  <a:pt x="65" y="11"/>
                  <a:pt x="65" y="11"/>
                </a:cubicBezTo>
                <a:cubicBezTo>
                  <a:pt x="84" y="11"/>
                  <a:pt x="101" y="27"/>
                  <a:pt x="101" y="47"/>
                </a:cubicBezTo>
                <a:cubicBezTo>
                  <a:pt x="101" y="66"/>
                  <a:pt x="84" y="83"/>
                  <a:pt x="65" y="83"/>
                </a:cubicBezTo>
                <a:lnTo>
                  <a:pt x="65" y="93"/>
                </a:lnTo>
                <a:close/>
                <a:moveTo>
                  <a:pt x="0" y="93"/>
                </a:moveTo>
                <a:cubicBezTo>
                  <a:pt x="65" y="93"/>
                  <a:pt x="65" y="93"/>
                  <a:pt x="65" y="93"/>
                </a:cubicBezTo>
                <a:cubicBezTo>
                  <a:pt x="65" y="83"/>
                  <a:pt x="65" y="83"/>
                  <a:pt x="65" y="83"/>
                </a:cubicBezTo>
                <a:cubicBezTo>
                  <a:pt x="45" y="83"/>
                  <a:pt x="29" y="66"/>
                  <a:pt x="29" y="47"/>
                </a:cubicBezTo>
                <a:cubicBezTo>
                  <a:pt x="29" y="27"/>
                  <a:pt x="45" y="11"/>
                  <a:pt x="65" y="11"/>
                </a:cubicBezTo>
                <a:cubicBezTo>
                  <a:pt x="65" y="0"/>
                  <a:pt x="65" y="0"/>
                  <a:pt x="65" y="0"/>
                </a:cubicBezTo>
                <a:cubicBezTo>
                  <a:pt x="0" y="0"/>
                  <a:pt x="0" y="0"/>
                  <a:pt x="0" y="0"/>
                </a:cubicBezTo>
                <a:cubicBezTo>
                  <a:pt x="0" y="93"/>
                  <a:pt x="0" y="93"/>
                  <a:pt x="0" y="93"/>
                </a:cubicBezTo>
                <a:close/>
                <a:moveTo>
                  <a:pt x="65" y="11"/>
                </a:moveTo>
                <a:cubicBezTo>
                  <a:pt x="65" y="11"/>
                  <a:pt x="65" y="11"/>
                  <a:pt x="65" y="11"/>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07" name="Oval 164"/>
          <p:cNvSpPr>
            <a:spLocks noChangeArrowheads="1"/>
          </p:cNvSpPr>
          <p:nvPr/>
        </p:nvSpPr>
        <p:spPr bwMode="auto">
          <a:xfrm>
            <a:off x="7626851" y="3699739"/>
            <a:ext cx="82539" cy="8256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08" name="Freeform 165"/>
          <p:cNvSpPr/>
          <p:nvPr/>
        </p:nvSpPr>
        <p:spPr bwMode="auto">
          <a:xfrm>
            <a:off x="6668133" y="3009017"/>
            <a:ext cx="233333" cy="144495"/>
          </a:xfrm>
          <a:custGeom>
            <a:avLst/>
            <a:gdLst>
              <a:gd name="T0" fmla="*/ 233363 w 138"/>
              <a:gd name="T1" fmla="*/ 118969 h 85"/>
              <a:gd name="T2" fmla="*/ 209688 w 138"/>
              <a:gd name="T3" fmla="*/ 93475 h 85"/>
              <a:gd name="T4" fmla="*/ 211380 w 138"/>
              <a:gd name="T5" fmla="*/ 71381 h 85"/>
              <a:gd name="T6" fmla="*/ 140356 w 138"/>
              <a:gd name="T7" fmla="*/ 0 h 85"/>
              <a:gd name="T8" fmla="*/ 69332 w 138"/>
              <a:gd name="T9" fmla="*/ 71381 h 85"/>
              <a:gd name="T10" fmla="*/ 42276 w 138"/>
              <a:gd name="T11" fmla="*/ 61184 h 85"/>
              <a:gd name="T12" fmla="*/ 0 w 138"/>
              <a:gd name="T13" fmla="*/ 101973 h 85"/>
              <a:gd name="T14" fmla="*/ 42276 w 138"/>
              <a:gd name="T15" fmla="*/ 144462 h 85"/>
              <a:gd name="T16" fmla="*/ 136974 w 138"/>
              <a:gd name="T17" fmla="*/ 144462 h 85"/>
              <a:gd name="T18" fmla="*/ 140356 w 138"/>
              <a:gd name="T19" fmla="*/ 144462 h 85"/>
              <a:gd name="T20" fmla="*/ 207997 w 138"/>
              <a:gd name="T21" fmla="*/ 144462 h 85"/>
              <a:gd name="T22" fmla="*/ 233363 w 138"/>
              <a:gd name="T23" fmla="*/ 118969 h 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38" h="85">
                <a:moveTo>
                  <a:pt x="138" y="70"/>
                </a:moveTo>
                <a:cubicBezTo>
                  <a:pt x="138" y="62"/>
                  <a:pt x="132" y="55"/>
                  <a:pt x="124" y="55"/>
                </a:cubicBezTo>
                <a:cubicBezTo>
                  <a:pt x="125" y="51"/>
                  <a:pt x="125" y="47"/>
                  <a:pt x="125" y="42"/>
                </a:cubicBezTo>
                <a:cubicBezTo>
                  <a:pt x="125" y="19"/>
                  <a:pt x="106" y="0"/>
                  <a:pt x="83" y="0"/>
                </a:cubicBezTo>
                <a:cubicBezTo>
                  <a:pt x="60" y="0"/>
                  <a:pt x="41" y="18"/>
                  <a:pt x="41" y="42"/>
                </a:cubicBezTo>
                <a:cubicBezTo>
                  <a:pt x="36" y="38"/>
                  <a:pt x="31" y="36"/>
                  <a:pt x="25" y="36"/>
                </a:cubicBezTo>
                <a:cubicBezTo>
                  <a:pt x="11" y="36"/>
                  <a:pt x="0" y="47"/>
                  <a:pt x="0" y="60"/>
                </a:cubicBezTo>
                <a:cubicBezTo>
                  <a:pt x="0" y="74"/>
                  <a:pt x="11" y="85"/>
                  <a:pt x="25" y="85"/>
                </a:cubicBezTo>
                <a:cubicBezTo>
                  <a:pt x="81" y="85"/>
                  <a:pt x="81" y="85"/>
                  <a:pt x="81" y="85"/>
                </a:cubicBezTo>
                <a:cubicBezTo>
                  <a:pt x="83" y="85"/>
                  <a:pt x="83" y="85"/>
                  <a:pt x="83" y="85"/>
                </a:cubicBezTo>
                <a:cubicBezTo>
                  <a:pt x="123" y="85"/>
                  <a:pt x="123" y="85"/>
                  <a:pt x="123" y="85"/>
                </a:cubicBezTo>
                <a:cubicBezTo>
                  <a:pt x="131" y="85"/>
                  <a:pt x="138" y="78"/>
                  <a:pt x="138" y="7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09" name="Rectangle 166"/>
          <p:cNvSpPr>
            <a:spLocks noChangeArrowheads="1"/>
          </p:cNvSpPr>
          <p:nvPr/>
        </p:nvSpPr>
        <p:spPr bwMode="auto">
          <a:xfrm>
            <a:off x="6701460" y="3166208"/>
            <a:ext cx="20634" cy="444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10" name="Rectangle 167"/>
          <p:cNvSpPr>
            <a:spLocks noChangeArrowheads="1"/>
          </p:cNvSpPr>
          <p:nvPr/>
        </p:nvSpPr>
        <p:spPr bwMode="auto">
          <a:xfrm>
            <a:off x="6750665" y="3190027"/>
            <a:ext cx="20635" cy="444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11" name="Rectangle 168"/>
          <p:cNvSpPr>
            <a:spLocks noChangeArrowheads="1"/>
          </p:cNvSpPr>
          <p:nvPr/>
        </p:nvSpPr>
        <p:spPr bwMode="auto">
          <a:xfrm>
            <a:off x="6799872" y="3166208"/>
            <a:ext cx="20634" cy="444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12" name="Rectangle 169"/>
          <p:cNvSpPr>
            <a:spLocks noChangeArrowheads="1"/>
          </p:cNvSpPr>
          <p:nvPr/>
        </p:nvSpPr>
        <p:spPr bwMode="auto">
          <a:xfrm>
            <a:off x="6849077" y="3190027"/>
            <a:ext cx="19048" cy="444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13" name="Freeform 170"/>
          <p:cNvSpPr/>
          <p:nvPr/>
        </p:nvSpPr>
        <p:spPr bwMode="auto">
          <a:xfrm>
            <a:off x="7195115" y="3420267"/>
            <a:ext cx="131746" cy="80982"/>
          </a:xfrm>
          <a:custGeom>
            <a:avLst/>
            <a:gdLst>
              <a:gd name="T0" fmla="*/ 131763 w 83"/>
              <a:gd name="T1" fmla="*/ 0 h 51"/>
              <a:gd name="T2" fmla="*/ 9525 w 83"/>
              <a:gd name="T3" fmla="*/ 0 h 51"/>
              <a:gd name="T4" fmla="*/ 9525 w 83"/>
              <a:gd name="T5" fmla="*/ 25400 h 51"/>
              <a:gd name="T6" fmla="*/ 0 w 83"/>
              <a:gd name="T7" fmla="*/ 25400 h 51"/>
              <a:gd name="T8" fmla="*/ 0 w 83"/>
              <a:gd name="T9" fmla="*/ 58738 h 51"/>
              <a:gd name="T10" fmla="*/ 9525 w 83"/>
              <a:gd name="T11" fmla="*/ 58738 h 51"/>
              <a:gd name="T12" fmla="*/ 9525 w 83"/>
              <a:gd name="T13" fmla="*/ 80963 h 51"/>
              <a:gd name="T14" fmla="*/ 131763 w 83"/>
              <a:gd name="T15" fmla="*/ 80963 h 51"/>
              <a:gd name="T16" fmla="*/ 131763 w 83"/>
              <a:gd name="T17" fmla="*/ 0 h 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 h="51">
                <a:moveTo>
                  <a:pt x="83" y="0"/>
                </a:moveTo>
                <a:lnTo>
                  <a:pt x="6" y="0"/>
                </a:lnTo>
                <a:lnTo>
                  <a:pt x="6" y="16"/>
                </a:lnTo>
                <a:lnTo>
                  <a:pt x="0" y="16"/>
                </a:lnTo>
                <a:lnTo>
                  <a:pt x="0" y="37"/>
                </a:lnTo>
                <a:lnTo>
                  <a:pt x="6" y="37"/>
                </a:lnTo>
                <a:lnTo>
                  <a:pt x="6" y="51"/>
                </a:lnTo>
                <a:lnTo>
                  <a:pt x="83" y="51"/>
                </a:lnTo>
                <a:lnTo>
                  <a:pt x="8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14" name="Rectangle 171"/>
          <p:cNvSpPr>
            <a:spLocks noChangeArrowheads="1"/>
          </p:cNvSpPr>
          <p:nvPr/>
        </p:nvSpPr>
        <p:spPr bwMode="auto">
          <a:xfrm>
            <a:off x="7087171" y="3385341"/>
            <a:ext cx="20635" cy="111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15" name="Oval 172"/>
          <p:cNvSpPr>
            <a:spLocks noChangeArrowheads="1"/>
          </p:cNvSpPr>
          <p:nvPr/>
        </p:nvSpPr>
        <p:spPr bwMode="auto">
          <a:xfrm>
            <a:off x="7109393" y="3437741"/>
            <a:ext cx="44444" cy="4128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16" name="Freeform 173"/>
          <p:cNvSpPr>
            <a:spLocks noEditPoints="1"/>
          </p:cNvSpPr>
          <p:nvPr/>
        </p:nvSpPr>
        <p:spPr bwMode="auto">
          <a:xfrm>
            <a:off x="7074481" y="3402808"/>
            <a:ext cx="112698" cy="217537"/>
          </a:xfrm>
          <a:custGeom>
            <a:avLst/>
            <a:gdLst>
              <a:gd name="T0" fmla="*/ 57198 w 67"/>
              <a:gd name="T1" fmla="*/ 217487 h 128"/>
              <a:gd name="T2" fmla="*/ 112713 w 67"/>
              <a:gd name="T3" fmla="*/ 217487 h 128"/>
              <a:gd name="T4" fmla="*/ 112713 w 67"/>
              <a:gd name="T5" fmla="*/ 76460 h 128"/>
              <a:gd name="T6" fmla="*/ 112713 w 67"/>
              <a:gd name="T7" fmla="*/ 42478 h 128"/>
              <a:gd name="T8" fmla="*/ 112713 w 67"/>
              <a:gd name="T9" fmla="*/ 0 h 128"/>
              <a:gd name="T10" fmla="*/ 57198 w 67"/>
              <a:gd name="T11" fmla="*/ 0 h 128"/>
              <a:gd name="T12" fmla="*/ 57198 w 67"/>
              <a:gd name="T13" fmla="*/ 11894 h 128"/>
              <a:gd name="T14" fmla="*/ 57198 w 67"/>
              <a:gd name="T15" fmla="*/ 11894 h 128"/>
              <a:gd name="T16" fmla="*/ 57198 w 67"/>
              <a:gd name="T17" fmla="*/ 11894 h 128"/>
              <a:gd name="T18" fmla="*/ 99255 w 67"/>
              <a:gd name="T19" fmla="*/ 54372 h 128"/>
              <a:gd name="T20" fmla="*/ 57198 w 67"/>
              <a:gd name="T21" fmla="*/ 96850 h 128"/>
              <a:gd name="T22" fmla="*/ 57198 w 67"/>
              <a:gd name="T23" fmla="*/ 96850 h 128"/>
              <a:gd name="T24" fmla="*/ 57198 w 67"/>
              <a:gd name="T25" fmla="*/ 217487 h 128"/>
              <a:gd name="T26" fmla="*/ 0 w 67"/>
              <a:gd name="T27" fmla="*/ 217487 h 128"/>
              <a:gd name="T28" fmla="*/ 57198 w 67"/>
              <a:gd name="T29" fmla="*/ 217487 h 128"/>
              <a:gd name="T30" fmla="*/ 57198 w 67"/>
              <a:gd name="T31" fmla="*/ 96850 h 128"/>
              <a:gd name="T32" fmla="*/ 15141 w 67"/>
              <a:gd name="T33" fmla="*/ 54372 h 128"/>
              <a:gd name="T34" fmla="*/ 57198 w 67"/>
              <a:gd name="T35" fmla="*/ 11894 h 128"/>
              <a:gd name="T36" fmla="*/ 57198 w 67"/>
              <a:gd name="T37" fmla="*/ 0 h 128"/>
              <a:gd name="T38" fmla="*/ 0 w 67"/>
              <a:gd name="T39" fmla="*/ 0 h 128"/>
              <a:gd name="T40" fmla="*/ 0 w 67"/>
              <a:gd name="T41" fmla="*/ 217487 h 1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7" h="128">
                <a:moveTo>
                  <a:pt x="34" y="128"/>
                </a:moveTo>
                <a:cubicBezTo>
                  <a:pt x="67" y="128"/>
                  <a:pt x="67" y="128"/>
                  <a:pt x="67" y="128"/>
                </a:cubicBezTo>
                <a:cubicBezTo>
                  <a:pt x="67" y="45"/>
                  <a:pt x="67" y="45"/>
                  <a:pt x="67" y="45"/>
                </a:cubicBezTo>
                <a:cubicBezTo>
                  <a:pt x="67" y="25"/>
                  <a:pt x="67" y="25"/>
                  <a:pt x="67" y="25"/>
                </a:cubicBezTo>
                <a:cubicBezTo>
                  <a:pt x="67" y="0"/>
                  <a:pt x="67" y="0"/>
                  <a:pt x="67" y="0"/>
                </a:cubicBezTo>
                <a:cubicBezTo>
                  <a:pt x="34" y="0"/>
                  <a:pt x="34" y="0"/>
                  <a:pt x="34" y="0"/>
                </a:cubicBezTo>
                <a:cubicBezTo>
                  <a:pt x="34" y="7"/>
                  <a:pt x="34" y="7"/>
                  <a:pt x="34" y="7"/>
                </a:cubicBezTo>
                <a:cubicBezTo>
                  <a:pt x="34" y="7"/>
                  <a:pt x="34" y="7"/>
                  <a:pt x="34" y="7"/>
                </a:cubicBezTo>
                <a:cubicBezTo>
                  <a:pt x="34" y="7"/>
                  <a:pt x="34" y="7"/>
                  <a:pt x="34" y="7"/>
                </a:cubicBezTo>
                <a:cubicBezTo>
                  <a:pt x="48" y="7"/>
                  <a:pt x="59" y="18"/>
                  <a:pt x="59" y="32"/>
                </a:cubicBezTo>
                <a:cubicBezTo>
                  <a:pt x="59" y="46"/>
                  <a:pt x="48" y="57"/>
                  <a:pt x="34" y="57"/>
                </a:cubicBezTo>
                <a:cubicBezTo>
                  <a:pt x="34" y="57"/>
                  <a:pt x="34" y="57"/>
                  <a:pt x="34" y="57"/>
                </a:cubicBezTo>
                <a:lnTo>
                  <a:pt x="34" y="128"/>
                </a:lnTo>
                <a:close/>
                <a:moveTo>
                  <a:pt x="0" y="128"/>
                </a:moveTo>
                <a:cubicBezTo>
                  <a:pt x="34" y="128"/>
                  <a:pt x="34" y="128"/>
                  <a:pt x="34" y="128"/>
                </a:cubicBezTo>
                <a:cubicBezTo>
                  <a:pt x="34" y="57"/>
                  <a:pt x="34" y="57"/>
                  <a:pt x="34" y="57"/>
                </a:cubicBezTo>
                <a:cubicBezTo>
                  <a:pt x="20" y="57"/>
                  <a:pt x="9" y="46"/>
                  <a:pt x="9" y="32"/>
                </a:cubicBezTo>
                <a:cubicBezTo>
                  <a:pt x="9" y="18"/>
                  <a:pt x="20" y="7"/>
                  <a:pt x="34" y="7"/>
                </a:cubicBezTo>
                <a:cubicBezTo>
                  <a:pt x="34" y="0"/>
                  <a:pt x="34" y="0"/>
                  <a:pt x="34" y="0"/>
                </a:cubicBezTo>
                <a:cubicBezTo>
                  <a:pt x="0" y="0"/>
                  <a:pt x="0" y="0"/>
                  <a:pt x="0" y="0"/>
                </a:cubicBezTo>
                <a:lnTo>
                  <a:pt x="0" y="1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17" name="Freeform 174"/>
          <p:cNvSpPr/>
          <p:nvPr/>
        </p:nvSpPr>
        <p:spPr bwMode="auto">
          <a:xfrm>
            <a:off x="7917326" y="4225324"/>
            <a:ext cx="82539" cy="26993"/>
          </a:xfrm>
          <a:custGeom>
            <a:avLst/>
            <a:gdLst>
              <a:gd name="T0" fmla="*/ 1588 w 52"/>
              <a:gd name="T1" fmla="*/ 0 h 17"/>
              <a:gd name="T2" fmla="*/ 0 w 52"/>
              <a:gd name="T3" fmla="*/ 26987 h 17"/>
              <a:gd name="T4" fmla="*/ 82550 w 52"/>
              <a:gd name="T5" fmla="*/ 26987 h 17"/>
              <a:gd name="T6" fmla="*/ 80963 w 52"/>
              <a:gd name="T7" fmla="*/ 0 h 17"/>
              <a:gd name="T8" fmla="*/ 1588 w 52"/>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17">
                <a:moveTo>
                  <a:pt x="1" y="0"/>
                </a:moveTo>
                <a:lnTo>
                  <a:pt x="0" y="17"/>
                </a:lnTo>
                <a:lnTo>
                  <a:pt x="52" y="17"/>
                </a:lnTo>
                <a:lnTo>
                  <a:pt x="51" y="0"/>
                </a:lnTo>
                <a:lnTo>
                  <a:pt x="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18" name="Freeform 175"/>
          <p:cNvSpPr>
            <a:spLocks noEditPoints="1"/>
          </p:cNvSpPr>
          <p:nvPr/>
        </p:nvSpPr>
        <p:spPr bwMode="auto">
          <a:xfrm>
            <a:off x="7842730" y="4072881"/>
            <a:ext cx="231745" cy="144495"/>
          </a:xfrm>
          <a:custGeom>
            <a:avLst/>
            <a:gdLst>
              <a:gd name="T0" fmla="*/ 155575 w 146"/>
              <a:gd name="T1" fmla="*/ 144462 h 91"/>
              <a:gd name="T2" fmla="*/ 231775 w 146"/>
              <a:gd name="T3" fmla="*/ 144462 h 91"/>
              <a:gd name="T4" fmla="*/ 231775 w 146"/>
              <a:gd name="T5" fmla="*/ 0 h 91"/>
              <a:gd name="T6" fmla="*/ 115888 w 146"/>
              <a:gd name="T7" fmla="*/ 0 h 91"/>
              <a:gd name="T8" fmla="*/ 115888 w 146"/>
              <a:gd name="T9" fmla="*/ 17462 h 91"/>
              <a:gd name="T10" fmla="*/ 209550 w 146"/>
              <a:gd name="T11" fmla="*/ 17462 h 91"/>
              <a:gd name="T12" fmla="*/ 209550 w 146"/>
              <a:gd name="T13" fmla="*/ 127000 h 91"/>
              <a:gd name="T14" fmla="*/ 153988 w 146"/>
              <a:gd name="T15" fmla="*/ 127000 h 91"/>
              <a:gd name="T16" fmla="*/ 115888 w 146"/>
              <a:gd name="T17" fmla="*/ 127000 h 91"/>
              <a:gd name="T18" fmla="*/ 115888 w 146"/>
              <a:gd name="T19" fmla="*/ 144462 h 91"/>
              <a:gd name="T20" fmla="*/ 155575 w 146"/>
              <a:gd name="T21" fmla="*/ 144462 h 91"/>
              <a:gd name="T22" fmla="*/ 115888 w 146"/>
              <a:gd name="T23" fmla="*/ 0 h 91"/>
              <a:gd name="T24" fmla="*/ 0 w 146"/>
              <a:gd name="T25" fmla="*/ 0 h 91"/>
              <a:gd name="T26" fmla="*/ 0 w 146"/>
              <a:gd name="T27" fmla="*/ 144462 h 91"/>
              <a:gd name="T28" fmla="*/ 76200 w 146"/>
              <a:gd name="T29" fmla="*/ 144462 h 91"/>
              <a:gd name="T30" fmla="*/ 115888 w 146"/>
              <a:gd name="T31" fmla="*/ 144462 h 91"/>
              <a:gd name="T32" fmla="*/ 115888 w 146"/>
              <a:gd name="T33" fmla="*/ 127000 h 91"/>
              <a:gd name="T34" fmla="*/ 76200 w 146"/>
              <a:gd name="T35" fmla="*/ 127000 h 91"/>
              <a:gd name="T36" fmla="*/ 20638 w 146"/>
              <a:gd name="T37" fmla="*/ 127000 h 91"/>
              <a:gd name="T38" fmla="*/ 20638 w 146"/>
              <a:gd name="T39" fmla="*/ 17462 h 91"/>
              <a:gd name="T40" fmla="*/ 115888 w 146"/>
              <a:gd name="T41" fmla="*/ 17462 h 91"/>
              <a:gd name="T42" fmla="*/ 115888 w 146"/>
              <a:gd name="T43" fmla="*/ 0 h 9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46" h="91">
                <a:moveTo>
                  <a:pt x="98" y="91"/>
                </a:moveTo>
                <a:lnTo>
                  <a:pt x="146" y="91"/>
                </a:lnTo>
                <a:lnTo>
                  <a:pt x="146" y="0"/>
                </a:lnTo>
                <a:lnTo>
                  <a:pt x="73" y="0"/>
                </a:lnTo>
                <a:lnTo>
                  <a:pt x="73" y="11"/>
                </a:lnTo>
                <a:lnTo>
                  <a:pt x="132" y="11"/>
                </a:lnTo>
                <a:lnTo>
                  <a:pt x="132" y="80"/>
                </a:lnTo>
                <a:lnTo>
                  <a:pt x="97" y="80"/>
                </a:lnTo>
                <a:lnTo>
                  <a:pt x="73" y="80"/>
                </a:lnTo>
                <a:lnTo>
                  <a:pt x="73" y="91"/>
                </a:lnTo>
                <a:lnTo>
                  <a:pt x="98" y="91"/>
                </a:lnTo>
                <a:close/>
                <a:moveTo>
                  <a:pt x="73" y="0"/>
                </a:moveTo>
                <a:lnTo>
                  <a:pt x="0" y="0"/>
                </a:lnTo>
                <a:lnTo>
                  <a:pt x="0" y="91"/>
                </a:lnTo>
                <a:lnTo>
                  <a:pt x="48" y="91"/>
                </a:lnTo>
                <a:lnTo>
                  <a:pt x="73" y="91"/>
                </a:lnTo>
                <a:lnTo>
                  <a:pt x="73" y="80"/>
                </a:lnTo>
                <a:lnTo>
                  <a:pt x="48" y="80"/>
                </a:lnTo>
                <a:lnTo>
                  <a:pt x="13" y="80"/>
                </a:lnTo>
                <a:lnTo>
                  <a:pt x="13" y="11"/>
                </a:lnTo>
                <a:lnTo>
                  <a:pt x="73" y="11"/>
                </a:lnTo>
                <a:lnTo>
                  <a:pt x="7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19" name="Freeform 176"/>
          <p:cNvSpPr/>
          <p:nvPr/>
        </p:nvSpPr>
        <p:spPr bwMode="auto">
          <a:xfrm>
            <a:off x="7899865" y="4260257"/>
            <a:ext cx="115873" cy="9527"/>
          </a:xfrm>
          <a:custGeom>
            <a:avLst/>
            <a:gdLst>
              <a:gd name="T0" fmla="*/ 0 w 73"/>
              <a:gd name="T1" fmla="*/ 0 h 6"/>
              <a:gd name="T2" fmla="*/ 0 w 73"/>
              <a:gd name="T3" fmla="*/ 9525 h 6"/>
              <a:gd name="T4" fmla="*/ 115888 w 73"/>
              <a:gd name="T5" fmla="*/ 9525 h 6"/>
              <a:gd name="T6" fmla="*/ 115888 w 73"/>
              <a:gd name="T7" fmla="*/ 0 h 6"/>
              <a:gd name="T8" fmla="*/ 100013 w 73"/>
              <a:gd name="T9" fmla="*/ 0 h 6"/>
              <a:gd name="T10" fmla="*/ 17463 w 73"/>
              <a:gd name="T11" fmla="*/ 0 h 6"/>
              <a:gd name="T12" fmla="*/ 0 w 73"/>
              <a:gd name="T13" fmla="*/ 0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3" h="6">
                <a:moveTo>
                  <a:pt x="0" y="0"/>
                </a:moveTo>
                <a:lnTo>
                  <a:pt x="0" y="6"/>
                </a:lnTo>
                <a:lnTo>
                  <a:pt x="73" y="6"/>
                </a:lnTo>
                <a:lnTo>
                  <a:pt x="73" y="0"/>
                </a:lnTo>
                <a:lnTo>
                  <a:pt x="63" y="0"/>
                </a:lnTo>
                <a:lnTo>
                  <a:pt x="11"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20" name="Freeform 177"/>
          <p:cNvSpPr>
            <a:spLocks noEditPoints="1"/>
          </p:cNvSpPr>
          <p:nvPr/>
        </p:nvSpPr>
        <p:spPr bwMode="auto">
          <a:xfrm>
            <a:off x="6525269" y="4014129"/>
            <a:ext cx="192063" cy="190544"/>
          </a:xfrm>
          <a:custGeom>
            <a:avLst/>
            <a:gdLst>
              <a:gd name="T0" fmla="*/ 95194 w 113"/>
              <a:gd name="T1" fmla="*/ 190500 h 112"/>
              <a:gd name="T2" fmla="*/ 110493 w 113"/>
              <a:gd name="T3" fmla="*/ 190500 h 112"/>
              <a:gd name="T4" fmla="*/ 110493 w 113"/>
              <a:gd name="T5" fmla="*/ 176893 h 112"/>
              <a:gd name="T6" fmla="*/ 142791 w 113"/>
              <a:gd name="T7" fmla="*/ 163286 h 112"/>
              <a:gd name="T8" fmla="*/ 152990 w 113"/>
              <a:gd name="T9" fmla="*/ 173491 h 112"/>
              <a:gd name="T10" fmla="*/ 173389 w 113"/>
              <a:gd name="T11" fmla="*/ 153080 h 112"/>
              <a:gd name="T12" fmla="*/ 163190 w 113"/>
              <a:gd name="T13" fmla="*/ 142875 h 112"/>
              <a:gd name="T14" fmla="*/ 176789 w 113"/>
              <a:gd name="T15" fmla="*/ 110558 h 112"/>
              <a:gd name="T16" fmla="*/ 192088 w 113"/>
              <a:gd name="T17" fmla="*/ 110558 h 112"/>
              <a:gd name="T18" fmla="*/ 192088 w 113"/>
              <a:gd name="T19" fmla="*/ 81643 h 112"/>
              <a:gd name="T20" fmla="*/ 176789 w 113"/>
              <a:gd name="T21" fmla="*/ 81643 h 112"/>
              <a:gd name="T22" fmla="*/ 163190 w 113"/>
              <a:gd name="T23" fmla="*/ 49326 h 112"/>
              <a:gd name="T24" fmla="*/ 173389 w 113"/>
              <a:gd name="T25" fmla="*/ 39121 h 112"/>
              <a:gd name="T26" fmla="*/ 152990 w 113"/>
              <a:gd name="T27" fmla="*/ 18710 h 112"/>
              <a:gd name="T28" fmla="*/ 142791 w 113"/>
              <a:gd name="T29" fmla="*/ 27214 h 112"/>
              <a:gd name="T30" fmla="*/ 110493 w 113"/>
              <a:gd name="T31" fmla="*/ 15308 h 112"/>
              <a:gd name="T32" fmla="*/ 110493 w 113"/>
              <a:gd name="T33" fmla="*/ 0 h 112"/>
              <a:gd name="T34" fmla="*/ 95194 w 113"/>
              <a:gd name="T35" fmla="*/ 0 h 112"/>
              <a:gd name="T36" fmla="*/ 95194 w 113"/>
              <a:gd name="T37" fmla="*/ 35719 h 112"/>
              <a:gd name="T38" fmla="*/ 156390 w 113"/>
              <a:gd name="T39" fmla="*/ 95250 h 112"/>
              <a:gd name="T40" fmla="*/ 95194 w 113"/>
              <a:gd name="T41" fmla="*/ 156482 h 112"/>
              <a:gd name="T42" fmla="*/ 95194 w 113"/>
              <a:gd name="T43" fmla="*/ 190500 h 112"/>
              <a:gd name="T44" fmla="*/ 28898 w 113"/>
              <a:gd name="T45" fmla="*/ 142875 h 112"/>
              <a:gd name="T46" fmla="*/ 18699 w 113"/>
              <a:gd name="T47" fmla="*/ 153080 h 112"/>
              <a:gd name="T48" fmla="*/ 39098 w 113"/>
              <a:gd name="T49" fmla="*/ 173491 h 112"/>
              <a:gd name="T50" fmla="*/ 49297 w 113"/>
              <a:gd name="T51" fmla="*/ 163286 h 112"/>
              <a:gd name="T52" fmla="*/ 81595 w 113"/>
              <a:gd name="T53" fmla="*/ 176893 h 112"/>
              <a:gd name="T54" fmla="*/ 81595 w 113"/>
              <a:gd name="T55" fmla="*/ 190500 h 112"/>
              <a:gd name="T56" fmla="*/ 95194 w 113"/>
              <a:gd name="T57" fmla="*/ 190500 h 112"/>
              <a:gd name="T58" fmla="*/ 95194 w 113"/>
              <a:gd name="T59" fmla="*/ 156482 h 112"/>
              <a:gd name="T60" fmla="*/ 95194 w 113"/>
              <a:gd name="T61" fmla="*/ 156482 h 112"/>
              <a:gd name="T62" fmla="*/ 35698 w 113"/>
              <a:gd name="T63" fmla="*/ 95250 h 112"/>
              <a:gd name="T64" fmla="*/ 95194 w 113"/>
              <a:gd name="T65" fmla="*/ 35719 h 112"/>
              <a:gd name="T66" fmla="*/ 95194 w 113"/>
              <a:gd name="T67" fmla="*/ 35719 h 112"/>
              <a:gd name="T68" fmla="*/ 95194 w 113"/>
              <a:gd name="T69" fmla="*/ 35719 h 112"/>
              <a:gd name="T70" fmla="*/ 95194 w 113"/>
              <a:gd name="T71" fmla="*/ 0 h 112"/>
              <a:gd name="T72" fmla="*/ 81595 w 113"/>
              <a:gd name="T73" fmla="*/ 0 h 112"/>
              <a:gd name="T74" fmla="*/ 81595 w 113"/>
              <a:gd name="T75" fmla="*/ 15308 h 112"/>
              <a:gd name="T76" fmla="*/ 49297 w 113"/>
              <a:gd name="T77" fmla="*/ 27214 h 112"/>
              <a:gd name="T78" fmla="*/ 39098 w 113"/>
              <a:gd name="T79" fmla="*/ 18710 h 112"/>
              <a:gd name="T80" fmla="*/ 18699 w 113"/>
              <a:gd name="T81" fmla="*/ 39121 h 112"/>
              <a:gd name="T82" fmla="*/ 28898 w 113"/>
              <a:gd name="T83" fmla="*/ 49326 h 112"/>
              <a:gd name="T84" fmla="*/ 15299 w 113"/>
              <a:gd name="T85" fmla="*/ 81643 h 112"/>
              <a:gd name="T86" fmla="*/ 0 w 113"/>
              <a:gd name="T87" fmla="*/ 81643 h 112"/>
              <a:gd name="T88" fmla="*/ 0 w 113"/>
              <a:gd name="T89" fmla="*/ 110558 h 112"/>
              <a:gd name="T90" fmla="*/ 15299 w 113"/>
              <a:gd name="T91" fmla="*/ 110558 h 112"/>
              <a:gd name="T92" fmla="*/ 28898 w 113"/>
              <a:gd name="T93" fmla="*/ 142875 h 11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13" h="112">
                <a:moveTo>
                  <a:pt x="56" y="112"/>
                </a:moveTo>
                <a:cubicBezTo>
                  <a:pt x="65" y="112"/>
                  <a:pt x="65" y="112"/>
                  <a:pt x="65" y="112"/>
                </a:cubicBezTo>
                <a:cubicBezTo>
                  <a:pt x="65" y="104"/>
                  <a:pt x="65" y="104"/>
                  <a:pt x="65" y="104"/>
                </a:cubicBezTo>
                <a:cubicBezTo>
                  <a:pt x="72" y="103"/>
                  <a:pt x="78" y="100"/>
                  <a:pt x="84" y="96"/>
                </a:cubicBezTo>
                <a:cubicBezTo>
                  <a:pt x="90" y="102"/>
                  <a:pt x="90" y="102"/>
                  <a:pt x="90" y="102"/>
                </a:cubicBezTo>
                <a:cubicBezTo>
                  <a:pt x="102" y="90"/>
                  <a:pt x="102" y="90"/>
                  <a:pt x="102" y="90"/>
                </a:cubicBezTo>
                <a:cubicBezTo>
                  <a:pt x="96" y="84"/>
                  <a:pt x="96" y="84"/>
                  <a:pt x="96" y="84"/>
                </a:cubicBezTo>
                <a:cubicBezTo>
                  <a:pt x="100" y="78"/>
                  <a:pt x="103" y="72"/>
                  <a:pt x="104" y="65"/>
                </a:cubicBezTo>
                <a:cubicBezTo>
                  <a:pt x="113" y="65"/>
                  <a:pt x="113" y="65"/>
                  <a:pt x="113" y="65"/>
                </a:cubicBezTo>
                <a:cubicBezTo>
                  <a:pt x="113" y="48"/>
                  <a:pt x="113" y="48"/>
                  <a:pt x="113" y="48"/>
                </a:cubicBezTo>
                <a:cubicBezTo>
                  <a:pt x="104" y="48"/>
                  <a:pt x="104" y="48"/>
                  <a:pt x="104" y="48"/>
                </a:cubicBezTo>
                <a:cubicBezTo>
                  <a:pt x="103" y="41"/>
                  <a:pt x="100" y="34"/>
                  <a:pt x="96" y="29"/>
                </a:cubicBezTo>
                <a:cubicBezTo>
                  <a:pt x="102" y="23"/>
                  <a:pt x="102" y="23"/>
                  <a:pt x="102" y="23"/>
                </a:cubicBezTo>
                <a:cubicBezTo>
                  <a:pt x="90" y="11"/>
                  <a:pt x="90" y="11"/>
                  <a:pt x="90" y="11"/>
                </a:cubicBezTo>
                <a:cubicBezTo>
                  <a:pt x="84" y="16"/>
                  <a:pt x="84" y="16"/>
                  <a:pt x="84" y="16"/>
                </a:cubicBezTo>
                <a:cubicBezTo>
                  <a:pt x="78" y="13"/>
                  <a:pt x="72" y="10"/>
                  <a:pt x="65" y="9"/>
                </a:cubicBezTo>
                <a:cubicBezTo>
                  <a:pt x="65" y="0"/>
                  <a:pt x="65" y="0"/>
                  <a:pt x="65" y="0"/>
                </a:cubicBezTo>
                <a:cubicBezTo>
                  <a:pt x="56" y="0"/>
                  <a:pt x="56" y="0"/>
                  <a:pt x="56" y="0"/>
                </a:cubicBezTo>
                <a:cubicBezTo>
                  <a:pt x="56" y="21"/>
                  <a:pt x="56" y="21"/>
                  <a:pt x="56" y="21"/>
                </a:cubicBezTo>
                <a:cubicBezTo>
                  <a:pt x="76" y="21"/>
                  <a:pt x="92" y="37"/>
                  <a:pt x="92" y="56"/>
                </a:cubicBezTo>
                <a:cubicBezTo>
                  <a:pt x="92" y="76"/>
                  <a:pt x="76" y="92"/>
                  <a:pt x="56" y="92"/>
                </a:cubicBezTo>
                <a:lnTo>
                  <a:pt x="56" y="112"/>
                </a:lnTo>
                <a:close/>
                <a:moveTo>
                  <a:pt x="17" y="84"/>
                </a:moveTo>
                <a:cubicBezTo>
                  <a:pt x="11" y="90"/>
                  <a:pt x="11" y="90"/>
                  <a:pt x="11" y="90"/>
                </a:cubicBezTo>
                <a:cubicBezTo>
                  <a:pt x="23" y="102"/>
                  <a:pt x="23" y="102"/>
                  <a:pt x="23" y="102"/>
                </a:cubicBezTo>
                <a:cubicBezTo>
                  <a:pt x="29" y="96"/>
                  <a:pt x="29" y="96"/>
                  <a:pt x="29" y="96"/>
                </a:cubicBezTo>
                <a:cubicBezTo>
                  <a:pt x="35" y="100"/>
                  <a:pt x="41" y="103"/>
                  <a:pt x="48" y="104"/>
                </a:cubicBezTo>
                <a:cubicBezTo>
                  <a:pt x="48" y="112"/>
                  <a:pt x="48" y="112"/>
                  <a:pt x="48" y="112"/>
                </a:cubicBezTo>
                <a:cubicBezTo>
                  <a:pt x="56" y="112"/>
                  <a:pt x="56" y="112"/>
                  <a:pt x="56" y="112"/>
                </a:cubicBezTo>
                <a:cubicBezTo>
                  <a:pt x="56" y="92"/>
                  <a:pt x="56" y="92"/>
                  <a:pt x="56" y="92"/>
                </a:cubicBezTo>
                <a:cubicBezTo>
                  <a:pt x="56" y="92"/>
                  <a:pt x="56" y="92"/>
                  <a:pt x="56" y="92"/>
                </a:cubicBezTo>
                <a:cubicBezTo>
                  <a:pt x="37" y="92"/>
                  <a:pt x="21" y="76"/>
                  <a:pt x="21" y="56"/>
                </a:cubicBezTo>
                <a:cubicBezTo>
                  <a:pt x="21" y="37"/>
                  <a:pt x="37" y="21"/>
                  <a:pt x="56" y="21"/>
                </a:cubicBezTo>
                <a:cubicBezTo>
                  <a:pt x="56" y="21"/>
                  <a:pt x="56" y="21"/>
                  <a:pt x="56" y="21"/>
                </a:cubicBezTo>
                <a:cubicBezTo>
                  <a:pt x="56" y="21"/>
                  <a:pt x="56" y="21"/>
                  <a:pt x="56" y="21"/>
                </a:cubicBezTo>
                <a:cubicBezTo>
                  <a:pt x="56" y="0"/>
                  <a:pt x="56" y="0"/>
                  <a:pt x="56" y="0"/>
                </a:cubicBezTo>
                <a:cubicBezTo>
                  <a:pt x="48" y="0"/>
                  <a:pt x="48" y="0"/>
                  <a:pt x="48" y="0"/>
                </a:cubicBezTo>
                <a:cubicBezTo>
                  <a:pt x="48" y="9"/>
                  <a:pt x="48" y="9"/>
                  <a:pt x="48" y="9"/>
                </a:cubicBezTo>
                <a:cubicBezTo>
                  <a:pt x="41" y="10"/>
                  <a:pt x="35" y="13"/>
                  <a:pt x="29" y="16"/>
                </a:cubicBezTo>
                <a:cubicBezTo>
                  <a:pt x="23" y="11"/>
                  <a:pt x="23" y="11"/>
                  <a:pt x="23" y="11"/>
                </a:cubicBezTo>
                <a:cubicBezTo>
                  <a:pt x="11" y="23"/>
                  <a:pt x="11" y="23"/>
                  <a:pt x="11" y="23"/>
                </a:cubicBezTo>
                <a:cubicBezTo>
                  <a:pt x="17" y="29"/>
                  <a:pt x="17" y="29"/>
                  <a:pt x="17" y="29"/>
                </a:cubicBezTo>
                <a:cubicBezTo>
                  <a:pt x="13" y="34"/>
                  <a:pt x="10" y="41"/>
                  <a:pt x="9" y="48"/>
                </a:cubicBezTo>
                <a:cubicBezTo>
                  <a:pt x="0" y="48"/>
                  <a:pt x="0" y="48"/>
                  <a:pt x="0" y="48"/>
                </a:cubicBezTo>
                <a:cubicBezTo>
                  <a:pt x="0" y="65"/>
                  <a:pt x="0" y="65"/>
                  <a:pt x="0" y="65"/>
                </a:cubicBezTo>
                <a:cubicBezTo>
                  <a:pt x="9" y="65"/>
                  <a:pt x="9" y="65"/>
                  <a:pt x="9" y="65"/>
                </a:cubicBezTo>
                <a:cubicBezTo>
                  <a:pt x="10" y="72"/>
                  <a:pt x="13" y="78"/>
                  <a:pt x="17" y="8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21" name="Freeform 178"/>
          <p:cNvSpPr>
            <a:spLocks noEditPoints="1"/>
          </p:cNvSpPr>
          <p:nvPr/>
        </p:nvSpPr>
        <p:spPr bwMode="auto">
          <a:xfrm>
            <a:off x="6672888" y="3929980"/>
            <a:ext cx="126983" cy="128617"/>
          </a:xfrm>
          <a:custGeom>
            <a:avLst/>
            <a:gdLst>
              <a:gd name="T0" fmla="*/ 118533 w 75"/>
              <a:gd name="T1" fmla="*/ 52450 h 76"/>
              <a:gd name="T2" fmla="*/ 127000 w 75"/>
              <a:gd name="T3" fmla="*/ 49066 h 76"/>
              <a:gd name="T4" fmla="*/ 118533 w 75"/>
              <a:gd name="T5" fmla="*/ 27071 h 76"/>
              <a:gd name="T6" fmla="*/ 108373 w 75"/>
              <a:gd name="T7" fmla="*/ 30455 h 76"/>
              <a:gd name="T8" fmla="*/ 94827 w 75"/>
              <a:gd name="T9" fmla="*/ 16919 h 76"/>
              <a:gd name="T10" fmla="*/ 98213 w 75"/>
              <a:gd name="T11" fmla="*/ 8460 h 76"/>
              <a:gd name="T12" fmla="*/ 76200 w 75"/>
              <a:gd name="T13" fmla="*/ 0 h 76"/>
              <a:gd name="T14" fmla="*/ 72813 w 75"/>
              <a:gd name="T15" fmla="*/ 8460 h 76"/>
              <a:gd name="T16" fmla="*/ 62653 w 75"/>
              <a:gd name="T17" fmla="*/ 8460 h 76"/>
              <a:gd name="T18" fmla="*/ 62653 w 75"/>
              <a:gd name="T19" fmla="*/ 25379 h 76"/>
              <a:gd name="T20" fmla="*/ 98213 w 75"/>
              <a:gd name="T21" fmla="*/ 49066 h 76"/>
              <a:gd name="T22" fmla="*/ 77893 w 75"/>
              <a:gd name="T23" fmla="*/ 98132 h 76"/>
              <a:gd name="T24" fmla="*/ 77893 w 75"/>
              <a:gd name="T25" fmla="*/ 98132 h 76"/>
              <a:gd name="T26" fmla="*/ 62653 w 75"/>
              <a:gd name="T27" fmla="*/ 101516 h 76"/>
              <a:gd name="T28" fmla="*/ 62653 w 75"/>
              <a:gd name="T29" fmla="*/ 101516 h 76"/>
              <a:gd name="T30" fmla="*/ 62653 w 75"/>
              <a:gd name="T31" fmla="*/ 120127 h 76"/>
              <a:gd name="T32" fmla="*/ 74507 w 75"/>
              <a:gd name="T33" fmla="*/ 118435 h 76"/>
              <a:gd name="T34" fmla="*/ 77893 w 75"/>
              <a:gd name="T35" fmla="*/ 126895 h 76"/>
              <a:gd name="T36" fmla="*/ 99907 w 75"/>
              <a:gd name="T37" fmla="*/ 118435 h 76"/>
              <a:gd name="T38" fmla="*/ 96520 w 75"/>
              <a:gd name="T39" fmla="*/ 109976 h 76"/>
              <a:gd name="T40" fmla="*/ 110067 w 75"/>
              <a:gd name="T41" fmla="*/ 94748 h 76"/>
              <a:gd name="T42" fmla="*/ 118533 w 75"/>
              <a:gd name="T43" fmla="*/ 98132 h 76"/>
              <a:gd name="T44" fmla="*/ 127000 w 75"/>
              <a:gd name="T45" fmla="*/ 76137 h 76"/>
              <a:gd name="T46" fmla="*/ 118533 w 75"/>
              <a:gd name="T47" fmla="*/ 72753 h 76"/>
              <a:gd name="T48" fmla="*/ 118533 w 75"/>
              <a:gd name="T49" fmla="*/ 52450 h 76"/>
              <a:gd name="T50" fmla="*/ 62653 w 75"/>
              <a:gd name="T51" fmla="*/ 8460 h 76"/>
              <a:gd name="T52" fmla="*/ 52493 w 75"/>
              <a:gd name="T53" fmla="*/ 8460 h 76"/>
              <a:gd name="T54" fmla="*/ 49107 w 75"/>
              <a:gd name="T55" fmla="*/ 0 h 76"/>
              <a:gd name="T56" fmla="*/ 27093 w 75"/>
              <a:gd name="T57" fmla="*/ 8460 h 76"/>
              <a:gd name="T58" fmla="*/ 30480 w 75"/>
              <a:gd name="T59" fmla="*/ 18611 h 76"/>
              <a:gd name="T60" fmla="*/ 16933 w 75"/>
              <a:gd name="T61" fmla="*/ 32147 h 76"/>
              <a:gd name="T62" fmla="*/ 8467 w 75"/>
              <a:gd name="T63" fmla="*/ 28763 h 76"/>
              <a:gd name="T64" fmla="*/ 0 w 75"/>
              <a:gd name="T65" fmla="*/ 50758 h 76"/>
              <a:gd name="T66" fmla="*/ 8467 w 75"/>
              <a:gd name="T67" fmla="*/ 54142 h 76"/>
              <a:gd name="T68" fmla="*/ 8467 w 75"/>
              <a:gd name="T69" fmla="*/ 74445 h 76"/>
              <a:gd name="T70" fmla="*/ 0 w 75"/>
              <a:gd name="T71" fmla="*/ 77829 h 76"/>
              <a:gd name="T72" fmla="*/ 8467 w 75"/>
              <a:gd name="T73" fmla="*/ 99824 h 76"/>
              <a:gd name="T74" fmla="*/ 18627 w 75"/>
              <a:gd name="T75" fmla="*/ 96440 h 76"/>
              <a:gd name="T76" fmla="*/ 32173 w 75"/>
              <a:gd name="T77" fmla="*/ 109976 h 76"/>
              <a:gd name="T78" fmla="*/ 28787 w 75"/>
              <a:gd name="T79" fmla="*/ 118435 h 76"/>
              <a:gd name="T80" fmla="*/ 50800 w 75"/>
              <a:gd name="T81" fmla="*/ 128587 h 76"/>
              <a:gd name="T82" fmla="*/ 54187 w 75"/>
              <a:gd name="T83" fmla="*/ 118435 h 76"/>
              <a:gd name="T84" fmla="*/ 62653 w 75"/>
              <a:gd name="T85" fmla="*/ 120127 h 76"/>
              <a:gd name="T86" fmla="*/ 62653 w 75"/>
              <a:gd name="T87" fmla="*/ 101516 h 76"/>
              <a:gd name="T88" fmla="*/ 28787 w 75"/>
              <a:gd name="T89" fmla="*/ 77829 h 76"/>
              <a:gd name="T90" fmla="*/ 49107 w 75"/>
              <a:gd name="T91" fmla="*/ 28763 h 76"/>
              <a:gd name="T92" fmla="*/ 62653 w 75"/>
              <a:gd name="T93" fmla="*/ 25379 h 76"/>
              <a:gd name="T94" fmla="*/ 62653 w 75"/>
              <a:gd name="T95" fmla="*/ 25379 h 76"/>
              <a:gd name="T96" fmla="*/ 62653 w 75"/>
              <a:gd name="T97" fmla="*/ 8460 h 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 h="76">
                <a:moveTo>
                  <a:pt x="70" y="31"/>
                </a:moveTo>
                <a:cubicBezTo>
                  <a:pt x="75" y="29"/>
                  <a:pt x="75" y="29"/>
                  <a:pt x="75" y="29"/>
                </a:cubicBezTo>
                <a:cubicBezTo>
                  <a:pt x="70" y="16"/>
                  <a:pt x="70" y="16"/>
                  <a:pt x="70" y="16"/>
                </a:cubicBezTo>
                <a:cubicBezTo>
                  <a:pt x="64" y="18"/>
                  <a:pt x="64" y="18"/>
                  <a:pt x="64" y="18"/>
                </a:cubicBezTo>
                <a:cubicBezTo>
                  <a:pt x="62" y="15"/>
                  <a:pt x="59" y="12"/>
                  <a:pt x="56" y="10"/>
                </a:cubicBezTo>
                <a:cubicBezTo>
                  <a:pt x="58" y="5"/>
                  <a:pt x="58" y="5"/>
                  <a:pt x="58" y="5"/>
                </a:cubicBezTo>
                <a:cubicBezTo>
                  <a:pt x="45" y="0"/>
                  <a:pt x="45" y="0"/>
                  <a:pt x="45" y="0"/>
                </a:cubicBezTo>
                <a:cubicBezTo>
                  <a:pt x="43" y="5"/>
                  <a:pt x="43" y="5"/>
                  <a:pt x="43" y="5"/>
                </a:cubicBezTo>
                <a:cubicBezTo>
                  <a:pt x="41" y="5"/>
                  <a:pt x="39" y="5"/>
                  <a:pt x="37" y="5"/>
                </a:cubicBezTo>
                <a:cubicBezTo>
                  <a:pt x="37" y="15"/>
                  <a:pt x="37" y="15"/>
                  <a:pt x="37" y="15"/>
                </a:cubicBezTo>
                <a:cubicBezTo>
                  <a:pt x="46" y="15"/>
                  <a:pt x="54" y="21"/>
                  <a:pt x="58" y="29"/>
                </a:cubicBezTo>
                <a:cubicBezTo>
                  <a:pt x="63" y="40"/>
                  <a:pt x="57" y="53"/>
                  <a:pt x="46" y="58"/>
                </a:cubicBezTo>
                <a:cubicBezTo>
                  <a:pt x="46" y="58"/>
                  <a:pt x="46" y="58"/>
                  <a:pt x="46" y="58"/>
                </a:cubicBezTo>
                <a:cubicBezTo>
                  <a:pt x="43" y="59"/>
                  <a:pt x="40" y="60"/>
                  <a:pt x="37" y="60"/>
                </a:cubicBezTo>
                <a:cubicBezTo>
                  <a:pt x="37" y="60"/>
                  <a:pt x="37" y="60"/>
                  <a:pt x="37" y="60"/>
                </a:cubicBezTo>
                <a:cubicBezTo>
                  <a:pt x="37" y="71"/>
                  <a:pt x="37" y="71"/>
                  <a:pt x="37" y="71"/>
                </a:cubicBezTo>
                <a:cubicBezTo>
                  <a:pt x="40" y="71"/>
                  <a:pt x="42" y="70"/>
                  <a:pt x="44" y="70"/>
                </a:cubicBezTo>
                <a:cubicBezTo>
                  <a:pt x="46" y="75"/>
                  <a:pt x="46" y="75"/>
                  <a:pt x="46" y="75"/>
                </a:cubicBezTo>
                <a:cubicBezTo>
                  <a:pt x="59" y="70"/>
                  <a:pt x="59" y="70"/>
                  <a:pt x="59" y="70"/>
                </a:cubicBezTo>
                <a:cubicBezTo>
                  <a:pt x="57" y="65"/>
                  <a:pt x="57" y="65"/>
                  <a:pt x="57" y="65"/>
                </a:cubicBezTo>
                <a:cubicBezTo>
                  <a:pt x="60" y="62"/>
                  <a:pt x="63" y="59"/>
                  <a:pt x="65" y="56"/>
                </a:cubicBezTo>
                <a:cubicBezTo>
                  <a:pt x="70" y="58"/>
                  <a:pt x="70" y="58"/>
                  <a:pt x="70" y="58"/>
                </a:cubicBezTo>
                <a:cubicBezTo>
                  <a:pt x="75" y="45"/>
                  <a:pt x="75" y="45"/>
                  <a:pt x="75" y="45"/>
                </a:cubicBezTo>
                <a:cubicBezTo>
                  <a:pt x="70" y="43"/>
                  <a:pt x="70" y="43"/>
                  <a:pt x="70" y="43"/>
                </a:cubicBezTo>
                <a:cubicBezTo>
                  <a:pt x="71" y="39"/>
                  <a:pt x="71" y="35"/>
                  <a:pt x="70" y="31"/>
                </a:cubicBezTo>
                <a:close/>
                <a:moveTo>
                  <a:pt x="37" y="5"/>
                </a:moveTo>
                <a:cubicBezTo>
                  <a:pt x="35" y="5"/>
                  <a:pt x="33" y="5"/>
                  <a:pt x="31" y="5"/>
                </a:cubicBezTo>
                <a:cubicBezTo>
                  <a:pt x="29" y="0"/>
                  <a:pt x="29" y="0"/>
                  <a:pt x="29" y="0"/>
                </a:cubicBezTo>
                <a:cubicBezTo>
                  <a:pt x="16" y="5"/>
                  <a:pt x="16" y="5"/>
                  <a:pt x="16" y="5"/>
                </a:cubicBezTo>
                <a:cubicBezTo>
                  <a:pt x="18" y="11"/>
                  <a:pt x="18" y="11"/>
                  <a:pt x="18" y="11"/>
                </a:cubicBezTo>
                <a:cubicBezTo>
                  <a:pt x="15" y="13"/>
                  <a:pt x="12" y="16"/>
                  <a:pt x="10" y="19"/>
                </a:cubicBezTo>
                <a:cubicBezTo>
                  <a:pt x="5" y="17"/>
                  <a:pt x="5" y="17"/>
                  <a:pt x="5" y="17"/>
                </a:cubicBezTo>
                <a:cubicBezTo>
                  <a:pt x="0" y="30"/>
                  <a:pt x="0" y="30"/>
                  <a:pt x="0" y="30"/>
                </a:cubicBezTo>
                <a:cubicBezTo>
                  <a:pt x="5" y="32"/>
                  <a:pt x="5" y="32"/>
                  <a:pt x="5" y="32"/>
                </a:cubicBezTo>
                <a:cubicBezTo>
                  <a:pt x="4" y="36"/>
                  <a:pt x="4" y="40"/>
                  <a:pt x="5" y="44"/>
                </a:cubicBezTo>
                <a:cubicBezTo>
                  <a:pt x="0" y="46"/>
                  <a:pt x="0" y="46"/>
                  <a:pt x="0" y="46"/>
                </a:cubicBezTo>
                <a:cubicBezTo>
                  <a:pt x="5" y="59"/>
                  <a:pt x="5" y="59"/>
                  <a:pt x="5" y="59"/>
                </a:cubicBezTo>
                <a:cubicBezTo>
                  <a:pt x="11" y="57"/>
                  <a:pt x="11" y="57"/>
                  <a:pt x="11" y="57"/>
                </a:cubicBezTo>
                <a:cubicBezTo>
                  <a:pt x="13" y="60"/>
                  <a:pt x="16" y="63"/>
                  <a:pt x="19" y="65"/>
                </a:cubicBezTo>
                <a:cubicBezTo>
                  <a:pt x="17" y="70"/>
                  <a:pt x="17" y="70"/>
                  <a:pt x="17" y="70"/>
                </a:cubicBezTo>
                <a:cubicBezTo>
                  <a:pt x="30" y="76"/>
                  <a:pt x="30" y="76"/>
                  <a:pt x="30" y="76"/>
                </a:cubicBezTo>
                <a:cubicBezTo>
                  <a:pt x="32" y="70"/>
                  <a:pt x="32" y="70"/>
                  <a:pt x="32" y="70"/>
                </a:cubicBezTo>
                <a:cubicBezTo>
                  <a:pt x="34" y="70"/>
                  <a:pt x="36" y="71"/>
                  <a:pt x="37" y="71"/>
                </a:cubicBezTo>
                <a:cubicBezTo>
                  <a:pt x="37" y="60"/>
                  <a:pt x="37" y="60"/>
                  <a:pt x="37" y="60"/>
                </a:cubicBezTo>
                <a:cubicBezTo>
                  <a:pt x="29" y="60"/>
                  <a:pt x="21" y="54"/>
                  <a:pt x="17" y="46"/>
                </a:cubicBezTo>
                <a:cubicBezTo>
                  <a:pt x="12" y="35"/>
                  <a:pt x="18" y="22"/>
                  <a:pt x="29" y="17"/>
                </a:cubicBezTo>
                <a:cubicBezTo>
                  <a:pt x="32" y="16"/>
                  <a:pt x="34" y="15"/>
                  <a:pt x="37" y="15"/>
                </a:cubicBezTo>
                <a:cubicBezTo>
                  <a:pt x="37" y="15"/>
                  <a:pt x="37" y="15"/>
                  <a:pt x="37" y="15"/>
                </a:cubicBezTo>
                <a:lnTo>
                  <a:pt x="37" y="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22" name="Freeform 179"/>
          <p:cNvSpPr>
            <a:spLocks noEditPoints="1"/>
          </p:cNvSpPr>
          <p:nvPr/>
        </p:nvSpPr>
        <p:spPr bwMode="auto">
          <a:xfrm>
            <a:off x="7915746" y="2786708"/>
            <a:ext cx="238094" cy="241356"/>
          </a:xfrm>
          <a:custGeom>
            <a:avLst/>
            <a:gdLst>
              <a:gd name="T0" fmla="*/ 119907 w 141"/>
              <a:gd name="T1" fmla="*/ 241300 h 142"/>
              <a:gd name="T2" fmla="*/ 238125 w 141"/>
              <a:gd name="T3" fmla="*/ 120650 h 142"/>
              <a:gd name="T4" fmla="*/ 119907 w 141"/>
              <a:gd name="T5" fmla="*/ 0 h 142"/>
              <a:gd name="T6" fmla="*/ 119907 w 141"/>
              <a:gd name="T7" fmla="*/ 0 h 142"/>
              <a:gd name="T8" fmla="*/ 119907 w 141"/>
              <a:gd name="T9" fmla="*/ 86664 h 142"/>
              <a:gd name="T10" fmla="*/ 180705 w 141"/>
              <a:gd name="T11" fmla="*/ 59475 h 142"/>
              <a:gd name="T12" fmla="*/ 143551 w 141"/>
              <a:gd name="T13" fmla="*/ 144440 h 142"/>
              <a:gd name="T14" fmla="*/ 119907 w 141"/>
              <a:gd name="T15" fmla="*/ 154636 h 142"/>
              <a:gd name="T16" fmla="*/ 119907 w 141"/>
              <a:gd name="T17" fmla="*/ 241300 h 142"/>
              <a:gd name="T18" fmla="*/ 119907 w 141"/>
              <a:gd name="T19" fmla="*/ 0 h 142"/>
              <a:gd name="T20" fmla="*/ 0 w 141"/>
              <a:gd name="T21" fmla="*/ 120650 h 142"/>
              <a:gd name="T22" fmla="*/ 119907 w 141"/>
              <a:gd name="T23" fmla="*/ 241300 h 142"/>
              <a:gd name="T24" fmla="*/ 119907 w 141"/>
              <a:gd name="T25" fmla="*/ 154636 h 142"/>
              <a:gd name="T26" fmla="*/ 59109 w 141"/>
              <a:gd name="T27" fmla="*/ 181825 h 142"/>
              <a:gd name="T28" fmla="*/ 96263 w 141"/>
              <a:gd name="T29" fmla="*/ 96860 h 142"/>
              <a:gd name="T30" fmla="*/ 96263 w 141"/>
              <a:gd name="T31" fmla="*/ 96860 h 142"/>
              <a:gd name="T32" fmla="*/ 119907 w 141"/>
              <a:gd name="T33" fmla="*/ 86664 h 142"/>
              <a:gd name="T34" fmla="*/ 119907 w 141"/>
              <a:gd name="T35" fmla="*/ 0 h 1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1" h="142">
                <a:moveTo>
                  <a:pt x="71" y="142"/>
                </a:moveTo>
                <a:cubicBezTo>
                  <a:pt x="110" y="142"/>
                  <a:pt x="141" y="110"/>
                  <a:pt x="141" y="71"/>
                </a:cubicBezTo>
                <a:cubicBezTo>
                  <a:pt x="141" y="32"/>
                  <a:pt x="110" y="0"/>
                  <a:pt x="71" y="0"/>
                </a:cubicBezTo>
                <a:cubicBezTo>
                  <a:pt x="71" y="0"/>
                  <a:pt x="71" y="0"/>
                  <a:pt x="71" y="0"/>
                </a:cubicBezTo>
                <a:cubicBezTo>
                  <a:pt x="71" y="51"/>
                  <a:pt x="71" y="51"/>
                  <a:pt x="71" y="51"/>
                </a:cubicBezTo>
                <a:cubicBezTo>
                  <a:pt x="107" y="35"/>
                  <a:pt x="107" y="35"/>
                  <a:pt x="107" y="35"/>
                </a:cubicBezTo>
                <a:cubicBezTo>
                  <a:pt x="85" y="85"/>
                  <a:pt x="85" y="85"/>
                  <a:pt x="85" y="85"/>
                </a:cubicBezTo>
                <a:cubicBezTo>
                  <a:pt x="71" y="91"/>
                  <a:pt x="71" y="91"/>
                  <a:pt x="71" y="91"/>
                </a:cubicBezTo>
                <a:cubicBezTo>
                  <a:pt x="71" y="142"/>
                  <a:pt x="71" y="142"/>
                  <a:pt x="71" y="142"/>
                </a:cubicBezTo>
                <a:close/>
                <a:moveTo>
                  <a:pt x="71" y="0"/>
                </a:moveTo>
                <a:cubicBezTo>
                  <a:pt x="32" y="0"/>
                  <a:pt x="0" y="32"/>
                  <a:pt x="0" y="71"/>
                </a:cubicBezTo>
                <a:cubicBezTo>
                  <a:pt x="0" y="110"/>
                  <a:pt x="32" y="142"/>
                  <a:pt x="71" y="142"/>
                </a:cubicBezTo>
                <a:cubicBezTo>
                  <a:pt x="71" y="91"/>
                  <a:pt x="71" y="91"/>
                  <a:pt x="71" y="91"/>
                </a:cubicBezTo>
                <a:cubicBezTo>
                  <a:pt x="35" y="107"/>
                  <a:pt x="35" y="107"/>
                  <a:pt x="35" y="107"/>
                </a:cubicBezTo>
                <a:cubicBezTo>
                  <a:pt x="57" y="57"/>
                  <a:pt x="57" y="57"/>
                  <a:pt x="57" y="57"/>
                </a:cubicBezTo>
                <a:cubicBezTo>
                  <a:pt x="57" y="57"/>
                  <a:pt x="57" y="57"/>
                  <a:pt x="57" y="57"/>
                </a:cubicBezTo>
                <a:cubicBezTo>
                  <a:pt x="71" y="51"/>
                  <a:pt x="71" y="51"/>
                  <a:pt x="71" y="51"/>
                </a:cubicBezTo>
                <a:lnTo>
                  <a:pt x="7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23" name="Oval 180"/>
          <p:cNvSpPr>
            <a:spLocks noChangeArrowheads="1"/>
          </p:cNvSpPr>
          <p:nvPr/>
        </p:nvSpPr>
        <p:spPr bwMode="auto">
          <a:xfrm>
            <a:off x="8022095" y="2891515"/>
            <a:ext cx="26983" cy="2699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24" name="Freeform 181"/>
          <p:cNvSpPr>
            <a:spLocks noEditPoints="1"/>
          </p:cNvSpPr>
          <p:nvPr/>
        </p:nvSpPr>
        <p:spPr bwMode="auto">
          <a:xfrm>
            <a:off x="7237965" y="3626689"/>
            <a:ext cx="138094" cy="261999"/>
          </a:xfrm>
          <a:custGeom>
            <a:avLst/>
            <a:gdLst>
              <a:gd name="T0" fmla="*/ 69909 w 81"/>
              <a:gd name="T1" fmla="*/ 261938 h 155"/>
              <a:gd name="T2" fmla="*/ 138112 w 81"/>
              <a:gd name="T3" fmla="*/ 261938 h 155"/>
              <a:gd name="T4" fmla="*/ 138112 w 81"/>
              <a:gd name="T5" fmla="*/ 0 h 155"/>
              <a:gd name="T6" fmla="*/ 69909 w 81"/>
              <a:gd name="T7" fmla="*/ 0 h 155"/>
              <a:gd name="T8" fmla="*/ 69909 w 81"/>
              <a:gd name="T9" fmla="*/ 15209 h 155"/>
              <a:gd name="T10" fmla="*/ 124471 w 81"/>
              <a:gd name="T11" fmla="*/ 15209 h 155"/>
              <a:gd name="T12" fmla="*/ 124471 w 81"/>
              <a:gd name="T13" fmla="*/ 65907 h 155"/>
              <a:gd name="T14" fmla="*/ 69909 w 81"/>
              <a:gd name="T15" fmla="*/ 65907 h 155"/>
              <a:gd name="T16" fmla="*/ 69909 w 81"/>
              <a:gd name="T17" fmla="*/ 77736 h 155"/>
              <a:gd name="T18" fmla="*/ 124471 w 81"/>
              <a:gd name="T19" fmla="*/ 77736 h 155"/>
              <a:gd name="T20" fmla="*/ 124471 w 81"/>
              <a:gd name="T21" fmla="*/ 126744 h 155"/>
              <a:gd name="T22" fmla="*/ 69909 w 81"/>
              <a:gd name="T23" fmla="*/ 126744 h 155"/>
              <a:gd name="T24" fmla="*/ 69909 w 81"/>
              <a:gd name="T25" fmla="*/ 147023 h 155"/>
              <a:gd name="T26" fmla="*/ 69909 w 81"/>
              <a:gd name="T27" fmla="*/ 147023 h 155"/>
              <a:gd name="T28" fmla="*/ 85254 w 81"/>
              <a:gd name="T29" fmla="*/ 163922 h 155"/>
              <a:gd name="T30" fmla="*/ 69909 w 81"/>
              <a:gd name="T31" fmla="*/ 180822 h 155"/>
              <a:gd name="T32" fmla="*/ 69909 w 81"/>
              <a:gd name="T33" fmla="*/ 180822 h 155"/>
              <a:gd name="T34" fmla="*/ 69909 w 81"/>
              <a:gd name="T35" fmla="*/ 180822 h 155"/>
              <a:gd name="T36" fmla="*/ 69909 w 81"/>
              <a:gd name="T37" fmla="*/ 206171 h 155"/>
              <a:gd name="T38" fmla="*/ 69909 w 81"/>
              <a:gd name="T39" fmla="*/ 206171 h 155"/>
              <a:gd name="T40" fmla="*/ 85254 w 81"/>
              <a:gd name="T41" fmla="*/ 223070 h 155"/>
              <a:gd name="T42" fmla="*/ 69909 w 81"/>
              <a:gd name="T43" fmla="*/ 239969 h 155"/>
              <a:gd name="T44" fmla="*/ 69909 w 81"/>
              <a:gd name="T45" fmla="*/ 239969 h 155"/>
              <a:gd name="T46" fmla="*/ 69909 w 81"/>
              <a:gd name="T47" fmla="*/ 239969 h 155"/>
              <a:gd name="T48" fmla="*/ 69909 w 81"/>
              <a:gd name="T49" fmla="*/ 261938 h 155"/>
              <a:gd name="T50" fmla="*/ 0 w 81"/>
              <a:gd name="T51" fmla="*/ 261938 h 155"/>
              <a:gd name="T52" fmla="*/ 69909 w 81"/>
              <a:gd name="T53" fmla="*/ 261938 h 155"/>
              <a:gd name="T54" fmla="*/ 69909 w 81"/>
              <a:gd name="T55" fmla="*/ 239969 h 155"/>
              <a:gd name="T56" fmla="*/ 52858 w 81"/>
              <a:gd name="T57" fmla="*/ 223070 h 155"/>
              <a:gd name="T58" fmla="*/ 69909 w 81"/>
              <a:gd name="T59" fmla="*/ 206171 h 155"/>
              <a:gd name="T60" fmla="*/ 69909 w 81"/>
              <a:gd name="T61" fmla="*/ 180822 h 155"/>
              <a:gd name="T62" fmla="*/ 52858 w 81"/>
              <a:gd name="T63" fmla="*/ 163922 h 155"/>
              <a:gd name="T64" fmla="*/ 69909 w 81"/>
              <a:gd name="T65" fmla="*/ 147023 h 155"/>
              <a:gd name="T66" fmla="*/ 69909 w 81"/>
              <a:gd name="T67" fmla="*/ 126744 h 155"/>
              <a:gd name="T68" fmla="*/ 13641 w 81"/>
              <a:gd name="T69" fmla="*/ 126744 h 155"/>
              <a:gd name="T70" fmla="*/ 13641 w 81"/>
              <a:gd name="T71" fmla="*/ 77736 h 155"/>
              <a:gd name="T72" fmla="*/ 13641 w 81"/>
              <a:gd name="T73" fmla="*/ 77736 h 155"/>
              <a:gd name="T74" fmla="*/ 69909 w 81"/>
              <a:gd name="T75" fmla="*/ 77736 h 155"/>
              <a:gd name="T76" fmla="*/ 69909 w 81"/>
              <a:gd name="T77" fmla="*/ 65907 h 155"/>
              <a:gd name="T78" fmla="*/ 13641 w 81"/>
              <a:gd name="T79" fmla="*/ 65907 h 155"/>
              <a:gd name="T80" fmla="*/ 13641 w 81"/>
              <a:gd name="T81" fmla="*/ 15209 h 155"/>
              <a:gd name="T82" fmla="*/ 13641 w 81"/>
              <a:gd name="T83" fmla="*/ 15209 h 155"/>
              <a:gd name="T84" fmla="*/ 69909 w 81"/>
              <a:gd name="T85" fmla="*/ 15209 h 155"/>
              <a:gd name="T86" fmla="*/ 69909 w 81"/>
              <a:gd name="T87" fmla="*/ 0 h 155"/>
              <a:gd name="T88" fmla="*/ 0 w 81"/>
              <a:gd name="T89" fmla="*/ 0 h 155"/>
              <a:gd name="T90" fmla="*/ 0 w 81"/>
              <a:gd name="T91" fmla="*/ 261938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81" h="155">
                <a:moveTo>
                  <a:pt x="41" y="155"/>
                </a:moveTo>
                <a:cubicBezTo>
                  <a:pt x="81" y="155"/>
                  <a:pt x="81" y="155"/>
                  <a:pt x="81" y="155"/>
                </a:cubicBezTo>
                <a:cubicBezTo>
                  <a:pt x="81" y="0"/>
                  <a:pt x="81" y="0"/>
                  <a:pt x="81" y="0"/>
                </a:cubicBezTo>
                <a:cubicBezTo>
                  <a:pt x="41" y="0"/>
                  <a:pt x="41" y="0"/>
                  <a:pt x="41" y="0"/>
                </a:cubicBezTo>
                <a:cubicBezTo>
                  <a:pt x="41" y="9"/>
                  <a:pt x="41" y="9"/>
                  <a:pt x="41" y="9"/>
                </a:cubicBezTo>
                <a:cubicBezTo>
                  <a:pt x="73" y="9"/>
                  <a:pt x="73" y="9"/>
                  <a:pt x="73" y="9"/>
                </a:cubicBezTo>
                <a:cubicBezTo>
                  <a:pt x="73" y="39"/>
                  <a:pt x="73" y="39"/>
                  <a:pt x="73" y="39"/>
                </a:cubicBezTo>
                <a:cubicBezTo>
                  <a:pt x="41" y="39"/>
                  <a:pt x="41" y="39"/>
                  <a:pt x="41" y="39"/>
                </a:cubicBezTo>
                <a:cubicBezTo>
                  <a:pt x="41" y="46"/>
                  <a:pt x="41" y="46"/>
                  <a:pt x="41" y="46"/>
                </a:cubicBezTo>
                <a:cubicBezTo>
                  <a:pt x="73" y="46"/>
                  <a:pt x="73" y="46"/>
                  <a:pt x="73" y="46"/>
                </a:cubicBezTo>
                <a:cubicBezTo>
                  <a:pt x="73" y="75"/>
                  <a:pt x="73" y="75"/>
                  <a:pt x="73" y="75"/>
                </a:cubicBezTo>
                <a:cubicBezTo>
                  <a:pt x="41" y="75"/>
                  <a:pt x="41" y="75"/>
                  <a:pt x="41" y="75"/>
                </a:cubicBezTo>
                <a:cubicBezTo>
                  <a:pt x="41" y="87"/>
                  <a:pt x="41" y="87"/>
                  <a:pt x="41" y="87"/>
                </a:cubicBezTo>
                <a:cubicBezTo>
                  <a:pt x="41" y="87"/>
                  <a:pt x="41" y="87"/>
                  <a:pt x="41" y="87"/>
                </a:cubicBezTo>
                <a:cubicBezTo>
                  <a:pt x="46" y="87"/>
                  <a:pt x="50" y="92"/>
                  <a:pt x="50" y="97"/>
                </a:cubicBezTo>
                <a:cubicBezTo>
                  <a:pt x="50" y="103"/>
                  <a:pt x="46" y="107"/>
                  <a:pt x="41" y="107"/>
                </a:cubicBezTo>
                <a:cubicBezTo>
                  <a:pt x="41" y="107"/>
                  <a:pt x="41" y="107"/>
                  <a:pt x="41" y="107"/>
                </a:cubicBezTo>
                <a:cubicBezTo>
                  <a:pt x="41" y="107"/>
                  <a:pt x="41" y="107"/>
                  <a:pt x="41" y="107"/>
                </a:cubicBezTo>
                <a:cubicBezTo>
                  <a:pt x="41" y="122"/>
                  <a:pt x="41" y="122"/>
                  <a:pt x="41" y="122"/>
                </a:cubicBezTo>
                <a:cubicBezTo>
                  <a:pt x="41" y="122"/>
                  <a:pt x="41" y="122"/>
                  <a:pt x="41" y="122"/>
                </a:cubicBezTo>
                <a:cubicBezTo>
                  <a:pt x="46" y="122"/>
                  <a:pt x="50" y="126"/>
                  <a:pt x="50" y="132"/>
                </a:cubicBezTo>
                <a:cubicBezTo>
                  <a:pt x="50" y="137"/>
                  <a:pt x="46" y="142"/>
                  <a:pt x="41" y="142"/>
                </a:cubicBezTo>
                <a:cubicBezTo>
                  <a:pt x="41" y="142"/>
                  <a:pt x="41" y="142"/>
                  <a:pt x="41" y="142"/>
                </a:cubicBezTo>
                <a:cubicBezTo>
                  <a:pt x="41" y="142"/>
                  <a:pt x="41" y="142"/>
                  <a:pt x="41" y="142"/>
                </a:cubicBezTo>
                <a:lnTo>
                  <a:pt x="41" y="155"/>
                </a:lnTo>
                <a:close/>
                <a:moveTo>
                  <a:pt x="0" y="155"/>
                </a:moveTo>
                <a:cubicBezTo>
                  <a:pt x="41" y="155"/>
                  <a:pt x="41" y="155"/>
                  <a:pt x="41" y="155"/>
                </a:cubicBezTo>
                <a:cubicBezTo>
                  <a:pt x="41" y="142"/>
                  <a:pt x="41" y="142"/>
                  <a:pt x="41" y="142"/>
                </a:cubicBezTo>
                <a:cubicBezTo>
                  <a:pt x="35" y="142"/>
                  <a:pt x="31" y="137"/>
                  <a:pt x="31" y="132"/>
                </a:cubicBezTo>
                <a:cubicBezTo>
                  <a:pt x="31" y="126"/>
                  <a:pt x="35" y="122"/>
                  <a:pt x="41" y="122"/>
                </a:cubicBezTo>
                <a:cubicBezTo>
                  <a:pt x="41" y="107"/>
                  <a:pt x="41" y="107"/>
                  <a:pt x="41" y="107"/>
                </a:cubicBezTo>
                <a:cubicBezTo>
                  <a:pt x="35" y="107"/>
                  <a:pt x="31" y="103"/>
                  <a:pt x="31" y="97"/>
                </a:cubicBezTo>
                <a:cubicBezTo>
                  <a:pt x="31" y="92"/>
                  <a:pt x="35" y="87"/>
                  <a:pt x="41" y="87"/>
                </a:cubicBezTo>
                <a:cubicBezTo>
                  <a:pt x="41" y="75"/>
                  <a:pt x="41" y="75"/>
                  <a:pt x="41" y="75"/>
                </a:cubicBezTo>
                <a:cubicBezTo>
                  <a:pt x="8" y="75"/>
                  <a:pt x="8" y="75"/>
                  <a:pt x="8" y="75"/>
                </a:cubicBezTo>
                <a:cubicBezTo>
                  <a:pt x="8" y="46"/>
                  <a:pt x="8" y="46"/>
                  <a:pt x="8" y="46"/>
                </a:cubicBezTo>
                <a:cubicBezTo>
                  <a:pt x="8" y="46"/>
                  <a:pt x="8" y="46"/>
                  <a:pt x="8" y="46"/>
                </a:cubicBezTo>
                <a:cubicBezTo>
                  <a:pt x="41" y="46"/>
                  <a:pt x="41" y="46"/>
                  <a:pt x="41" y="46"/>
                </a:cubicBezTo>
                <a:cubicBezTo>
                  <a:pt x="41" y="39"/>
                  <a:pt x="41" y="39"/>
                  <a:pt x="41" y="39"/>
                </a:cubicBezTo>
                <a:cubicBezTo>
                  <a:pt x="8" y="39"/>
                  <a:pt x="8" y="39"/>
                  <a:pt x="8" y="39"/>
                </a:cubicBezTo>
                <a:cubicBezTo>
                  <a:pt x="8" y="9"/>
                  <a:pt x="8" y="9"/>
                  <a:pt x="8" y="9"/>
                </a:cubicBezTo>
                <a:cubicBezTo>
                  <a:pt x="8" y="9"/>
                  <a:pt x="8" y="9"/>
                  <a:pt x="8" y="9"/>
                </a:cubicBezTo>
                <a:cubicBezTo>
                  <a:pt x="41" y="9"/>
                  <a:pt x="41" y="9"/>
                  <a:pt x="41" y="9"/>
                </a:cubicBezTo>
                <a:cubicBezTo>
                  <a:pt x="41" y="0"/>
                  <a:pt x="41" y="0"/>
                  <a:pt x="41" y="0"/>
                </a:cubicBezTo>
                <a:cubicBezTo>
                  <a:pt x="0" y="0"/>
                  <a:pt x="0" y="0"/>
                  <a:pt x="0" y="0"/>
                </a:cubicBezTo>
                <a:lnTo>
                  <a:pt x="0" y="15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25" name="Freeform 182"/>
          <p:cNvSpPr/>
          <p:nvPr/>
        </p:nvSpPr>
        <p:spPr bwMode="auto">
          <a:xfrm>
            <a:off x="7385590" y="3626689"/>
            <a:ext cx="55556" cy="261999"/>
          </a:xfrm>
          <a:custGeom>
            <a:avLst/>
            <a:gdLst>
              <a:gd name="T0" fmla="*/ 55563 w 35"/>
              <a:gd name="T1" fmla="*/ 249238 h 165"/>
              <a:gd name="T2" fmla="*/ 55563 w 35"/>
              <a:gd name="T3" fmla="*/ 44450 h 165"/>
              <a:gd name="T4" fmla="*/ 0 w 35"/>
              <a:gd name="T5" fmla="*/ 0 h 165"/>
              <a:gd name="T6" fmla="*/ 0 w 35"/>
              <a:gd name="T7" fmla="*/ 261938 h 165"/>
              <a:gd name="T8" fmla="*/ 55563 w 35"/>
              <a:gd name="T9" fmla="*/ 249238 h 1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165">
                <a:moveTo>
                  <a:pt x="35" y="157"/>
                </a:moveTo>
                <a:lnTo>
                  <a:pt x="35" y="28"/>
                </a:lnTo>
                <a:lnTo>
                  <a:pt x="0" y="0"/>
                </a:lnTo>
                <a:lnTo>
                  <a:pt x="0" y="165"/>
                </a:lnTo>
                <a:lnTo>
                  <a:pt x="35" y="15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26" name="Rectangle 183"/>
          <p:cNvSpPr>
            <a:spLocks noChangeArrowheads="1"/>
          </p:cNvSpPr>
          <p:nvPr/>
        </p:nvSpPr>
        <p:spPr bwMode="auto">
          <a:xfrm>
            <a:off x="7260187" y="3648927"/>
            <a:ext cx="93650" cy="349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27" name="Rectangle 184"/>
          <p:cNvSpPr>
            <a:spLocks noChangeArrowheads="1"/>
          </p:cNvSpPr>
          <p:nvPr/>
        </p:nvSpPr>
        <p:spPr bwMode="auto">
          <a:xfrm>
            <a:off x="7260187" y="3712442"/>
            <a:ext cx="93650" cy="349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28" name="Rectangle 185"/>
          <p:cNvSpPr>
            <a:spLocks noChangeArrowheads="1"/>
          </p:cNvSpPr>
          <p:nvPr/>
        </p:nvSpPr>
        <p:spPr bwMode="auto">
          <a:xfrm>
            <a:off x="7757017" y="3895040"/>
            <a:ext cx="28571" cy="6669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29" name="Rectangle 186"/>
          <p:cNvSpPr>
            <a:spLocks noChangeArrowheads="1"/>
          </p:cNvSpPr>
          <p:nvPr/>
        </p:nvSpPr>
        <p:spPr bwMode="auto">
          <a:xfrm>
            <a:off x="7757017" y="3998258"/>
            <a:ext cx="28571" cy="11909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30" name="Rectangle 187"/>
          <p:cNvSpPr>
            <a:spLocks noChangeArrowheads="1"/>
          </p:cNvSpPr>
          <p:nvPr/>
        </p:nvSpPr>
        <p:spPr bwMode="auto">
          <a:xfrm>
            <a:off x="7684001" y="3895047"/>
            <a:ext cx="30159" cy="12544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31" name="Rectangle 188"/>
          <p:cNvSpPr>
            <a:spLocks noChangeArrowheads="1"/>
          </p:cNvSpPr>
          <p:nvPr/>
        </p:nvSpPr>
        <p:spPr bwMode="auto">
          <a:xfrm>
            <a:off x="7684001" y="4055422"/>
            <a:ext cx="30159" cy="6192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32" name="Rectangle 189"/>
          <p:cNvSpPr>
            <a:spLocks noChangeArrowheads="1"/>
          </p:cNvSpPr>
          <p:nvPr/>
        </p:nvSpPr>
        <p:spPr bwMode="auto">
          <a:xfrm>
            <a:off x="7612566" y="3895040"/>
            <a:ext cx="30158" cy="222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33" name="Rectangle 190"/>
          <p:cNvSpPr>
            <a:spLocks noChangeArrowheads="1"/>
          </p:cNvSpPr>
          <p:nvPr/>
        </p:nvSpPr>
        <p:spPr bwMode="auto">
          <a:xfrm>
            <a:off x="7612566" y="3952203"/>
            <a:ext cx="30158" cy="165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34" name="Freeform 191"/>
          <p:cNvSpPr/>
          <p:nvPr/>
        </p:nvSpPr>
        <p:spPr bwMode="auto">
          <a:xfrm>
            <a:off x="7601462" y="3922040"/>
            <a:ext cx="53968" cy="23819"/>
          </a:xfrm>
          <a:custGeom>
            <a:avLst/>
            <a:gdLst>
              <a:gd name="T0" fmla="*/ 0 w 34"/>
              <a:gd name="T1" fmla="*/ 0 h 15"/>
              <a:gd name="T2" fmla="*/ 0 w 34"/>
              <a:gd name="T3" fmla="*/ 23813 h 15"/>
              <a:gd name="T4" fmla="*/ 11113 w 34"/>
              <a:gd name="T5" fmla="*/ 23813 h 15"/>
              <a:gd name="T6" fmla="*/ 41275 w 34"/>
              <a:gd name="T7" fmla="*/ 23813 h 15"/>
              <a:gd name="T8" fmla="*/ 53975 w 34"/>
              <a:gd name="T9" fmla="*/ 23813 h 15"/>
              <a:gd name="T10" fmla="*/ 53975 w 34"/>
              <a:gd name="T11" fmla="*/ 0 h 15"/>
              <a:gd name="T12" fmla="*/ 41275 w 34"/>
              <a:gd name="T13" fmla="*/ 0 h 15"/>
              <a:gd name="T14" fmla="*/ 11113 w 34"/>
              <a:gd name="T15" fmla="*/ 0 h 15"/>
              <a:gd name="T16" fmla="*/ 0 w 34"/>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 h="15">
                <a:moveTo>
                  <a:pt x="0" y="0"/>
                </a:moveTo>
                <a:lnTo>
                  <a:pt x="0" y="15"/>
                </a:lnTo>
                <a:lnTo>
                  <a:pt x="7" y="15"/>
                </a:lnTo>
                <a:lnTo>
                  <a:pt x="26" y="15"/>
                </a:lnTo>
                <a:lnTo>
                  <a:pt x="34" y="15"/>
                </a:lnTo>
                <a:lnTo>
                  <a:pt x="34" y="0"/>
                </a:lnTo>
                <a:lnTo>
                  <a:pt x="26" y="0"/>
                </a:lnTo>
                <a:lnTo>
                  <a:pt x="7"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35" name="Freeform 192"/>
          <p:cNvSpPr/>
          <p:nvPr/>
        </p:nvSpPr>
        <p:spPr bwMode="auto">
          <a:xfrm>
            <a:off x="7671302" y="4025245"/>
            <a:ext cx="57143" cy="23818"/>
          </a:xfrm>
          <a:custGeom>
            <a:avLst/>
            <a:gdLst>
              <a:gd name="T0" fmla="*/ 0 w 36"/>
              <a:gd name="T1" fmla="*/ 0 h 15"/>
              <a:gd name="T2" fmla="*/ 0 w 36"/>
              <a:gd name="T3" fmla="*/ 23812 h 15"/>
              <a:gd name="T4" fmla="*/ 12700 w 36"/>
              <a:gd name="T5" fmla="*/ 23812 h 15"/>
              <a:gd name="T6" fmla="*/ 42863 w 36"/>
              <a:gd name="T7" fmla="*/ 23812 h 15"/>
              <a:gd name="T8" fmla="*/ 57150 w 36"/>
              <a:gd name="T9" fmla="*/ 23812 h 15"/>
              <a:gd name="T10" fmla="*/ 57150 w 36"/>
              <a:gd name="T11" fmla="*/ 0 h 15"/>
              <a:gd name="T12" fmla="*/ 42863 w 36"/>
              <a:gd name="T13" fmla="*/ 0 h 15"/>
              <a:gd name="T14" fmla="*/ 12700 w 36"/>
              <a:gd name="T15" fmla="*/ 0 h 15"/>
              <a:gd name="T16" fmla="*/ 0 w 36"/>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15">
                <a:moveTo>
                  <a:pt x="0" y="0"/>
                </a:moveTo>
                <a:lnTo>
                  <a:pt x="0" y="15"/>
                </a:lnTo>
                <a:lnTo>
                  <a:pt x="8" y="15"/>
                </a:lnTo>
                <a:lnTo>
                  <a:pt x="27" y="15"/>
                </a:lnTo>
                <a:lnTo>
                  <a:pt x="36" y="15"/>
                </a:lnTo>
                <a:lnTo>
                  <a:pt x="36" y="0"/>
                </a:lnTo>
                <a:lnTo>
                  <a:pt x="27" y="0"/>
                </a:lnTo>
                <a:lnTo>
                  <a:pt x="8"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36" name="Freeform 193"/>
          <p:cNvSpPr/>
          <p:nvPr/>
        </p:nvSpPr>
        <p:spPr bwMode="auto">
          <a:xfrm>
            <a:off x="7742731" y="3969676"/>
            <a:ext cx="55555" cy="23819"/>
          </a:xfrm>
          <a:custGeom>
            <a:avLst/>
            <a:gdLst>
              <a:gd name="T0" fmla="*/ 14287 w 35"/>
              <a:gd name="T1" fmla="*/ 0 h 15"/>
              <a:gd name="T2" fmla="*/ 0 w 35"/>
              <a:gd name="T3" fmla="*/ 0 h 15"/>
              <a:gd name="T4" fmla="*/ 0 w 35"/>
              <a:gd name="T5" fmla="*/ 23813 h 15"/>
              <a:gd name="T6" fmla="*/ 14287 w 35"/>
              <a:gd name="T7" fmla="*/ 23813 h 15"/>
              <a:gd name="T8" fmla="*/ 42862 w 35"/>
              <a:gd name="T9" fmla="*/ 23813 h 15"/>
              <a:gd name="T10" fmla="*/ 55562 w 35"/>
              <a:gd name="T11" fmla="*/ 23813 h 15"/>
              <a:gd name="T12" fmla="*/ 55562 w 35"/>
              <a:gd name="T13" fmla="*/ 0 h 15"/>
              <a:gd name="T14" fmla="*/ 42862 w 35"/>
              <a:gd name="T15" fmla="*/ 0 h 15"/>
              <a:gd name="T16" fmla="*/ 14287 w 35"/>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 h="15">
                <a:moveTo>
                  <a:pt x="9" y="0"/>
                </a:moveTo>
                <a:lnTo>
                  <a:pt x="0" y="0"/>
                </a:lnTo>
                <a:lnTo>
                  <a:pt x="0" y="15"/>
                </a:lnTo>
                <a:lnTo>
                  <a:pt x="9" y="15"/>
                </a:lnTo>
                <a:lnTo>
                  <a:pt x="27" y="15"/>
                </a:lnTo>
                <a:lnTo>
                  <a:pt x="35" y="15"/>
                </a:lnTo>
                <a:lnTo>
                  <a:pt x="35" y="0"/>
                </a:lnTo>
                <a:lnTo>
                  <a:pt x="27" y="0"/>
                </a:lnTo>
                <a:lnTo>
                  <a:pt x="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37" name="Freeform 194"/>
          <p:cNvSpPr>
            <a:spLocks noEditPoints="1"/>
          </p:cNvSpPr>
          <p:nvPr/>
        </p:nvSpPr>
        <p:spPr bwMode="auto">
          <a:xfrm>
            <a:off x="7239551" y="3070936"/>
            <a:ext cx="268253" cy="266762"/>
          </a:xfrm>
          <a:custGeom>
            <a:avLst/>
            <a:gdLst>
              <a:gd name="T0" fmla="*/ 268288 w 158"/>
              <a:gd name="T1" fmla="*/ 0 h 157"/>
              <a:gd name="T2" fmla="*/ 135842 w 158"/>
              <a:gd name="T3" fmla="*/ 0 h 157"/>
              <a:gd name="T4" fmla="*/ 135842 w 158"/>
              <a:gd name="T5" fmla="*/ 22083 h 157"/>
              <a:gd name="T6" fmla="*/ 135842 w 158"/>
              <a:gd name="T7" fmla="*/ 22083 h 157"/>
              <a:gd name="T8" fmla="*/ 135842 w 158"/>
              <a:gd name="T9" fmla="*/ 22083 h 157"/>
              <a:gd name="T10" fmla="*/ 156218 w 158"/>
              <a:gd name="T11" fmla="*/ 42468 h 157"/>
              <a:gd name="T12" fmla="*/ 135842 w 158"/>
              <a:gd name="T13" fmla="*/ 62853 h 157"/>
              <a:gd name="T14" fmla="*/ 135842 w 158"/>
              <a:gd name="T15" fmla="*/ 62853 h 157"/>
              <a:gd name="T16" fmla="*/ 135842 w 158"/>
              <a:gd name="T17" fmla="*/ 81539 h 157"/>
              <a:gd name="T18" fmla="*/ 171501 w 158"/>
              <a:gd name="T19" fmla="*/ 81539 h 157"/>
              <a:gd name="T20" fmla="*/ 171501 w 158"/>
              <a:gd name="T21" fmla="*/ 101924 h 157"/>
              <a:gd name="T22" fmla="*/ 171501 w 158"/>
              <a:gd name="T23" fmla="*/ 101924 h 157"/>
              <a:gd name="T24" fmla="*/ 146030 w 158"/>
              <a:gd name="T25" fmla="*/ 101924 h 157"/>
              <a:gd name="T26" fmla="*/ 146030 w 158"/>
              <a:gd name="T27" fmla="*/ 225931 h 157"/>
              <a:gd name="T28" fmla="*/ 171501 w 158"/>
              <a:gd name="T29" fmla="*/ 225931 h 157"/>
              <a:gd name="T30" fmla="*/ 171501 w 158"/>
              <a:gd name="T31" fmla="*/ 244617 h 157"/>
              <a:gd name="T32" fmla="*/ 135842 w 158"/>
              <a:gd name="T33" fmla="*/ 244617 h 157"/>
              <a:gd name="T34" fmla="*/ 135842 w 158"/>
              <a:gd name="T35" fmla="*/ 266700 h 157"/>
              <a:gd name="T36" fmla="*/ 268288 w 158"/>
              <a:gd name="T37" fmla="*/ 266700 h 157"/>
              <a:gd name="T38" fmla="*/ 268288 w 158"/>
              <a:gd name="T39" fmla="*/ 0 h 157"/>
              <a:gd name="T40" fmla="*/ 135842 w 158"/>
              <a:gd name="T41" fmla="*/ 0 h 157"/>
              <a:gd name="T42" fmla="*/ 0 w 158"/>
              <a:gd name="T43" fmla="*/ 0 h 157"/>
              <a:gd name="T44" fmla="*/ 0 w 158"/>
              <a:gd name="T45" fmla="*/ 266700 h 157"/>
              <a:gd name="T46" fmla="*/ 135842 w 158"/>
              <a:gd name="T47" fmla="*/ 266700 h 157"/>
              <a:gd name="T48" fmla="*/ 135842 w 158"/>
              <a:gd name="T49" fmla="*/ 244617 h 157"/>
              <a:gd name="T50" fmla="*/ 100183 w 158"/>
              <a:gd name="T51" fmla="*/ 244617 h 157"/>
              <a:gd name="T52" fmla="*/ 100183 w 158"/>
              <a:gd name="T53" fmla="*/ 225931 h 157"/>
              <a:gd name="T54" fmla="*/ 123956 w 158"/>
              <a:gd name="T55" fmla="*/ 225931 h 157"/>
              <a:gd name="T56" fmla="*/ 123956 w 158"/>
              <a:gd name="T57" fmla="*/ 101924 h 157"/>
              <a:gd name="T58" fmla="*/ 100183 w 158"/>
              <a:gd name="T59" fmla="*/ 101924 h 157"/>
              <a:gd name="T60" fmla="*/ 100183 w 158"/>
              <a:gd name="T61" fmla="*/ 81539 h 157"/>
              <a:gd name="T62" fmla="*/ 135842 w 158"/>
              <a:gd name="T63" fmla="*/ 81539 h 157"/>
              <a:gd name="T64" fmla="*/ 135842 w 158"/>
              <a:gd name="T65" fmla="*/ 62853 h 157"/>
              <a:gd name="T66" fmla="*/ 115466 w 158"/>
              <a:gd name="T67" fmla="*/ 42468 h 157"/>
              <a:gd name="T68" fmla="*/ 135842 w 158"/>
              <a:gd name="T69" fmla="*/ 22083 h 157"/>
              <a:gd name="T70" fmla="*/ 135842 w 158"/>
              <a:gd name="T71" fmla="*/ 0 h 1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58" h="157">
                <a:moveTo>
                  <a:pt x="158" y="0"/>
                </a:moveTo>
                <a:cubicBezTo>
                  <a:pt x="80" y="0"/>
                  <a:pt x="80" y="0"/>
                  <a:pt x="80" y="0"/>
                </a:cubicBezTo>
                <a:cubicBezTo>
                  <a:pt x="80" y="13"/>
                  <a:pt x="80" y="13"/>
                  <a:pt x="80" y="13"/>
                </a:cubicBezTo>
                <a:cubicBezTo>
                  <a:pt x="80" y="13"/>
                  <a:pt x="80" y="13"/>
                  <a:pt x="80" y="13"/>
                </a:cubicBezTo>
                <a:cubicBezTo>
                  <a:pt x="80" y="13"/>
                  <a:pt x="80" y="13"/>
                  <a:pt x="80" y="13"/>
                </a:cubicBezTo>
                <a:cubicBezTo>
                  <a:pt x="87" y="13"/>
                  <a:pt x="92" y="18"/>
                  <a:pt x="92" y="25"/>
                </a:cubicBezTo>
                <a:cubicBezTo>
                  <a:pt x="92" y="32"/>
                  <a:pt x="87" y="37"/>
                  <a:pt x="80" y="37"/>
                </a:cubicBezTo>
                <a:cubicBezTo>
                  <a:pt x="80" y="37"/>
                  <a:pt x="80" y="37"/>
                  <a:pt x="80" y="37"/>
                </a:cubicBezTo>
                <a:cubicBezTo>
                  <a:pt x="80" y="48"/>
                  <a:pt x="80" y="48"/>
                  <a:pt x="80" y="48"/>
                </a:cubicBezTo>
                <a:cubicBezTo>
                  <a:pt x="101" y="48"/>
                  <a:pt x="101" y="48"/>
                  <a:pt x="101" y="48"/>
                </a:cubicBezTo>
                <a:cubicBezTo>
                  <a:pt x="101" y="60"/>
                  <a:pt x="101" y="60"/>
                  <a:pt x="101" y="60"/>
                </a:cubicBezTo>
                <a:cubicBezTo>
                  <a:pt x="101" y="60"/>
                  <a:pt x="101" y="60"/>
                  <a:pt x="101" y="60"/>
                </a:cubicBezTo>
                <a:cubicBezTo>
                  <a:pt x="86" y="60"/>
                  <a:pt x="86" y="60"/>
                  <a:pt x="86" y="60"/>
                </a:cubicBezTo>
                <a:cubicBezTo>
                  <a:pt x="86" y="133"/>
                  <a:pt x="86" y="133"/>
                  <a:pt x="86" y="133"/>
                </a:cubicBezTo>
                <a:cubicBezTo>
                  <a:pt x="101" y="133"/>
                  <a:pt x="101" y="133"/>
                  <a:pt x="101" y="133"/>
                </a:cubicBezTo>
                <a:cubicBezTo>
                  <a:pt x="101" y="144"/>
                  <a:pt x="101" y="144"/>
                  <a:pt x="101" y="144"/>
                </a:cubicBezTo>
                <a:cubicBezTo>
                  <a:pt x="80" y="144"/>
                  <a:pt x="80" y="144"/>
                  <a:pt x="80" y="144"/>
                </a:cubicBezTo>
                <a:cubicBezTo>
                  <a:pt x="80" y="157"/>
                  <a:pt x="80" y="157"/>
                  <a:pt x="80" y="157"/>
                </a:cubicBezTo>
                <a:cubicBezTo>
                  <a:pt x="158" y="157"/>
                  <a:pt x="158" y="157"/>
                  <a:pt x="158" y="157"/>
                </a:cubicBezTo>
                <a:lnTo>
                  <a:pt x="158" y="0"/>
                </a:lnTo>
                <a:close/>
                <a:moveTo>
                  <a:pt x="80" y="0"/>
                </a:moveTo>
                <a:cubicBezTo>
                  <a:pt x="0" y="0"/>
                  <a:pt x="0" y="0"/>
                  <a:pt x="0" y="0"/>
                </a:cubicBezTo>
                <a:cubicBezTo>
                  <a:pt x="0" y="157"/>
                  <a:pt x="0" y="157"/>
                  <a:pt x="0" y="157"/>
                </a:cubicBezTo>
                <a:cubicBezTo>
                  <a:pt x="80" y="157"/>
                  <a:pt x="80" y="157"/>
                  <a:pt x="80" y="157"/>
                </a:cubicBezTo>
                <a:cubicBezTo>
                  <a:pt x="80" y="144"/>
                  <a:pt x="80" y="144"/>
                  <a:pt x="80" y="144"/>
                </a:cubicBezTo>
                <a:cubicBezTo>
                  <a:pt x="59" y="144"/>
                  <a:pt x="59" y="144"/>
                  <a:pt x="59" y="144"/>
                </a:cubicBezTo>
                <a:cubicBezTo>
                  <a:pt x="59" y="133"/>
                  <a:pt x="59" y="133"/>
                  <a:pt x="59" y="133"/>
                </a:cubicBezTo>
                <a:cubicBezTo>
                  <a:pt x="73" y="133"/>
                  <a:pt x="73" y="133"/>
                  <a:pt x="73" y="133"/>
                </a:cubicBezTo>
                <a:cubicBezTo>
                  <a:pt x="73" y="60"/>
                  <a:pt x="73" y="60"/>
                  <a:pt x="73" y="60"/>
                </a:cubicBezTo>
                <a:cubicBezTo>
                  <a:pt x="59" y="60"/>
                  <a:pt x="59" y="60"/>
                  <a:pt x="59" y="60"/>
                </a:cubicBezTo>
                <a:cubicBezTo>
                  <a:pt x="59" y="48"/>
                  <a:pt x="59" y="48"/>
                  <a:pt x="59" y="48"/>
                </a:cubicBezTo>
                <a:cubicBezTo>
                  <a:pt x="80" y="48"/>
                  <a:pt x="80" y="48"/>
                  <a:pt x="80" y="48"/>
                </a:cubicBezTo>
                <a:cubicBezTo>
                  <a:pt x="80" y="37"/>
                  <a:pt x="80" y="37"/>
                  <a:pt x="80" y="37"/>
                </a:cubicBezTo>
                <a:cubicBezTo>
                  <a:pt x="73" y="37"/>
                  <a:pt x="68" y="32"/>
                  <a:pt x="68" y="25"/>
                </a:cubicBezTo>
                <a:cubicBezTo>
                  <a:pt x="68" y="18"/>
                  <a:pt x="73" y="13"/>
                  <a:pt x="80" y="13"/>
                </a:cubicBezTo>
                <a:lnTo>
                  <a:pt x="8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38" name="Freeform 195"/>
          <p:cNvSpPr>
            <a:spLocks noEditPoints="1"/>
          </p:cNvSpPr>
          <p:nvPr/>
        </p:nvSpPr>
        <p:spPr bwMode="auto">
          <a:xfrm>
            <a:off x="7201456" y="2734308"/>
            <a:ext cx="249206" cy="241356"/>
          </a:xfrm>
          <a:custGeom>
            <a:avLst/>
            <a:gdLst>
              <a:gd name="T0" fmla="*/ 181418 w 147"/>
              <a:gd name="T1" fmla="*/ 144440 h 142"/>
              <a:gd name="T2" fmla="*/ 167854 w 147"/>
              <a:gd name="T3" fmla="*/ 27189 h 142"/>
              <a:gd name="T4" fmla="*/ 101730 w 147"/>
              <a:gd name="T5" fmla="*/ 0 h 142"/>
              <a:gd name="T6" fmla="*/ 101730 w 147"/>
              <a:gd name="T7" fmla="*/ 76468 h 142"/>
              <a:gd name="T8" fmla="*/ 159377 w 147"/>
              <a:gd name="T9" fmla="*/ 76468 h 142"/>
              <a:gd name="T10" fmla="*/ 159377 w 147"/>
              <a:gd name="T11" fmla="*/ 112154 h 142"/>
              <a:gd name="T12" fmla="*/ 159377 w 147"/>
              <a:gd name="T13" fmla="*/ 112154 h 142"/>
              <a:gd name="T14" fmla="*/ 159377 w 147"/>
              <a:gd name="T15" fmla="*/ 112154 h 142"/>
              <a:gd name="T16" fmla="*/ 101730 w 147"/>
              <a:gd name="T17" fmla="*/ 112154 h 142"/>
              <a:gd name="T18" fmla="*/ 101730 w 147"/>
              <a:gd name="T19" fmla="*/ 188622 h 142"/>
              <a:gd name="T20" fmla="*/ 152595 w 147"/>
              <a:gd name="T21" fmla="*/ 173328 h 142"/>
              <a:gd name="T22" fmla="*/ 218719 w 147"/>
              <a:gd name="T23" fmla="*/ 241300 h 142"/>
              <a:gd name="T24" fmla="*/ 249238 w 147"/>
              <a:gd name="T25" fmla="*/ 210713 h 142"/>
              <a:gd name="T26" fmla="*/ 181418 w 147"/>
              <a:gd name="T27" fmla="*/ 144440 h 142"/>
              <a:gd name="T28" fmla="*/ 101730 w 147"/>
              <a:gd name="T29" fmla="*/ 0 h 142"/>
              <a:gd name="T30" fmla="*/ 35605 w 147"/>
              <a:gd name="T31" fmla="*/ 27189 h 142"/>
              <a:gd name="T32" fmla="*/ 35605 w 147"/>
              <a:gd name="T33" fmla="*/ 159734 h 142"/>
              <a:gd name="T34" fmla="*/ 101730 w 147"/>
              <a:gd name="T35" fmla="*/ 188622 h 142"/>
              <a:gd name="T36" fmla="*/ 101730 w 147"/>
              <a:gd name="T37" fmla="*/ 112154 h 142"/>
              <a:gd name="T38" fmla="*/ 45778 w 147"/>
              <a:gd name="T39" fmla="*/ 112154 h 142"/>
              <a:gd name="T40" fmla="*/ 45778 w 147"/>
              <a:gd name="T41" fmla="*/ 76468 h 142"/>
              <a:gd name="T42" fmla="*/ 101730 w 147"/>
              <a:gd name="T43" fmla="*/ 76468 h 142"/>
              <a:gd name="T44" fmla="*/ 101730 w 147"/>
              <a:gd name="T45" fmla="*/ 0 h 14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7" h="142">
                <a:moveTo>
                  <a:pt x="107" y="85"/>
                </a:moveTo>
                <a:cubicBezTo>
                  <a:pt x="121" y="63"/>
                  <a:pt x="118" y="35"/>
                  <a:pt x="99" y="16"/>
                </a:cubicBezTo>
                <a:cubicBezTo>
                  <a:pt x="89" y="6"/>
                  <a:pt x="75" y="0"/>
                  <a:pt x="60" y="0"/>
                </a:cubicBezTo>
                <a:cubicBezTo>
                  <a:pt x="60" y="45"/>
                  <a:pt x="60" y="45"/>
                  <a:pt x="60" y="45"/>
                </a:cubicBezTo>
                <a:cubicBezTo>
                  <a:pt x="94" y="45"/>
                  <a:pt x="94" y="45"/>
                  <a:pt x="94" y="45"/>
                </a:cubicBezTo>
                <a:cubicBezTo>
                  <a:pt x="94" y="66"/>
                  <a:pt x="94" y="66"/>
                  <a:pt x="94" y="66"/>
                </a:cubicBezTo>
                <a:cubicBezTo>
                  <a:pt x="94" y="66"/>
                  <a:pt x="94" y="66"/>
                  <a:pt x="94" y="66"/>
                </a:cubicBezTo>
                <a:cubicBezTo>
                  <a:pt x="94" y="66"/>
                  <a:pt x="94" y="66"/>
                  <a:pt x="94" y="66"/>
                </a:cubicBezTo>
                <a:cubicBezTo>
                  <a:pt x="60" y="66"/>
                  <a:pt x="60" y="66"/>
                  <a:pt x="60" y="66"/>
                </a:cubicBezTo>
                <a:cubicBezTo>
                  <a:pt x="60" y="111"/>
                  <a:pt x="60" y="111"/>
                  <a:pt x="60" y="111"/>
                </a:cubicBezTo>
                <a:cubicBezTo>
                  <a:pt x="71" y="111"/>
                  <a:pt x="81" y="108"/>
                  <a:pt x="90" y="102"/>
                </a:cubicBezTo>
                <a:cubicBezTo>
                  <a:pt x="129" y="142"/>
                  <a:pt x="129" y="142"/>
                  <a:pt x="129" y="142"/>
                </a:cubicBezTo>
                <a:cubicBezTo>
                  <a:pt x="147" y="124"/>
                  <a:pt x="147" y="124"/>
                  <a:pt x="147" y="124"/>
                </a:cubicBezTo>
                <a:lnTo>
                  <a:pt x="107" y="85"/>
                </a:lnTo>
                <a:close/>
                <a:moveTo>
                  <a:pt x="60" y="0"/>
                </a:moveTo>
                <a:cubicBezTo>
                  <a:pt x="46" y="0"/>
                  <a:pt x="32" y="6"/>
                  <a:pt x="21" y="16"/>
                </a:cubicBezTo>
                <a:cubicBezTo>
                  <a:pt x="0" y="38"/>
                  <a:pt x="0" y="73"/>
                  <a:pt x="21" y="94"/>
                </a:cubicBezTo>
                <a:cubicBezTo>
                  <a:pt x="32" y="105"/>
                  <a:pt x="46" y="111"/>
                  <a:pt x="60" y="111"/>
                </a:cubicBezTo>
                <a:cubicBezTo>
                  <a:pt x="60" y="66"/>
                  <a:pt x="60" y="66"/>
                  <a:pt x="60" y="66"/>
                </a:cubicBezTo>
                <a:cubicBezTo>
                  <a:pt x="27" y="66"/>
                  <a:pt x="27" y="66"/>
                  <a:pt x="27" y="66"/>
                </a:cubicBezTo>
                <a:cubicBezTo>
                  <a:pt x="27" y="45"/>
                  <a:pt x="27" y="45"/>
                  <a:pt x="27" y="45"/>
                </a:cubicBezTo>
                <a:cubicBezTo>
                  <a:pt x="60" y="45"/>
                  <a:pt x="60" y="45"/>
                  <a:pt x="60" y="45"/>
                </a:cubicBezTo>
                <a:lnTo>
                  <a:pt x="6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39" name="Oval 196"/>
          <p:cNvSpPr>
            <a:spLocks noChangeArrowheads="1"/>
          </p:cNvSpPr>
          <p:nvPr/>
        </p:nvSpPr>
        <p:spPr bwMode="auto">
          <a:xfrm>
            <a:off x="7404637" y="4018893"/>
            <a:ext cx="71429" cy="6986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40" name="Freeform 197"/>
          <p:cNvSpPr>
            <a:spLocks noEditPoints="1"/>
          </p:cNvSpPr>
          <p:nvPr/>
        </p:nvSpPr>
        <p:spPr bwMode="auto">
          <a:xfrm>
            <a:off x="7372891" y="3985548"/>
            <a:ext cx="133333" cy="195308"/>
          </a:xfrm>
          <a:custGeom>
            <a:avLst/>
            <a:gdLst>
              <a:gd name="T0" fmla="*/ 133350 w 79"/>
              <a:gd name="T1" fmla="*/ 0 h 115"/>
              <a:gd name="T2" fmla="*/ 67519 w 79"/>
              <a:gd name="T3" fmla="*/ 0 h 115"/>
              <a:gd name="T4" fmla="*/ 67519 w 79"/>
              <a:gd name="T5" fmla="*/ 15281 h 115"/>
              <a:gd name="T6" fmla="*/ 67519 w 79"/>
              <a:gd name="T7" fmla="*/ 15281 h 115"/>
              <a:gd name="T8" fmla="*/ 118158 w 79"/>
              <a:gd name="T9" fmla="*/ 67918 h 115"/>
              <a:gd name="T10" fmla="*/ 67519 w 79"/>
              <a:gd name="T11" fmla="*/ 118856 h 115"/>
              <a:gd name="T12" fmla="*/ 67519 w 79"/>
              <a:gd name="T13" fmla="*/ 118856 h 115"/>
              <a:gd name="T14" fmla="*/ 67519 w 79"/>
              <a:gd name="T15" fmla="*/ 118856 h 115"/>
              <a:gd name="T16" fmla="*/ 67519 w 79"/>
              <a:gd name="T17" fmla="*/ 142627 h 115"/>
              <a:gd name="T18" fmla="*/ 67519 w 79"/>
              <a:gd name="T19" fmla="*/ 142627 h 115"/>
              <a:gd name="T20" fmla="*/ 84399 w 79"/>
              <a:gd name="T21" fmla="*/ 159606 h 115"/>
              <a:gd name="T22" fmla="*/ 67519 w 79"/>
              <a:gd name="T23" fmla="*/ 176586 h 115"/>
              <a:gd name="T24" fmla="*/ 67519 w 79"/>
              <a:gd name="T25" fmla="*/ 176586 h 115"/>
              <a:gd name="T26" fmla="*/ 67519 w 79"/>
              <a:gd name="T27" fmla="*/ 176586 h 115"/>
              <a:gd name="T28" fmla="*/ 67519 w 79"/>
              <a:gd name="T29" fmla="*/ 195263 h 115"/>
              <a:gd name="T30" fmla="*/ 133350 w 79"/>
              <a:gd name="T31" fmla="*/ 195263 h 115"/>
              <a:gd name="T32" fmla="*/ 133350 w 79"/>
              <a:gd name="T33" fmla="*/ 0 h 115"/>
              <a:gd name="T34" fmla="*/ 67519 w 79"/>
              <a:gd name="T35" fmla="*/ 0 h 115"/>
              <a:gd name="T36" fmla="*/ 0 w 79"/>
              <a:gd name="T37" fmla="*/ 0 h 115"/>
              <a:gd name="T38" fmla="*/ 0 w 79"/>
              <a:gd name="T39" fmla="*/ 195263 h 115"/>
              <a:gd name="T40" fmla="*/ 67519 w 79"/>
              <a:gd name="T41" fmla="*/ 195263 h 115"/>
              <a:gd name="T42" fmla="*/ 67519 w 79"/>
              <a:gd name="T43" fmla="*/ 176586 h 115"/>
              <a:gd name="T44" fmla="*/ 48951 w 79"/>
              <a:gd name="T45" fmla="*/ 159606 h 115"/>
              <a:gd name="T46" fmla="*/ 67519 w 79"/>
              <a:gd name="T47" fmla="*/ 142627 h 115"/>
              <a:gd name="T48" fmla="*/ 67519 w 79"/>
              <a:gd name="T49" fmla="*/ 118856 h 115"/>
              <a:gd name="T50" fmla="*/ 15192 w 79"/>
              <a:gd name="T51" fmla="*/ 67918 h 115"/>
              <a:gd name="T52" fmla="*/ 67519 w 79"/>
              <a:gd name="T53" fmla="*/ 15281 h 115"/>
              <a:gd name="T54" fmla="*/ 67519 w 79"/>
              <a:gd name="T55" fmla="*/ 0 h 11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79" h="115">
                <a:moveTo>
                  <a:pt x="79" y="0"/>
                </a:moveTo>
                <a:cubicBezTo>
                  <a:pt x="40" y="0"/>
                  <a:pt x="40" y="0"/>
                  <a:pt x="40" y="0"/>
                </a:cubicBezTo>
                <a:cubicBezTo>
                  <a:pt x="40" y="9"/>
                  <a:pt x="40" y="9"/>
                  <a:pt x="40" y="9"/>
                </a:cubicBezTo>
                <a:cubicBezTo>
                  <a:pt x="40" y="9"/>
                  <a:pt x="40" y="9"/>
                  <a:pt x="40" y="9"/>
                </a:cubicBezTo>
                <a:cubicBezTo>
                  <a:pt x="57" y="9"/>
                  <a:pt x="70" y="23"/>
                  <a:pt x="70" y="40"/>
                </a:cubicBezTo>
                <a:cubicBezTo>
                  <a:pt x="70" y="57"/>
                  <a:pt x="57" y="70"/>
                  <a:pt x="40" y="70"/>
                </a:cubicBezTo>
                <a:cubicBezTo>
                  <a:pt x="40" y="70"/>
                  <a:pt x="40" y="70"/>
                  <a:pt x="40" y="70"/>
                </a:cubicBezTo>
                <a:cubicBezTo>
                  <a:pt x="40" y="70"/>
                  <a:pt x="40" y="70"/>
                  <a:pt x="40" y="70"/>
                </a:cubicBezTo>
                <a:cubicBezTo>
                  <a:pt x="40" y="84"/>
                  <a:pt x="40" y="84"/>
                  <a:pt x="40" y="84"/>
                </a:cubicBezTo>
                <a:cubicBezTo>
                  <a:pt x="40" y="84"/>
                  <a:pt x="40" y="84"/>
                  <a:pt x="40" y="84"/>
                </a:cubicBezTo>
                <a:cubicBezTo>
                  <a:pt x="45" y="84"/>
                  <a:pt x="50" y="88"/>
                  <a:pt x="50" y="94"/>
                </a:cubicBezTo>
                <a:cubicBezTo>
                  <a:pt x="50" y="100"/>
                  <a:pt x="45" y="104"/>
                  <a:pt x="40" y="104"/>
                </a:cubicBezTo>
                <a:cubicBezTo>
                  <a:pt x="40" y="104"/>
                  <a:pt x="40" y="104"/>
                  <a:pt x="40" y="104"/>
                </a:cubicBezTo>
                <a:cubicBezTo>
                  <a:pt x="40" y="104"/>
                  <a:pt x="40" y="104"/>
                  <a:pt x="40" y="104"/>
                </a:cubicBezTo>
                <a:cubicBezTo>
                  <a:pt x="40" y="115"/>
                  <a:pt x="40" y="115"/>
                  <a:pt x="40" y="115"/>
                </a:cubicBezTo>
                <a:cubicBezTo>
                  <a:pt x="79" y="115"/>
                  <a:pt x="79" y="115"/>
                  <a:pt x="79" y="115"/>
                </a:cubicBezTo>
                <a:lnTo>
                  <a:pt x="79" y="0"/>
                </a:lnTo>
                <a:close/>
                <a:moveTo>
                  <a:pt x="40" y="0"/>
                </a:moveTo>
                <a:cubicBezTo>
                  <a:pt x="0" y="0"/>
                  <a:pt x="0" y="0"/>
                  <a:pt x="0" y="0"/>
                </a:cubicBezTo>
                <a:cubicBezTo>
                  <a:pt x="0" y="115"/>
                  <a:pt x="0" y="115"/>
                  <a:pt x="0" y="115"/>
                </a:cubicBezTo>
                <a:cubicBezTo>
                  <a:pt x="40" y="115"/>
                  <a:pt x="40" y="115"/>
                  <a:pt x="40" y="115"/>
                </a:cubicBezTo>
                <a:cubicBezTo>
                  <a:pt x="40" y="104"/>
                  <a:pt x="40" y="104"/>
                  <a:pt x="40" y="104"/>
                </a:cubicBezTo>
                <a:cubicBezTo>
                  <a:pt x="34" y="104"/>
                  <a:pt x="29" y="100"/>
                  <a:pt x="29" y="94"/>
                </a:cubicBezTo>
                <a:cubicBezTo>
                  <a:pt x="29" y="88"/>
                  <a:pt x="34" y="84"/>
                  <a:pt x="40" y="84"/>
                </a:cubicBezTo>
                <a:cubicBezTo>
                  <a:pt x="40" y="70"/>
                  <a:pt x="40" y="70"/>
                  <a:pt x="40" y="70"/>
                </a:cubicBezTo>
                <a:cubicBezTo>
                  <a:pt x="23" y="70"/>
                  <a:pt x="9" y="57"/>
                  <a:pt x="9" y="40"/>
                </a:cubicBezTo>
                <a:cubicBezTo>
                  <a:pt x="9" y="23"/>
                  <a:pt x="23" y="9"/>
                  <a:pt x="40" y="9"/>
                </a:cubicBezTo>
                <a:lnTo>
                  <a:pt x="4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41" name="Freeform 198"/>
          <p:cNvSpPr/>
          <p:nvPr/>
        </p:nvSpPr>
        <p:spPr bwMode="auto">
          <a:xfrm>
            <a:off x="7236377" y="3963325"/>
            <a:ext cx="26984" cy="14291"/>
          </a:xfrm>
          <a:custGeom>
            <a:avLst/>
            <a:gdLst>
              <a:gd name="T0" fmla="*/ 26988 w 16"/>
              <a:gd name="T1" fmla="*/ 10716 h 8"/>
              <a:gd name="T2" fmla="*/ 15181 w 16"/>
              <a:gd name="T3" fmla="*/ 0 h 8"/>
              <a:gd name="T4" fmla="*/ 10121 w 16"/>
              <a:gd name="T5" fmla="*/ 0 h 8"/>
              <a:gd name="T6" fmla="*/ 0 w 16"/>
              <a:gd name="T7" fmla="*/ 10716 h 8"/>
              <a:gd name="T8" fmla="*/ 0 w 16"/>
              <a:gd name="T9" fmla="*/ 14288 h 8"/>
              <a:gd name="T10" fmla="*/ 25301 w 16"/>
              <a:gd name="T11" fmla="*/ 14288 h 8"/>
              <a:gd name="T12" fmla="*/ 26988 w 16"/>
              <a:gd name="T13" fmla="*/ 10716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8">
                <a:moveTo>
                  <a:pt x="16" y="6"/>
                </a:moveTo>
                <a:cubicBezTo>
                  <a:pt x="16" y="3"/>
                  <a:pt x="13" y="0"/>
                  <a:pt x="9" y="0"/>
                </a:cubicBezTo>
                <a:cubicBezTo>
                  <a:pt x="6" y="0"/>
                  <a:pt x="6" y="0"/>
                  <a:pt x="6" y="0"/>
                </a:cubicBezTo>
                <a:cubicBezTo>
                  <a:pt x="3" y="0"/>
                  <a:pt x="0" y="3"/>
                  <a:pt x="0" y="6"/>
                </a:cubicBezTo>
                <a:cubicBezTo>
                  <a:pt x="0" y="7"/>
                  <a:pt x="0" y="8"/>
                  <a:pt x="0" y="8"/>
                </a:cubicBezTo>
                <a:cubicBezTo>
                  <a:pt x="15" y="8"/>
                  <a:pt x="15" y="8"/>
                  <a:pt x="15" y="8"/>
                </a:cubicBezTo>
                <a:cubicBezTo>
                  <a:pt x="15" y="8"/>
                  <a:pt x="16" y="7"/>
                  <a:pt x="16" y="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42" name="Freeform 199"/>
          <p:cNvSpPr>
            <a:spLocks noEditPoints="1"/>
          </p:cNvSpPr>
          <p:nvPr/>
        </p:nvSpPr>
        <p:spPr bwMode="auto">
          <a:xfrm>
            <a:off x="7220511" y="3985548"/>
            <a:ext cx="133333" cy="195308"/>
          </a:xfrm>
          <a:custGeom>
            <a:avLst/>
            <a:gdLst>
              <a:gd name="T0" fmla="*/ 67519 w 79"/>
              <a:gd name="T1" fmla="*/ 195263 h 115"/>
              <a:gd name="T2" fmla="*/ 133350 w 79"/>
              <a:gd name="T3" fmla="*/ 195263 h 115"/>
              <a:gd name="T4" fmla="*/ 133350 w 79"/>
              <a:gd name="T5" fmla="*/ 0 h 115"/>
              <a:gd name="T6" fmla="*/ 67519 w 79"/>
              <a:gd name="T7" fmla="*/ 0 h 115"/>
              <a:gd name="T8" fmla="*/ 67519 w 79"/>
              <a:gd name="T9" fmla="*/ 15281 h 115"/>
              <a:gd name="T10" fmla="*/ 67519 w 79"/>
              <a:gd name="T11" fmla="*/ 15281 h 115"/>
              <a:gd name="T12" fmla="*/ 67519 w 79"/>
              <a:gd name="T13" fmla="*/ 15281 h 115"/>
              <a:gd name="T14" fmla="*/ 118158 w 79"/>
              <a:gd name="T15" fmla="*/ 67918 h 115"/>
              <a:gd name="T16" fmla="*/ 67519 w 79"/>
              <a:gd name="T17" fmla="*/ 118856 h 115"/>
              <a:gd name="T18" fmla="*/ 67519 w 79"/>
              <a:gd name="T19" fmla="*/ 118856 h 115"/>
              <a:gd name="T20" fmla="*/ 67519 w 79"/>
              <a:gd name="T21" fmla="*/ 142627 h 115"/>
              <a:gd name="T22" fmla="*/ 67519 w 79"/>
              <a:gd name="T23" fmla="*/ 142627 h 115"/>
              <a:gd name="T24" fmla="*/ 84399 w 79"/>
              <a:gd name="T25" fmla="*/ 159606 h 115"/>
              <a:gd name="T26" fmla="*/ 67519 w 79"/>
              <a:gd name="T27" fmla="*/ 176586 h 115"/>
              <a:gd name="T28" fmla="*/ 67519 w 79"/>
              <a:gd name="T29" fmla="*/ 176586 h 115"/>
              <a:gd name="T30" fmla="*/ 67519 w 79"/>
              <a:gd name="T31" fmla="*/ 176586 h 115"/>
              <a:gd name="T32" fmla="*/ 67519 w 79"/>
              <a:gd name="T33" fmla="*/ 195263 h 115"/>
              <a:gd name="T34" fmla="*/ 0 w 79"/>
              <a:gd name="T35" fmla="*/ 195263 h 115"/>
              <a:gd name="T36" fmla="*/ 67519 w 79"/>
              <a:gd name="T37" fmla="*/ 195263 h 115"/>
              <a:gd name="T38" fmla="*/ 67519 w 79"/>
              <a:gd name="T39" fmla="*/ 176586 h 115"/>
              <a:gd name="T40" fmla="*/ 48951 w 79"/>
              <a:gd name="T41" fmla="*/ 159606 h 115"/>
              <a:gd name="T42" fmla="*/ 67519 w 79"/>
              <a:gd name="T43" fmla="*/ 142627 h 115"/>
              <a:gd name="T44" fmla="*/ 67519 w 79"/>
              <a:gd name="T45" fmla="*/ 118856 h 115"/>
              <a:gd name="T46" fmla="*/ 15192 w 79"/>
              <a:gd name="T47" fmla="*/ 67918 h 115"/>
              <a:gd name="T48" fmla="*/ 67519 w 79"/>
              <a:gd name="T49" fmla="*/ 15281 h 115"/>
              <a:gd name="T50" fmla="*/ 67519 w 79"/>
              <a:gd name="T51" fmla="*/ 0 h 115"/>
              <a:gd name="T52" fmla="*/ 33759 w 79"/>
              <a:gd name="T53" fmla="*/ 0 h 115"/>
              <a:gd name="T54" fmla="*/ 25320 w 79"/>
              <a:gd name="T55" fmla="*/ 0 h 115"/>
              <a:gd name="T56" fmla="*/ 0 w 79"/>
              <a:gd name="T57" fmla="*/ 0 h 115"/>
              <a:gd name="T58" fmla="*/ 0 w 79"/>
              <a:gd name="T59" fmla="*/ 195263 h 11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79" h="115">
                <a:moveTo>
                  <a:pt x="40" y="115"/>
                </a:moveTo>
                <a:cubicBezTo>
                  <a:pt x="79" y="115"/>
                  <a:pt x="79" y="115"/>
                  <a:pt x="79" y="115"/>
                </a:cubicBezTo>
                <a:cubicBezTo>
                  <a:pt x="79" y="0"/>
                  <a:pt x="79" y="0"/>
                  <a:pt x="79" y="0"/>
                </a:cubicBezTo>
                <a:cubicBezTo>
                  <a:pt x="40" y="0"/>
                  <a:pt x="40" y="0"/>
                  <a:pt x="40" y="0"/>
                </a:cubicBezTo>
                <a:cubicBezTo>
                  <a:pt x="40" y="9"/>
                  <a:pt x="40" y="9"/>
                  <a:pt x="40" y="9"/>
                </a:cubicBezTo>
                <a:cubicBezTo>
                  <a:pt x="40" y="9"/>
                  <a:pt x="40" y="9"/>
                  <a:pt x="40" y="9"/>
                </a:cubicBezTo>
                <a:cubicBezTo>
                  <a:pt x="40" y="9"/>
                  <a:pt x="40" y="9"/>
                  <a:pt x="40" y="9"/>
                </a:cubicBezTo>
                <a:cubicBezTo>
                  <a:pt x="57" y="9"/>
                  <a:pt x="70" y="23"/>
                  <a:pt x="70" y="40"/>
                </a:cubicBezTo>
                <a:cubicBezTo>
                  <a:pt x="70" y="57"/>
                  <a:pt x="57" y="70"/>
                  <a:pt x="40" y="70"/>
                </a:cubicBezTo>
                <a:cubicBezTo>
                  <a:pt x="40" y="70"/>
                  <a:pt x="40" y="70"/>
                  <a:pt x="40" y="70"/>
                </a:cubicBezTo>
                <a:cubicBezTo>
                  <a:pt x="40" y="84"/>
                  <a:pt x="40" y="84"/>
                  <a:pt x="40" y="84"/>
                </a:cubicBezTo>
                <a:cubicBezTo>
                  <a:pt x="40" y="84"/>
                  <a:pt x="40" y="84"/>
                  <a:pt x="40" y="84"/>
                </a:cubicBezTo>
                <a:cubicBezTo>
                  <a:pt x="46" y="84"/>
                  <a:pt x="50" y="88"/>
                  <a:pt x="50" y="94"/>
                </a:cubicBezTo>
                <a:cubicBezTo>
                  <a:pt x="50" y="100"/>
                  <a:pt x="46" y="104"/>
                  <a:pt x="40" y="104"/>
                </a:cubicBezTo>
                <a:cubicBezTo>
                  <a:pt x="40" y="104"/>
                  <a:pt x="40" y="104"/>
                  <a:pt x="40" y="104"/>
                </a:cubicBezTo>
                <a:cubicBezTo>
                  <a:pt x="40" y="104"/>
                  <a:pt x="40" y="104"/>
                  <a:pt x="40" y="104"/>
                </a:cubicBezTo>
                <a:lnTo>
                  <a:pt x="40" y="115"/>
                </a:lnTo>
                <a:close/>
                <a:moveTo>
                  <a:pt x="0" y="115"/>
                </a:moveTo>
                <a:cubicBezTo>
                  <a:pt x="40" y="115"/>
                  <a:pt x="40" y="115"/>
                  <a:pt x="40" y="115"/>
                </a:cubicBezTo>
                <a:cubicBezTo>
                  <a:pt x="40" y="104"/>
                  <a:pt x="40" y="104"/>
                  <a:pt x="40" y="104"/>
                </a:cubicBezTo>
                <a:cubicBezTo>
                  <a:pt x="34" y="104"/>
                  <a:pt x="29" y="100"/>
                  <a:pt x="29" y="94"/>
                </a:cubicBezTo>
                <a:cubicBezTo>
                  <a:pt x="29" y="88"/>
                  <a:pt x="34" y="84"/>
                  <a:pt x="40" y="84"/>
                </a:cubicBezTo>
                <a:cubicBezTo>
                  <a:pt x="40" y="70"/>
                  <a:pt x="40" y="70"/>
                  <a:pt x="40" y="70"/>
                </a:cubicBezTo>
                <a:cubicBezTo>
                  <a:pt x="23" y="70"/>
                  <a:pt x="9" y="57"/>
                  <a:pt x="9" y="40"/>
                </a:cubicBezTo>
                <a:cubicBezTo>
                  <a:pt x="9" y="23"/>
                  <a:pt x="23" y="9"/>
                  <a:pt x="40" y="9"/>
                </a:cubicBezTo>
                <a:cubicBezTo>
                  <a:pt x="40" y="0"/>
                  <a:pt x="40" y="0"/>
                  <a:pt x="40" y="0"/>
                </a:cubicBezTo>
                <a:cubicBezTo>
                  <a:pt x="20" y="0"/>
                  <a:pt x="20" y="0"/>
                  <a:pt x="20" y="0"/>
                </a:cubicBezTo>
                <a:cubicBezTo>
                  <a:pt x="15" y="0"/>
                  <a:pt x="15" y="0"/>
                  <a:pt x="15" y="0"/>
                </a:cubicBezTo>
                <a:cubicBezTo>
                  <a:pt x="0" y="0"/>
                  <a:pt x="0" y="0"/>
                  <a:pt x="0" y="0"/>
                </a:cubicBezTo>
                <a:lnTo>
                  <a:pt x="0" y="11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43" name="Oval 200"/>
          <p:cNvSpPr>
            <a:spLocks noChangeArrowheads="1"/>
          </p:cNvSpPr>
          <p:nvPr/>
        </p:nvSpPr>
        <p:spPr bwMode="auto">
          <a:xfrm>
            <a:off x="7252257" y="4018893"/>
            <a:ext cx="71429" cy="6986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44" name="Freeform 201"/>
          <p:cNvSpPr/>
          <p:nvPr/>
        </p:nvSpPr>
        <p:spPr bwMode="auto">
          <a:xfrm>
            <a:off x="6925267" y="3883924"/>
            <a:ext cx="217460" cy="50812"/>
          </a:xfrm>
          <a:custGeom>
            <a:avLst/>
            <a:gdLst>
              <a:gd name="T0" fmla="*/ 196850 w 137"/>
              <a:gd name="T1" fmla="*/ 33338 h 32"/>
              <a:gd name="T2" fmla="*/ 19050 w 137"/>
              <a:gd name="T3" fmla="*/ 33338 h 32"/>
              <a:gd name="T4" fmla="*/ 19050 w 137"/>
              <a:gd name="T5" fmla="*/ 0 h 32"/>
              <a:gd name="T6" fmla="*/ 0 w 137"/>
              <a:gd name="T7" fmla="*/ 0 h 32"/>
              <a:gd name="T8" fmla="*/ 0 w 137"/>
              <a:gd name="T9" fmla="*/ 50800 h 32"/>
              <a:gd name="T10" fmla="*/ 217488 w 137"/>
              <a:gd name="T11" fmla="*/ 50800 h 32"/>
              <a:gd name="T12" fmla="*/ 217488 w 137"/>
              <a:gd name="T13" fmla="*/ 0 h 32"/>
              <a:gd name="T14" fmla="*/ 196850 w 137"/>
              <a:gd name="T15" fmla="*/ 0 h 32"/>
              <a:gd name="T16" fmla="*/ 196850 w 137"/>
              <a:gd name="T17" fmla="*/ 33338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7" h="32">
                <a:moveTo>
                  <a:pt x="124" y="21"/>
                </a:moveTo>
                <a:lnTo>
                  <a:pt x="12" y="21"/>
                </a:lnTo>
                <a:lnTo>
                  <a:pt x="12" y="0"/>
                </a:lnTo>
                <a:lnTo>
                  <a:pt x="0" y="0"/>
                </a:lnTo>
                <a:lnTo>
                  <a:pt x="0" y="32"/>
                </a:lnTo>
                <a:lnTo>
                  <a:pt x="137" y="32"/>
                </a:lnTo>
                <a:lnTo>
                  <a:pt x="137" y="0"/>
                </a:lnTo>
                <a:lnTo>
                  <a:pt x="124" y="0"/>
                </a:lnTo>
                <a:lnTo>
                  <a:pt x="124" y="2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45" name="Freeform 202"/>
          <p:cNvSpPr/>
          <p:nvPr/>
        </p:nvSpPr>
        <p:spPr bwMode="auto">
          <a:xfrm>
            <a:off x="6955434" y="3729901"/>
            <a:ext cx="160316" cy="171490"/>
          </a:xfrm>
          <a:custGeom>
            <a:avLst/>
            <a:gdLst>
              <a:gd name="T0" fmla="*/ 26987 w 101"/>
              <a:gd name="T1" fmla="*/ 100013 h 108"/>
              <a:gd name="T2" fmla="*/ 26987 w 101"/>
              <a:gd name="T3" fmla="*/ 171450 h 108"/>
              <a:gd name="T4" fmla="*/ 131762 w 101"/>
              <a:gd name="T5" fmla="*/ 171450 h 108"/>
              <a:gd name="T6" fmla="*/ 131762 w 101"/>
              <a:gd name="T7" fmla="*/ 100013 h 108"/>
              <a:gd name="T8" fmla="*/ 160337 w 101"/>
              <a:gd name="T9" fmla="*/ 100013 h 108"/>
              <a:gd name="T10" fmla="*/ 79375 w 101"/>
              <a:gd name="T11" fmla="*/ 0 h 108"/>
              <a:gd name="T12" fmla="*/ 0 w 101"/>
              <a:gd name="T13" fmla="*/ 100013 h 108"/>
              <a:gd name="T14" fmla="*/ 26987 w 101"/>
              <a:gd name="T15" fmla="*/ 100013 h 1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1" h="108">
                <a:moveTo>
                  <a:pt x="17" y="63"/>
                </a:moveTo>
                <a:lnTo>
                  <a:pt x="17" y="108"/>
                </a:lnTo>
                <a:lnTo>
                  <a:pt x="83" y="108"/>
                </a:lnTo>
                <a:lnTo>
                  <a:pt x="83" y="63"/>
                </a:lnTo>
                <a:lnTo>
                  <a:pt x="101" y="63"/>
                </a:lnTo>
                <a:lnTo>
                  <a:pt x="50" y="0"/>
                </a:lnTo>
                <a:lnTo>
                  <a:pt x="0" y="63"/>
                </a:lnTo>
                <a:lnTo>
                  <a:pt x="17" y="6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46" name="Freeform 203"/>
          <p:cNvSpPr/>
          <p:nvPr/>
        </p:nvSpPr>
        <p:spPr bwMode="auto">
          <a:xfrm>
            <a:off x="7022100" y="4139579"/>
            <a:ext cx="58729" cy="73042"/>
          </a:xfrm>
          <a:custGeom>
            <a:avLst/>
            <a:gdLst>
              <a:gd name="T0" fmla="*/ 0 w 35"/>
              <a:gd name="T1" fmla="*/ 0 h 43"/>
              <a:gd name="T2" fmla="*/ 23495 w 35"/>
              <a:gd name="T3" fmla="*/ 73025 h 43"/>
              <a:gd name="T4" fmla="*/ 58737 w 35"/>
              <a:gd name="T5" fmla="*/ 0 h 43"/>
              <a:gd name="T6" fmla="*/ 0 w 35"/>
              <a:gd name="T7" fmla="*/ 0 h 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43">
                <a:moveTo>
                  <a:pt x="0" y="0"/>
                </a:moveTo>
                <a:cubicBezTo>
                  <a:pt x="1" y="17"/>
                  <a:pt x="7" y="32"/>
                  <a:pt x="14" y="43"/>
                </a:cubicBezTo>
                <a:cubicBezTo>
                  <a:pt x="26" y="32"/>
                  <a:pt x="34" y="17"/>
                  <a:pt x="35" y="0"/>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47" name="Freeform 204"/>
          <p:cNvSpPr/>
          <p:nvPr/>
        </p:nvSpPr>
        <p:spPr bwMode="auto">
          <a:xfrm>
            <a:off x="7022100" y="4047475"/>
            <a:ext cx="58729" cy="74629"/>
          </a:xfrm>
          <a:custGeom>
            <a:avLst/>
            <a:gdLst>
              <a:gd name="T0" fmla="*/ 23495 w 35"/>
              <a:gd name="T1" fmla="*/ 0 h 44"/>
              <a:gd name="T2" fmla="*/ 0 w 35"/>
              <a:gd name="T3" fmla="*/ 74612 h 44"/>
              <a:gd name="T4" fmla="*/ 58737 w 35"/>
              <a:gd name="T5" fmla="*/ 74612 h 44"/>
              <a:gd name="T6" fmla="*/ 23495 w 35"/>
              <a:gd name="T7" fmla="*/ 0 h 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44">
                <a:moveTo>
                  <a:pt x="14" y="0"/>
                </a:moveTo>
                <a:cubicBezTo>
                  <a:pt x="7" y="11"/>
                  <a:pt x="1" y="26"/>
                  <a:pt x="0" y="44"/>
                </a:cubicBezTo>
                <a:cubicBezTo>
                  <a:pt x="35" y="44"/>
                  <a:pt x="35" y="44"/>
                  <a:pt x="35" y="44"/>
                </a:cubicBezTo>
                <a:cubicBezTo>
                  <a:pt x="34" y="27"/>
                  <a:pt x="26" y="11"/>
                  <a:pt x="14"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48" name="Freeform 206"/>
          <p:cNvSpPr/>
          <p:nvPr/>
        </p:nvSpPr>
        <p:spPr bwMode="auto">
          <a:xfrm>
            <a:off x="6977649" y="4018901"/>
            <a:ext cx="52380" cy="103211"/>
          </a:xfrm>
          <a:custGeom>
            <a:avLst/>
            <a:gdLst>
              <a:gd name="T0" fmla="*/ 0 w 31"/>
              <a:gd name="T1" fmla="*/ 0 h 61"/>
              <a:gd name="T2" fmla="*/ 0 w 31"/>
              <a:gd name="T3" fmla="*/ 103187 h 61"/>
              <a:gd name="T4" fmla="*/ 25349 w 31"/>
              <a:gd name="T5" fmla="*/ 103187 h 61"/>
              <a:gd name="T6" fmla="*/ 52387 w 31"/>
              <a:gd name="T7" fmla="*/ 16916 h 61"/>
              <a:gd name="T8" fmla="*/ 0 w 31"/>
              <a:gd name="T9" fmla="*/ 0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61">
                <a:moveTo>
                  <a:pt x="0" y="0"/>
                </a:moveTo>
                <a:cubicBezTo>
                  <a:pt x="0" y="61"/>
                  <a:pt x="0" y="61"/>
                  <a:pt x="0" y="61"/>
                </a:cubicBezTo>
                <a:cubicBezTo>
                  <a:pt x="15" y="61"/>
                  <a:pt x="15" y="61"/>
                  <a:pt x="15" y="61"/>
                </a:cubicBezTo>
                <a:cubicBezTo>
                  <a:pt x="16" y="41"/>
                  <a:pt x="23" y="23"/>
                  <a:pt x="31" y="10"/>
                </a:cubicBezTo>
                <a:cubicBezTo>
                  <a:pt x="22" y="5"/>
                  <a:pt x="12" y="1"/>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49" name="Freeform 207"/>
          <p:cNvSpPr/>
          <p:nvPr/>
        </p:nvSpPr>
        <p:spPr bwMode="auto">
          <a:xfrm>
            <a:off x="6906227" y="4139579"/>
            <a:ext cx="52381" cy="103211"/>
          </a:xfrm>
          <a:custGeom>
            <a:avLst/>
            <a:gdLst>
              <a:gd name="T0" fmla="*/ 52388 w 31"/>
              <a:gd name="T1" fmla="*/ 103187 h 61"/>
              <a:gd name="T2" fmla="*/ 52388 w 31"/>
              <a:gd name="T3" fmla="*/ 0 h 61"/>
              <a:gd name="T4" fmla="*/ 27039 w 31"/>
              <a:gd name="T5" fmla="*/ 0 h 61"/>
              <a:gd name="T6" fmla="*/ 0 w 31"/>
              <a:gd name="T7" fmla="*/ 84580 h 61"/>
              <a:gd name="T8" fmla="*/ 52388 w 31"/>
              <a:gd name="T9" fmla="*/ 103187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61">
                <a:moveTo>
                  <a:pt x="31" y="61"/>
                </a:moveTo>
                <a:cubicBezTo>
                  <a:pt x="31" y="0"/>
                  <a:pt x="31" y="0"/>
                  <a:pt x="31" y="0"/>
                </a:cubicBezTo>
                <a:cubicBezTo>
                  <a:pt x="16" y="0"/>
                  <a:pt x="16" y="0"/>
                  <a:pt x="16" y="0"/>
                </a:cubicBezTo>
                <a:cubicBezTo>
                  <a:pt x="15" y="20"/>
                  <a:pt x="9" y="37"/>
                  <a:pt x="0" y="50"/>
                </a:cubicBezTo>
                <a:cubicBezTo>
                  <a:pt x="9" y="56"/>
                  <a:pt x="20" y="60"/>
                  <a:pt x="31" y="6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0" name="Freeform 208"/>
          <p:cNvSpPr/>
          <p:nvPr/>
        </p:nvSpPr>
        <p:spPr bwMode="auto">
          <a:xfrm>
            <a:off x="6906227" y="4018901"/>
            <a:ext cx="52381" cy="103211"/>
          </a:xfrm>
          <a:custGeom>
            <a:avLst/>
            <a:gdLst>
              <a:gd name="T0" fmla="*/ 27039 w 31"/>
              <a:gd name="T1" fmla="*/ 103187 h 61"/>
              <a:gd name="T2" fmla="*/ 52388 w 31"/>
              <a:gd name="T3" fmla="*/ 103187 h 61"/>
              <a:gd name="T4" fmla="*/ 52388 w 31"/>
              <a:gd name="T5" fmla="*/ 0 h 61"/>
              <a:gd name="T6" fmla="*/ 0 w 31"/>
              <a:gd name="T7" fmla="*/ 18607 h 61"/>
              <a:gd name="T8" fmla="*/ 27039 w 31"/>
              <a:gd name="T9" fmla="*/ 103187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61">
                <a:moveTo>
                  <a:pt x="16" y="61"/>
                </a:moveTo>
                <a:cubicBezTo>
                  <a:pt x="31" y="61"/>
                  <a:pt x="31" y="61"/>
                  <a:pt x="31" y="61"/>
                </a:cubicBezTo>
                <a:cubicBezTo>
                  <a:pt x="31" y="0"/>
                  <a:pt x="31" y="0"/>
                  <a:pt x="31" y="0"/>
                </a:cubicBezTo>
                <a:cubicBezTo>
                  <a:pt x="20" y="1"/>
                  <a:pt x="9" y="5"/>
                  <a:pt x="0" y="11"/>
                </a:cubicBezTo>
                <a:cubicBezTo>
                  <a:pt x="9" y="23"/>
                  <a:pt x="15" y="41"/>
                  <a:pt x="16" y="6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1" name="Freeform 209"/>
          <p:cNvSpPr/>
          <p:nvPr/>
        </p:nvSpPr>
        <p:spPr bwMode="auto">
          <a:xfrm>
            <a:off x="6857022" y="4139579"/>
            <a:ext cx="58729" cy="73042"/>
          </a:xfrm>
          <a:custGeom>
            <a:avLst/>
            <a:gdLst>
              <a:gd name="T0" fmla="*/ 36279 w 34"/>
              <a:gd name="T1" fmla="*/ 73025 h 43"/>
              <a:gd name="T2" fmla="*/ 58737 w 34"/>
              <a:gd name="T3" fmla="*/ 0 h 43"/>
              <a:gd name="T4" fmla="*/ 0 w 34"/>
              <a:gd name="T5" fmla="*/ 0 h 43"/>
              <a:gd name="T6" fmla="*/ 36279 w 34"/>
              <a:gd name="T7" fmla="*/ 73025 h 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4" h="43">
                <a:moveTo>
                  <a:pt x="21" y="43"/>
                </a:moveTo>
                <a:cubicBezTo>
                  <a:pt x="27" y="32"/>
                  <a:pt x="33" y="17"/>
                  <a:pt x="34" y="0"/>
                </a:cubicBezTo>
                <a:cubicBezTo>
                  <a:pt x="0" y="0"/>
                  <a:pt x="0" y="0"/>
                  <a:pt x="0" y="0"/>
                </a:cubicBezTo>
                <a:cubicBezTo>
                  <a:pt x="1" y="17"/>
                  <a:pt x="9" y="32"/>
                  <a:pt x="21" y="4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2" name="Freeform 210"/>
          <p:cNvSpPr/>
          <p:nvPr/>
        </p:nvSpPr>
        <p:spPr bwMode="auto">
          <a:xfrm>
            <a:off x="6857022" y="4049070"/>
            <a:ext cx="58729" cy="73042"/>
          </a:xfrm>
          <a:custGeom>
            <a:avLst/>
            <a:gdLst>
              <a:gd name="T0" fmla="*/ 36279 w 34"/>
              <a:gd name="T1" fmla="*/ 0 h 43"/>
              <a:gd name="T2" fmla="*/ 0 w 34"/>
              <a:gd name="T3" fmla="*/ 73025 h 43"/>
              <a:gd name="T4" fmla="*/ 58737 w 34"/>
              <a:gd name="T5" fmla="*/ 73025 h 43"/>
              <a:gd name="T6" fmla="*/ 36279 w 34"/>
              <a:gd name="T7" fmla="*/ 0 h 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4" h="43">
                <a:moveTo>
                  <a:pt x="21" y="0"/>
                </a:moveTo>
                <a:cubicBezTo>
                  <a:pt x="9" y="11"/>
                  <a:pt x="1" y="26"/>
                  <a:pt x="0" y="43"/>
                </a:cubicBezTo>
                <a:cubicBezTo>
                  <a:pt x="34" y="43"/>
                  <a:pt x="34" y="43"/>
                  <a:pt x="34" y="43"/>
                </a:cubicBezTo>
                <a:cubicBezTo>
                  <a:pt x="33" y="25"/>
                  <a:pt x="27" y="10"/>
                  <a:pt x="2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3" name="Freeform 211"/>
          <p:cNvSpPr/>
          <p:nvPr/>
        </p:nvSpPr>
        <p:spPr bwMode="auto">
          <a:xfrm>
            <a:off x="6977649" y="4139579"/>
            <a:ext cx="52380" cy="103211"/>
          </a:xfrm>
          <a:custGeom>
            <a:avLst/>
            <a:gdLst>
              <a:gd name="T0" fmla="*/ 0 w 31"/>
              <a:gd name="T1" fmla="*/ 103187 h 61"/>
              <a:gd name="T2" fmla="*/ 52387 w 31"/>
              <a:gd name="T3" fmla="*/ 84580 h 61"/>
              <a:gd name="T4" fmla="*/ 25349 w 31"/>
              <a:gd name="T5" fmla="*/ 0 h 61"/>
              <a:gd name="T6" fmla="*/ 0 w 31"/>
              <a:gd name="T7" fmla="*/ 0 h 61"/>
              <a:gd name="T8" fmla="*/ 0 w 31"/>
              <a:gd name="T9" fmla="*/ 103187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61">
                <a:moveTo>
                  <a:pt x="0" y="61"/>
                </a:moveTo>
                <a:cubicBezTo>
                  <a:pt x="12" y="60"/>
                  <a:pt x="22" y="56"/>
                  <a:pt x="31" y="50"/>
                </a:cubicBezTo>
                <a:cubicBezTo>
                  <a:pt x="23" y="37"/>
                  <a:pt x="16" y="20"/>
                  <a:pt x="15" y="0"/>
                </a:cubicBezTo>
                <a:cubicBezTo>
                  <a:pt x="0" y="0"/>
                  <a:pt x="0" y="0"/>
                  <a:pt x="0" y="0"/>
                </a:cubicBezTo>
                <a:lnTo>
                  <a:pt x="0" y="6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4" name="Freeform 212"/>
          <p:cNvSpPr>
            <a:spLocks noEditPoints="1"/>
          </p:cNvSpPr>
          <p:nvPr/>
        </p:nvSpPr>
        <p:spPr bwMode="auto">
          <a:xfrm>
            <a:off x="6896696" y="2458026"/>
            <a:ext cx="230158" cy="184193"/>
          </a:xfrm>
          <a:custGeom>
            <a:avLst/>
            <a:gdLst>
              <a:gd name="T0" fmla="*/ 208185 w 136"/>
              <a:gd name="T1" fmla="*/ 40922 h 108"/>
              <a:gd name="T2" fmla="*/ 187874 w 136"/>
              <a:gd name="T3" fmla="*/ 42627 h 108"/>
              <a:gd name="T4" fmla="*/ 187874 w 136"/>
              <a:gd name="T5" fmla="*/ 52858 h 108"/>
              <a:gd name="T6" fmla="*/ 209877 w 136"/>
              <a:gd name="T7" fmla="*/ 104011 h 108"/>
              <a:gd name="T8" fmla="*/ 209877 w 136"/>
              <a:gd name="T9" fmla="*/ 129587 h 108"/>
              <a:gd name="T10" fmla="*/ 187874 w 136"/>
              <a:gd name="T11" fmla="*/ 184150 h 108"/>
              <a:gd name="T12" fmla="*/ 230188 w 136"/>
              <a:gd name="T13" fmla="*/ 173919 h 108"/>
              <a:gd name="T14" fmla="*/ 230188 w 136"/>
              <a:gd name="T15" fmla="*/ 66499 h 108"/>
              <a:gd name="T16" fmla="*/ 186181 w 136"/>
              <a:gd name="T17" fmla="*/ 0 h 108"/>
              <a:gd name="T18" fmla="*/ 115094 w 136"/>
              <a:gd name="T19" fmla="*/ 15346 h 108"/>
              <a:gd name="T20" fmla="*/ 187874 w 136"/>
              <a:gd name="T21" fmla="*/ 42627 h 108"/>
              <a:gd name="T22" fmla="*/ 115094 w 136"/>
              <a:gd name="T23" fmla="*/ 146638 h 108"/>
              <a:gd name="T24" fmla="*/ 176026 w 136"/>
              <a:gd name="T25" fmla="*/ 173919 h 108"/>
              <a:gd name="T26" fmla="*/ 187874 w 136"/>
              <a:gd name="T27" fmla="*/ 184150 h 108"/>
              <a:gd name="T28" fmla="*/ 164178 w 136"/>
              <a:gd name="T29" fmla="*/ 129587 h 108"/>
              <a:gd name="T30" fmla="*/ 187874 w 136"/>
              <a:gd name="T31" fmla="*/ 104011 h 108"/>
              <a:gd name="T32" fmla="*/ 115094 w 136"/>
              <a:gd name="T33" fmla="*/ 52858 h 108"/>
              <a:gd name="T34" fmla="*/ 115094 w 136"/>
              <a:gd name="T35" fmla="*/ 0 h 108"/>
              <a:gd name="T36" fmla="*/ 44007 w 136"/>
              <a:gd name="T37" fmla="*/ 1705 h 108"/>
              <a:gd name="T38" fmla="*/ 57547 w 136"/>
              <a:gd name="T39" fmla="*/ 15346 h 108"/>
              <a:gd name="T40" fmla="*/ 115094 w 136"/>
              <a:gd name="T41" fmla="*/ 15346 h 108"/>
              <a:gd name="T42" fmla="*/ 44007 w 136"/>
              <a:gd name="T43" fmla="*/ 184150 h 108"/>
              <a:gd name="T44" fmla="*/ 55854 w 136"/>
              <a:gd name="T45" fmla="*/ 173919 h 108"/>
              <a:gd name="T46" fmla="*/ 115094 w 136"/>
              <a:gd name="T47" fmla="*/ 146638 h 108"/>
              <a:gd name="T48" fmla="*/ 44007 w 136"/>
              <a:gd name="T49" fmla="*/ 52858 h 108"/>
              <a:gd name="T50" fmla="*/ 67702 w 136"/>
              <a:gd name="T51" fmla="*/ 104011 h 108"/>
              <a:gd name="T52" fmla="*/ 67702 w 136"/>
              <a:gd name="T53" fmla="*/ 129587 h 108"/>
              <a:gd name="T54" fmla="*/ 44007 w 136"/>
              <a:gd name="T55" fmla="*/ 184150 h 108"/>
              <a:gd name="T56" fmla="*/ 23696 w 136"/>
              <a:gd name="T57" fmla="*/ 40922 h 108"/>
              <a:gd name="T58" fmla="*/ 0 w 136"/>
              <a:gd name="T59" fmla="*/ 141523 h 108"/>
              <a:gd name="T60" fmla="*/ 0 w 136"/>
              <a:gd name="T61" fmla="*/ 173919 h 108"/>
              <a:gd name="T62" fmla="*/ 44007 w 136"/>
              <a:gd name="T63" fmla="*/ 184150 h 108"/>
              <a:gd name="T64" fmla="*/ 22003 w 136"/>
              <a:gd name="T65" fmla="*/ 129587 h 108"/>
              <a:gd name="T66" fmla="*/ 44007 w 136"/>
              <a:gd name="T67" fmla="*/ 104011 h 108"/>
              <a:gd name="T68" fmla="*/ 38929 w 136"/>
              <a:gd name="T69" fmla="*/ 52858 h 108"/>
              <a:gd name="T70" fmla="*/ 44007 w 136"/>
              <a:gd name="T71" fmla="*/ 1705 h 1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36" h="108">
                <a:moveTo>
                  <a:pt x="136" y="39"/>
                </a:moveTo>
                <a:cubicBezTo>
                  <a:pt x="123" y="24"/>
                  <a:pt x="123" y="24"/>
                  <a:pt x="123" y="24"/>
                </a:cubicBezTo>
                <a:cubicBezTo>
                  <a:pt x="111" y="1"/>
                  <a:pt x="111" y="1"/>
                  <a:pt x="111" y="1"/>
                </a:cubicBezTo>
                <a:cubicBezTo>
                  <a:pt x="111" y="25"/>
                  <a:pt x="111" y="25"/>
                  <a:pt x="111" y="25"/>
                </a:cubicBezTo>
                <a:cubicBezTo>
                  <a:pt x="114" y="31"/>
                  <a:pt x="114" y="31"/>
                  <a:pt x="114" y="31"/>
                </a:cubicBezTo>
                <a:cubicBezTo>
                  <a:pt x="111" y="31"/>
                  <a:pt x="111" y="31"/>
                  <a:pt x="111" y="31"/>
                </a:cubicBezTo>
                <a:cubicBezTo>
                  <a:pt x="111" y="61"/>
                  <a:pt x="111" y="61"/>
                  <a:pt x="111" y="61"/>
                </a:cubicBezTo>
                <a:cubicBezTo>
                  <a:pt x="124" y="61"/>
                  <a:pt x="124" y="61"/>
                  <a:pt x="124" y="61"/>
                </a:cubicBezTo>
                <a:cubicBezTo>
                  <a:pt x="124" y="76"/>
                  <a:pt x="124" y="76"/>
                  <a:pt x="124" y="76"/>
                </a:cubicBezTo>
                <a:cubicBezTo>
                  <a:pt x="124" y="76"/>
                  <a:pt x="124" y="76"/>
                  <a:pt x="124" y="76"/>
                </a:cubicBezTo>
                <a:cubicBezTo>
                  <a:pt x="111" y="76"/>
                  <a:pt x="111" y="76"/>
                  <a:pt x="111" y="76"/>
                </a:cubicBezTo>
                <a:cubicBezTo>
                  <a:pt x="111" y="108"/>
                  <a:pt x="111" y="108"/>
                  <a:pt x="111" y="108"/>
                </a:cubicBezTo>
                <a:cubicBezTo>
                  <a:pt x="130" y="108"/>
                  <a:pt x="130" y="108"/>
                  <a:pt x="130" y="108"/>
                </a:cubicBezTo>
                <a:cubicBezTo>
                  <a:pt x="134" y="108"/>
                  <a:pt x="136" y="105"/>
                  <a:pt x="136" y="102"/>
                </a:cubicBezTo>
                <a:cubicBezTo>
                  <a:pt x="136" y="86"/>
                  <a:pt x="136" y="86"/>
                  <a:pt x="136" y="86"/>
                </a:cubicBezTo>
                <a:lnTo>
                  <a:pt x="136" y="39"/>
                </a:lnTo>
                <a:close/>
                <a:moveTo>
                  <a:pt x="111" y="1"/>
                </a:moveTo>
                <a:cubicBezTo>
                  <a:pt x="110" y="0"/>
                  <a:pt x="110" y="0"/>
                  <a:pt x="110" y="0"/>
                </a:cubicBezTo>
                <a:cubicBezTo>
                  <a:pt x="68" y="0"/>
                  <a:pt x="68" y="0"/>
                  <a:pt x="68" y="0"/>
                </a:cubicBezTo>
                <a:cubicBezTo>
                  <a:pt x="68" y="9"/>
                  <a:pt x="68" y="9"/>
                  <a:pt x="68" y="9"/>
                </a:cubicBezTo>
                <a:cubicBezTo>
                  <a:pt x="102" y="9"/>
                  <a:pt x="102" y="9"/>
                  <a:pt x="102" y="9"/>
                </a:cubicBezTo>
                <a:cubicBezTo>
                  <a:pt x="111" y="25"/>
                  <a:pt x="111" y="25"/>
                  <a:pt x="111" y="25"/>
                </a:cubicBezTo>
                <a:cubicBezTo>
                  <a:pt x="111" y="1"/>
                  <a:pt x="111" y="1"/>
                  <a:pt x="111" y="1"/>
                </a:cubicBezTo>
                <a:close/>
                <a:moveTo>
                  <a:pt x="68" y="86"/>
                </a:moveTo>
                <a:cubicBezTo>
                  <a:pt x="104" y="86"/>
                  <a:pt x="104" y="86"/>
                  <a:pt x="104" y="86"/>
                </a:cubicBezTo>
                <a:cubicBezTo>
                  <a:pt x="104" y="102"/>
                  <a:pt x="104" y="102"/>
                  <a:pt x="104" y="102"/>
                </a:cubicBezTo>
                <a:cubicBezTo>
                  <a:pt x="104" y="105"/>
                  <a:pt x="107" y="108"/>
                  <a:pt x="110" y="108"/>
                </a:cubicBezTo>
                <a:cubicBezTo>
                  <a:pt x="111" y="108"/>
                  <a:pt x="111" y="108"/>
                  <a:pt x="111" y="108"/>
                </a:cubicBezTo>
                <a:cubicBezTo>
                  <a:pt x="111" y="76"/>
                  <a:pt x="111" y="76"/>
                  <a:pt x="111" y="76"/>
                </a:cubicBezTo>
                <a:cubicBezTo>
                  <a:pt x="97" y="76"/>
                  <a:pt x="97" y="76"/>
                  <a:pt x="97" y="76"/>
                </a:cubicBezTo>
                <a:cubicBezTo>
                  <a:pt x="97" y="61"/>
                  <a:pt x="97" y="61"/>
                  <a:pt x="97" y="61"/>
                </a:cubicBezTo>
                <a:cubicBezTo>
                  <a:pt x="111" y="61"/>
                  <a:pt x="111" y="61"/>
                  <a:pt x="111" y="61"/>
                </a:cubicBezTo>
                <a:cubicBezTo>
                  <a:pt x="111" y="31"/>
                  <a:pt x="111" y="31"/>
                  <a:pt x="111" y="31"/>
                </a:cubicBezTo>
                <a:cubicBezTo>
                  <a:pt x="68" y="31"/>
                  <a:pt x="68" y="31"/>
                  <a:pt x="68" y="31"/>
                </a:cubicBezTo>
                <a:lnTo>
                  <a:pt x="68" y="86"/>
                </a:lnTo>
                <a:close/>
                <a:moveTo>
                  <a:pt x="68" y="0"/>
                </a:moveTo>
                <a:cubicBezTo>
                  <a:pt x="27" y="0"/>
                  <a:pt x="27" y="0"/>
                  <a:pt x="27" y="0"/>
                </a:cubicBezTo>
                <a:cubicBezTo>
                  <a:pt x="26" y="1"/>
                  <a:pt x="26" y="1"/>
                  <a:pt x="26" y="1"/>
                </a:cubicBezTo>
                <a:cubicBezTo>
                  <a:pt x="26" y="25"/>
                  <a:pt x="26" y="25"/>
                  <a:pt x="26" y="25"/>
                </a:cubicBezTo>
                <a:cubicBezTo>
                  <a:pt x="34" y="9"/>
                  <a:pt x="34" y="9"/>
                  <a:pt x="34" y="9"/>
                </a:cubicBezTo>
                <a:cubicBezTo>
                  <a:pt x="34" y="9"/>
                  <a:pt x="34" y="9"/>
                  <a:pt x="34" y="9"/>
                </a:cubicBezTo>
                <a:cubicBezTo>
                  <a:pt x="68" y="9"/>
                  <a:pt x="68" y="9"/>
                  <a:pt x="68" y="9"/>
                </a:cubicBezTo>
                <a:cubicBezTo>
                  <a:pt x="68" y="0"/>
                  <a:pt x="68" y="0"/>
                  <a:pt x="68" y="0"/>
                </a:cubicBezTo>
                <a:close/>
                <a:moveTo>
                  <a:pt x="26" y="108"/>
                </a:moveTo>
                <a:cubicBezTo>
                  <a:pt x="27" y="108"/>
                  <a:pt x="27" y="108"/>
                  <a:pt x="27" y="108"/>
                </a:cubicBezTo>
                <a:cubicBezTo>
                  <a:pt x="30" y="108"/>
                  <a:pt x="33" y="105"/>
                  <a:pt x="33" y="102"/>
                </a:cubicBezTo>
                <a:cubicBezTo>
                  <a:pt x="33" y="86"/>
                  <a:pt x="33" y="86"/>
                  <a:pt x="33" y="86"/>
                </a:cubicBezTo>
                <a:cubicBezTo>
                  <a:pt x="68" y="86"/>
                  <a:pt x="68" y="86"/>
                  <a:pt x="68" y="86"/>
                </a:cubicBezTo>
                <a:cubicBezTo>
                  <a:pt x="68" y="31"/>
                  <a:pt x="68" y="31"/>
                  <a:pt x="68" y="31"/>
                </a:cubicBezTo>
                <a:cubicBezTo>
                  <a:pt x="26" y="31"/>
                  <a:pt x="26" y="31"/>
                  <a:pt x="26" y="31"/>
                </a:cubicBezTo>
                <a:cubicBezTo>
                  <a:pt x="26" y="61"/>
                  <a:pt x="26" y="61"/>
                  <a:pt x="26" y="61"/>
                </a:cubicBezTo>
                <a:cubicBezTo>
                  <a:pt x="40" y="61"/>
                  <a:pt x="40" y="61"/>
                  <a:pt x="40" y="61"/>
                </a:cubicBezTo>
                <a:cubicBezTo>
                  <a:pt x="40" y="76"/>
                  <a:pt x="40" y="76"/>
                  <a:pt x="40" y="76"/>
                </a:cubicBezTo>
                <a:cubicBezTo>
                  <a:pt x="40" y="76"/>
                  <a:pt x="40" y="76"/>
                  <a:pt x="40" y="76"/>
                </a:cubicBezTo>
                <a:cubicBezTo>
                  <a:pt x="26" y="76"/>
                  <a:pt x="26" y="76"/>
                  <a:pt x="26" y="76"/>
                </a:cubicBezTo>
                <a:lnTo>
                  <a:pt x="26" y="108"/>
                </a:lnTo>
                <a:close/>
                <a:moveTo>
                  <a:pt x="26" y="1"/>
                </a:moveTo>
                <a:cubicBezTo>
                  <a:pt x="14" y="24"/>
                  <a:pt x="14" y="24"/>
                  <a:pt x="14" y="24"/>
                </a:cubicBezTo>
                <a:cubicBezTo>
                  <a:pt x="0" y="39"/>
                  <a:pt x="0" y="39"/>
                  <a:pt x="0" y="39"/>
                </a:cubicBezTo>
                <a:cubicBezTo>
                  <a:pt x="0" y="83"/>
                  <a:pt x="0" y="83"/>
                  <a:pt x="0" y="83"/>
                </a:cubicBezTo>
                <a:cubicBezTo>
                  <a:pt x="0" y="86"/>
                  <a:pt x="0" y="86"/>
                  <a:pt x="0" y="86"/>
                </a:cubicBezTo>
                <a:cubicBezTo>
                  <a:pt x="0" y="102"/>
                  <a:pt x="0" y="102"/>
                  <a:pt x="0" y="102"/>
                </a:cubicBezTo>
                <a:cubicBezTo>
                  <a:pt x="0" y="105"/>
                  <a:pt x="3" y="108"/>
                  <a:pt x="7" y="108"/>
                </a:cubicBezTo>
                <a:cubicBezTo>
                  <a:pt x="26" y="108"/>
                  <a:pt x="26" y="108"/>
                  <a:pt x="26" y="108"/>
                </a:cubicBezTo>
                <a:cubicBezTo>
                  <a:pt x="26" y="76"/>
                  <a:pt x="26" y="76"/>
                  <a:pt x="26" y="76"/>
                </a:cubicBezTo>
                <a:cubicBezTo>
                  <a:pt x="13" y="76"/>
                  <a:pt x="13" y="76"/>
                  <a:pt x="13" y="76"/>
                </a:cubicBezTo>
                <a:cubicBezTo>
                  <a:pt x="13" y="61"/>
                  <a:pt x="13" y="61"/>
                  <a:pt x="13" y="61"/>
                </a:cubicBezTo>
                <a:cubicBezTo>
                  <a:pt x="26" y="61"/>
                  <a:pt x="26" y="61"/>
                  <a:pt x="26" y="61"/>
                </a:cubicBezTo>
                <a:cubicBezTo>
                  <a:pt x="26" y="31"/>
                  <a:pt x="26" y="31"/>
                  <a:pt x="26" y="31"/>
                </a:cubicBezTo>
                <a:cubicBezTo>
                  <a:pt x="23" y="31"/>
                  <a:pt x="23" y="31"/>
                  <a:pt x="23" y="31"/>
                </a:cubicBezTo>
                <a:cubicBezTo>
                  <a:pt x="26" y="25"/>
                  <a:pt x="26" y="25"/>
                  <a:pt x="26" y="25"/>
                </a:cubicBezTo>
                <a:lnTo>
                  <a:pt x="26" y="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5" name="Freeform 213"/>
          <p:cNvSpPr/>
          <p:nvPr/>
        </p:nvSpPr>
        <p:spPr bwMode="auto">
          <a:xfrm>
            <a:off x="8237967" y="3888696"/>
            <a:ext cx="98412" cy="98448"/>
          </a:xfrm>
          <a:custGeom>
            <a:avLst/>
            <a:gdLst>
              <a:gd name="T0" fmla="*/ 20364 w 58"/>
              <a:gd name="T1" fmla="*/ 89940 h 58"/>
              <a:gd name="T2" fmla="*/ 47516 w 58"/>
              <a:gd name="T3" fmla="*/ 98425 h 58"/>
              <a:gd name="T4" fmla="*/ 98425 w 58"/>
              <a:gd name="T5" fmla="*/ 49213 h 58"/>
              <a:gd name="T6" fmla="*/ 47516 w 58"/>
              <a:gd name="T7" fmla="*/ 0 h 58"/>
              <a:gd name="T8" fmla="*/ 0 w 58"/>
              <a:gd name="T9" fmla="*/ 40728 h 58"/>
              <a:gd name="T10" fmla="*/ 47516 w 58"/>
              <a:gd name="T11" fmla="*/ 40728 h 58"/>
              <a:gd name="T12" fmla="*/ 64485 w 58"/>
              <a:gd name="T13" fmla="*/ 40728 h 58"/>
              <a:gd name="T14" fmla="*/ 54303 w 58"/>
              <a:gd name="T15" fmla="*/ 54303 h 58"/>
              <a:gd name="T16" fmla="*/ 20364 w 58"/>
              <a:gd name="T17" fmla="*/ 89940 h 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8" h="58">
                <a:moveTo>
                  <a:pt x="12" y="53"/>
                </a:moveTo>
                <a:cubicBezTo>
                  <a:pt x="17" y="56"/>
                  <a:pt x="22" y="58"/>
                  <a:pt x="28" y="58"/>
                </a:cubicBezTo>
                <a:cubicBezTo>
                  <a:pt x="44" y="58"/>
                  <a:pt x="58" y="45"/>
                  <a:pt x="58" y="29"/>
                </a:cubicBezTo>
                <a:cubicBezTo>
                  <a:pt x="58" y="13"/>
                  <a:pt x="44" y="0"/>
                  <a:pt x="28" y="0"/>
                </a:cubicBezTo>
                <a:cubicBezTo>
                  <a:pt x="14" y="0"/>
                  <a:pt x="2" y="10"/>
                  <a:pt x="0" y="24"/>
                </a:cubicBezTo>
                <a:cubicBezTo>
                  <a:pt x="28" y="24"/>
                  <a:pt x="28" y="24"/>
                  <a:pt x="28" y="24"/>
                </a:cubicBezTo>
                <a:cubicBezTo>
                  <a:pt x="38" y="24"/>
                  <a:pt x="38" y="24"/>
                  <a:pt x="38" y="24"/>
                </a:cubicBezTo>
                <a:cubicBezTo>
                  <a:pt x="32" y="32"/>
                  <a:pt x="32" y="32"/>
                  <a:pt x="32" y="32"/>
                </a:cubicBezTo>
                <a:lnTo>
                  <a:pt x="12" y="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6" name="Freeform 214"/>
          <p:cNvSpPr/>
          <p:nvPr/>
        </p:nvSpPr>
        <p:spPr bwMode="auto">
          <a:xfrm>
            <a:off x="8082404" y="3937912"/>
            <a:ext cx="203174" cy="192132"/>
          </a:xfrm>
          <a:custGeom>
            <a:avLst/>
            <a:gdLst>
              <a:gd name="T0" fmla="*/ 91440 w 120"/>
              <a:gd name="T1" fmla="*/ 101994 h 113"/>
              <a:gd name="T2" fmla="*/ 91440 w 120"/>
              <a:gd name="T3" fmla="*/ 107093 h 113"/>
              <a:gd name="T4" fmla="*/ 91440 w 120"/>
              <a:gd name="T5" fmla="*/ 113893 h 113"/>
              <a:gd name="T6" fmla="*/ 91440 w 120"/>
              <a:gd name="T7" fmla="*/ 175089 h 113"/>
              <a:gd name="T8" fmla="*/ 67733 w 120"/>
              <a:gd name="T9" fmla="*/ 192088 h 113"/>
              <a:gd name="T10" fmla="*/ 133773 w 120"/>
              <a:gd name="T11" fmla="*/ 192088 h 113"/>
              <a:gd name="T12" fmla="*/ 113453 w 120"/>
              <a:gd name="T13" fmla="*/ 175089 h 113"/>
              <a:gd name="T14" fmla="*/ 113453 w 120"/>
              <a:gd name="T15" fmla="*/ 113893 h 113"/>
              <a:gd name="T16" fmla="*/ 113453 w 120"/>
              <a:gd name="T17" fmla="*/ 107093 h 113"/>
              <a:gd name="T18" fmla="*/ 113453 w 120"/>
              <a:gd name="T19" fmla="*/ 101994 h 113"/>
              <a:gd name="T20" fmla="*/ 171027 w 120"/>
              <a:gd name="T21" fmla="*/ 37398 h 113"/>
              <a:gd name="T22" fmla="*/ 203200 w 120"/>
              <a:gd name="T23" fmla="*/ 0 h 113"/>
              <a:gd name="T24" fmla="*/ 154093 w 120"/>
              <a:gd name="T25" fmla="*/ 0 h 113"/>
              <a:gd name="T26" fmla="*/ 0 w 120"/>
              <a:gd name="T27" fmla="*/ 0 h 113"/>
              <a:gd name="T28" fmla="*/ 91440 w 120"/>
              <a:gd name="T29" fmla="*/ 101994 h 1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0" h="113">
                <a:moveTo>
                  <a:pt x="54" y="60"/>
                </a:moveTo>
                <a:cubicBezTo>
                  <a:pt x="54" y="63"/>
                  <a:pt x="54" y="63"/>
                  <a:pt x="54" y="63"/>
                </a:cubicBezTo>
                <a:cubicBezTo>
                  <a:pt x="54" y="67"/>
                  <a:pt x="54" y="67"/>
                  <a:pt x="54" y="67"/>
                </a:cubicBezTo>
                <a:cubicBezTo>
                  <a:pt x="54" y="103"/>
                  <a:pt x="54" y="103"/>
                  <a:pt x="54" y="103"/>
                </a:cubicBezTo>
                <a:cubicBezTo>
                  <a:pt x="46" y="104"/>
                  <a:pt x="40" y="108"/>
                  <a:pt x="40" y="113"/>
                </a:cubicBezTo>
                <a:cubicBezTo>
                  <a:pt x="79" y="113"/>
                  <a:pt x="79" y="113"/>
                  <a:pt x="79" y="113"/>
                </a:cubicBezTo>
                <a:cubicBezTo>
                  <a:pt x="79" y="108"/>
                  <a:pt x="74" y="105"/>
                  <a:pt x="67" y="103"/>
                </a:cubicBezTo>
                <a:cubicBezTo>
                  <a:pt x="67" y="67"/>
                  <a:pt x="67" y="67"/>
                  <a:pt x="67" y="67"/>
                </a:cubicBezTo>
                <a:cubicBezTo>
                  <a:pt x="67" y="63"/>
                  <a:pt x="67" y="63"/>
                  <a:pt x="67" y="63"/>
                </a:cubicBezTo>
                <a:cubicBezTo>
                  <a:pt x="67" y="60"/>
                  <a:pt x="67" y="60"/>
                  <a:pt x="67" y="60"/>
                </a:cubicBezTo>
                <a:cubicBezTo>
                  <a:pt x="101" y="22"/>
                  <a:pt x="101" y="22"/>
                  <a:pt x="101" y="22"/>
                </a:cubicBezTo>
                <a:cubicBezTo>
                  <a:pt x="120" y="0"/>
                  <a:pt x="120" y="0"/>
                  <a:pt x="120" y="0"/>
                </a:cubicBezTo>
                <a:cubicBezTo>
                  <a:pt x="91" y="0"/>
                  <a:pt x="91" y="0"/>
                  <a:pt x="91" y="0"/>
                </a:cubicBezTo>
                <a:cubicBezTo>
                  <a:pt x="0" y="0"/>
                  <a:pt x="0" y="0"/>
                  <a:pt x="0" y="0"/>
                </a:cubicBezTo>
                <a:lnTo>
                  <a:pt x="54" y="6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7" name="Freeform 215"/>
          <p:cNvSpPr/>
          <p:nvPr/>
        </p:nvSpPr>
        <p:spPr bwMode="auto">
          <a:xfrm>
            <a:off x="8112570" y="3177323"/>
            <a:ext cx="241269" cy="63515"/>
          </a:xfrm>
          <a:custGeom>
            <a:avLst/>
            <a:gdLst>
              <a:gd name="T0" fmla="*/ 157163 w 152"/>
              <a:gd name="T1" fmla="*/ 33338 h 40"/>
              <a:gd name="T2" fmla="*/ 84138 w 152"/>
              <a:gd name="T3" fmla="*/ 33338 h 40"/>
              <a:gd name="T4" fmla="*/ 84138 w 152"/>
              <a:gd name="T5" fmla="*/ 0 h 40"/>
              <a:gd name="T6" fmla="*/ 0 w 152"/>
              <a:gd name="T7" fmla="*/ 0 h 40"/>
              <a:gd name="T8" fmla="*/ 0 w 152"/>
              <a:gd name="T9" fmla="*/ 63500 h 40"/>
              <a:gd name="T10" fmla="*/ 241300 w 152"/>
              <a:gd name="T11" fmla="*/ 63500 h 40"/>
              <a:gd name="T12" fmla="*/ 241300 w 152"/>
              <a:gd name="T13" fmla="*/ 0 h 40"/>
              <a:gd name="T14" fmla="*/ 157163 w 152"/>
              <a:gd name="T15" fmla="*/ 0 h 40"/>
              <a:gd name="T16" fmla="*/ 157163 w 152"/>
              <a:gd name="T17" fmla="*/ 33338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2" h="40">
                <a:moveTo>
                  <a:pt x="99" y="21"/>
                </a:moveTo>
                <a:lnTo>
                  <a:pt x="53" y="21"/>
                </a:lnTo>
                <a:lnTo>
                  <a:pt x="53" y="0"/>
                </a:lnTo>
                <a:lnTo>
                  <a:pt x="0" y="0"/>
                </a:lnTo>
                <a:lnTo>
                  <a:pt x="0" y="40"/>
                </a:lnTo>
                <a:lnTo>
                  <a:pt x="152" y="40"/>
                </a:lnTo>
                <a:lnTo>
                  <a:pt x="152" y="0"/>
                </a:lnTo>
                <a:lnTo>
                  <a:pt x="99" y="0"/>
                </a:lnTo>
                <a:lnTo>
                  <a:pt x="99" y="2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58" name="Rectangle 216"/>
          <p:cNvSpPr>
            <a:spLocks noChangeArrowheads="1"/>
          </p:cNvSpPr>
          <p:nvPr/>
        </p:nvSpPr>
        <p:spPr bwMode="auto">
          <a:xfrm>
            <a:off x="8210975" y="3177324"/>
            <a:ext cx="44444" cy="174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59" name="Freeform 217"/>
          <p:cNvSpPr>
            <a:spLocks noEditPoints="1"/>
          </p:cNvSpPr>
          <p:nvPr/>
        </p:nvSpPr>
        <p:spPr bwMode="auto">
          <a:xfrm>
            <a:off x="8112570" y="3037591"/>
            <a:ext cx="241269" cy="125441"/>
          </a:xfrm>
          <a:custGeom>
            <a:avLst/>
            <a:gdLst>
              <a:gd name="T0" fmla="*/ 179388 w 152"/>
              <a:gd name="T1" fmla="*/ 0 h 79"/>
              <a:gd name="T2" fmla="*/ 119063 w 152"/>
              <a:gd name="T3" fmla="*/ 0 h 79"/>
              <a:gd name="T4" fmla="*/ 119063 w 152"/>
              <a:gd name="T5" fmla="*/ 20637 h 79"/>
              <a:gd name="T6" fmla="*/ 158750 w 152"/>
              <a:gd name="T7" fmla="*/ 20637 h 79"/>
              <a:gd name="T8" fmla="*/ 158750 w 152"/>
              <a:gd name="T9" fmla="*/ 46037 h 79"/>
              <a:gd name="T10" fmla="*/ 119063 w 152"/>
              <a:gd name="T11" fmla="*/ 46037 h 79"/>
              <a:gd name="T12" fmla="*/ 119063 w 152"/>
              <a:gd name="T13" fmla="*/ 125412 h 79"/>
              <a:gd name="T14" fmla="*/ 157163 w 152"/>
              <a:gd name="T15" fmla="*/ 125412 h 79"/>
              <a:gd name="T16" fmla="*/ 241300 w 152"/>
              <a:gd name="T17" fmla="*/ 125412 h 79"/>
              <a:gd name="T18" fmla="*/ 241300 w 152"/>
              <a:gd name="T19" fmla="*/ 46037 h 79"/>
              <a:gd name="T20" fmla="*/ 179388 w 152"/>
              <a:gd name="T21" fmla="*/ 46037 h 79"/>
              <a:gd name="T22" fmla="*/ 179388 w 152"/>
              <a:gd name="T23" fmla="*/ 0 h 79"/>
              <a:gd name="T24" fmla="*/ 119063 w 152"/>
              <a:gd name="T25" fmla="*/ 0 h 79"/>
              <a:gd name="T26" fmla="*/ 60325 w 152"/>
              <a:gd name="T27" fmla="*/ 0 h 79"/>
              <a:gd name="T28" fmla="*/ 60325 w 152"/>
              <a:gd name="T29" fmla="*/ 46037 h 79"/>
              <a:gd name="T30" fmla="*/ 0 w 152"/>
              <a:gd name="T31" fmla="*/ 46037 h 79"/>
              <a:gd name="T32" fmla="*/ 0 w 152"/>
              <a:gd name="T33" fmla="*/ 125412 h 79"/>
              <a:gd name="T34" fmla="*/ 84138 w 152"/>
              <a:gd name="T35" fmla="*/ 125412 h 79"/>
              <a:gd name="T36" fmla="*/ 119063 w 152"/>
              <a:gd name="T37" fmla="*/ 125412 h 79"/>
              <a:gd name="T38" fmla="*/ 119063 w 152"/>
              <a:gd name="T39" fmla="*/ 46037 h 79"/>
              <a:gd name="T40" fmla="*/ 82550 w 152"/>
              <a:gd name="T41" fmla="*/ 46037 h 79"/>
              <a:gd name="T42" fmla="*/ 82550 w 152"/>
              <a:gd name="T43" fmla="*/ 20637 h 79"/>
              <a:gd name="T44" fmla="*/ 119063 w 152"/>
              <a:gd name="T45" fmla="*/ 20637 h 79"/>
              <a:gd name="T46" fmla="*/ 119063 w 152"/>
              <a:gd name="T47" fmla="*/ 0 h 7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52" h="79">
                <a:moveTo>
                  <a:pt x="113" y="0"/>
                </a:moveTo>
                <a:lnTo>
                  <a:pt x="75" y="0"/>
                </a:lnTo>
                <a:lnTo>
                  <a:pt x="75" y="13"/>
                </a:lnTo>
                <a:lnTo>
                  <a:pt x="100" y="13"/>
                </a:lnTo>
                <a:lnTo>
                  <a:pt x="100" y="29"/>
                </a:lnTo>
                <a:lnTo>
                  <a:pt x="75" y="29"/>
                </a:lnTo>
                <a:lnTo>
                  <a:pt x="75" y="79"/>
                </a:lnTo>
                <a:lnTo>
                  <a:pt x="99" y="79"/>
                </a:lnTo>
                <a:lnTo>
                  <a:pt x="152" y="79"/>
                </a:lnTo>
                <a:lnTo>
                  <a:pt x="152" y="29"/>
                </a:lnTo>
                <a:lnTo>
                  <a:pt x="113" y="29"/>
                </a:lnTo>
                <a:lnTo>
                  <a:pt x="113" y="0"/>
                </a:lnTo>
                <a:close/>
                <a:moveTo>
                  <a:pt x="75" y="0"/>
                </a:moveTo>
                <a:lnTo>
                  <a:pt x="38" y="0"/>
                </a:lnTo>
                <a:lnTo>
                  <a:pt x="38" y="29"/>
                </a:lnTo>
                <a:lnTo>
                  <a:pt x="0" y="29"/>
                </a:lnTo>
                <a:lnTo>
                  <a:pt x="0" y="79"/>
                </a:lnTo>
                <a:lnTo>
                  <a:pt x="53" y="79"/>
                </a:lnTo>
                <a:lnTo>
                  <a:pt x="75" y="79"/>
                </a:lnTo>
                <a:lnTo>
                  <a:pt x="75" y="29"/>
                </a:lnTo>
                <a:lnTo>
                  <a:pt x="52" y="29"/>
                </a:lnTo>
                <a:lnTo>
                  <a:pt x="52" y="13"/>
                </a:lnTo>
                <a:lnTo>
                  <a:pt x="75" y="13"/>
                </a:lnTo>
                <a:lnTo>
                  <a:pt x="7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60" name="Freeform 218"/>
          <p:cNvSpPr>
            <a:spLocks noEditPoints="1"/>
          </p:cNvSpPr>
          <p:nvPr/>
        </p:nvSpPr>
        <p:spPr bwMode="auto">
          <a:xfrm>
            <a:off x="6985584" y="4311061"/>
            <a:ext cx="223809" cy="138144"/>
          </a:xfrm>
          <a:custGeom>
            <a:avLst/>
            <a:gdLst>
              <a:gd name="T0" fmla="*/ 176213 w 141"/>
              <a:gd name="T1" fmla="*/ 138112 h 87"/>
              <a:gd name="T2" fmla="*/ 223838 w 141"/>
              <a:gd name="T3" fmla="*/ 138112 h 87"/>
              <a:gd name="T4" fmla="*/ 223838 w 141"/>
              <a:gd name="T5" fmla="*/ 76200 h 87"/>
              <a:gd name="T6" fmla="*/ 196850 w 141"/>
              <a:gd name="T7" fmla="*/ 76200 h 87"/>
              <a:gd name="T8" fmla="*/ 196850 w 141"/>
              <a:gd name="T9" fmla="*/ 0 h 87"/>
              <a:gd name="T10" fmla="*/ 176213 w 141"/>
              <a:gd name="T11" fmla="*/ 0 h 87"/>
              <a:gd name="T12" fmla="*/ 176213 w 141"/>
              <a:gd name="T13" fmla="*/ 96837 h 87"/>
              <a:gd name="T14" fmla="*/ 195263 w 141"/>
              <a:gd name="T15" fmla="*/ 96837 h 87"/>
              <a:gd name="T16" fmla="*/ 195263 w 141"/>
              <a:gd name="T17" fmla="*/ 123825 h 87"/>
              <a:gd name="T18" fmla="*/ 176213 w 141"/>
              <a:gd name="T19" fmla="*/ 123825 h 87"/>
              <a:gd name="T20" fmla="*/ 176213 w 141"/>
              <a:gd name="T21" fmla="*/ 138112 h 87"/>
              <a:gd name="T22" fmla="*/ 146050 w 141"/>
              <a:gd name="T23" fmla="*/ 0 h 87"/>
              <a:gd name="T24" fmla="*/ 146050 w 141"/>
              <a:gd name="T25" fmla="*/ 76200 h 87"/>
              <a:gd name="T26" fmla="*/ 112713 w 141"/>
              <a:gd name="T27" fmla="*/ 76200 h 87"/>
              <a:gd name="T28" fmla="*/ 112713 w 141"/>
              <a:gd name="T29" fmla="*/ 96837 h 87"/>
              <a:gd name="T30" fmla="*/ 131763 w 141"/>
              <a:gd name="T31" fmla="*/ 96837 h 87"/>
              <a:gd name="T32" fmla="*/ 131763 w 141"/>
              <a:gd name="T33" fmla="*/ 123825 h 87"/>
              <a:gd name="T34" fmla="*/ 112713 w 141"/>
              <a:gd name="T35" fmla="*/ 123825 h 87"/>
              <a:gd name="T36" fmla="*/ 112713 w 141"/>
              <a:gd name="T37" fmla="*/ 138112 h 87"/>
              <a:gd name="T38" fmla="*/ 176213 w 141"/>
              <a:gd name="T39" fmla="*/ 138112 h 87"/>
              <a:gd name="T40" fmla="*/ 176213 w 141"/>
              <a:gd name="T41" fmla="*/ 123825 h 87"/>
              <a:gd name="T42" fmla="*/ 158750 w 141"/>
              <a:gd name="T43" fmla="*/ 123825 h 87"/>
              <a:gd name="T44" fmla="*/ 158750 w 141"/>
              <a:gd name="T45" fmla="*/ 96837 h 87"/>
              <a:gd name="T46" fmla="*/ 176213 w 141"/>
              <a:gd name="T47" fmla="*/ 96837 h 87"/>
              <a:gd name="T48" fmla="*/ 176213 w 141"/>
              <a:gd name="T49" fmla="*/ 0 h 87"/>
              <a:gd name="T50" fmla="*/ 146050 w 141"/>
              <a:gd name="T51" fmla="*/ 0 h 87"/>
              <a:gd name="T52" fmla="*/ 112713 w 141"/>
              <a:gd name="T53" fmla="*/ 76200 h 87"/>
              <a:gd name="T54" fmla="*/ 47625 w 141"/>
              <a:gd name="T55" fmla="*/ 76200 h 87"/>
              <a:gd name="T56" fmla="*/ 47625 w 141"/>
              <a:gd name="T57" fmla="*/ 96837 h 87"/>
              <a:gd name="T58" fmla="*/ 68263 w 141"/>
              <a:gd name="T59" fmla="*/ 96837 h 87"/>
              <a:gd name="T60" fmla="*/ 68263 w 141"/>
              <a:gd name="T61" fmla="*/ 123825 h 87"/>
              <a:gd name="T62" fmla="*/ 47625 w 141"/>
              <a:gd name="T63" fmla="*/ 123825 h 87"/>
              <a:gd name="T64" fmla="*/ 47625 w 141"/>
              <a:gd name="T65" fmla="*/ 138112 h 87"/>
              <a:gd name="T66" fmla="*/ 112713 w 141"/>
              <a:gd name="T67" fmla="*/ 138112 h 87"/>
              <a:gd name="T68" fmla="*/ 112713 w 141"/>
              <a:gd name="T69" fmla="*/ 123825 h 87"/>
              <a:gd name="T70" fmla="*/ 93663 w 141"/>
              <a:gd name="T71" fmla="*/ 123825 h 87"/>
              <a:gd name="T72" fmla="*/ 93663 w 141"/>
              <a:gd name="T73" fmla="*/ 96837 h 87"/>
              <a:gd name="T74" fmla="*/ 112713 w 141"/>
              <a:gd name="T75" fmla="*/ 96837 h 87"/>
              <a:gd name="T76" fmla="*/ 112713 w 141"/>
              <a:gd name="T77" fmla="*/ 76200 h 87"/>
              <a:gd name="T78" fmla="*/ 47625 w 141"/>
              <a:gd name="T79" fmla="*/ 76200 h 87"/>
              <a:gd name="T80" fmla="*/ 0 w 141"/>
              <a:gd name="T81" fmla="*/ 76200 h 87"/>
              <a:gd name="T82" fmla="*/ 0 w 141"/>
              <a:gd name="T83" fmla="*/ 138112 h 87"/>
              <a:gd name="T84" fmla="*/ 47625 w 141"/>
              <a:gd name="T85" fmla="*/ 138112 h 87"/>
              <a:gd name="T86" fmla="*/ 47625 w 141"/>
              <a:gd name="T87" fmla="*/ 123825 h 87"/>
              <a:gd name="T88" fmla="*/ 30163 w 141"/>
              <a:gd name="T89" fmla="*/ 123825 h 87"/>
              <a:gd name="T90" fmla="*/ 30163 w 141"/>
              <a:gd name="T91" fmla="*/ 96837 h 87"/>
              <a:gd name="T92" fmla="*/ 47625 w 141"/>
              <a:gd name="T93" fmla="*/ 96837 h 87"/>
              <a:gd name="T94" fmla="*/ 47625 w 141"/>
              <a:gd name="T95" fmla="*/ 76200 h 8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41" h="87">
                <a:moveTo>
                  <a:pt x="111" y="87"/>
                </a:moveTo>
                <a:lnTo>
                  <a:pt x="141" y="87"/>
                </a:lnTo>
                <a:lnTo>
                  <a:pt x="141" y="48"/>
                </a:lnTo>
                <a:lnTo>
                  <a:pt x="124" y="48"/>
                </a:lnTo>
                <a:lnTo>
                  <a:pt x="124" y="0"/>
                </a:lnTo>
                <a:lnTo>
                  <a:pt x="111" y="0"/>
                </a:lnTo>
                <a:lnTo>
                  <a:pt x="111" y="61"/>
                </a:lnTo>
                <a:lnTo>
                  <a:pt x="123" y="61"/>
                </a:lnTo>
                <a:lnTo>
                  <a:pt x="123" y="78"/>
                </a:lnTo>
                <a:lnTo>
                  <a:pt x="111" y="78"/>
                </a:lnTo>
                <a:lnTo>
                  <a:pt x="111" y="87"/>
                </a:lnTo>
                <a:close/>
                <a:moveTo>
                  <a:pt x="92" y="0"/>
                </a:moveTo>
                <a:lnTo>
                  <a:pt x="92" y="48"/>
                </a:lnTo>
                <a:lnTo>
                  <a:pt x="71" y="48"/>
                </a:lnTo>
                <a:lnTo>
                  <a:pt x="71" y="61"/>
                </a:lnTo>
                <a:lnTo>
                  <a:pt x="83" y="61"/>
                </a:lnTo>
                <a:lnTo>
                  <a:pt x="83" y="78"/>
                </a:lnTo>
                <a:lnTo>
                  <a:pt x="71" y="78"/>
                </a:lnTo>
                <a:lnTo>
                  <a:pt x="71" y="87"/>
                </a:lnTo>
                <a:lnTo>
                  <a:pt x="111" y="87"/>
                </a:lnTo>
                <a:lnTo>
                  <a:pt x="111" y="78"/>
                </a:lnTo>
                <a:lnTo>
                  <a:pt x="100" y="78"/>
                </a:lnTo>
                <a:lnTo>
                  <a:pt x="100" y="61"/>
                </a:lnTo>
                <a:lnTo>
                  <a:pt x="111" y="61"/>
                </a:lnTo>
                <a:lnTo>
                  <a:pt x="111" y="0"/>
                </a:lnTo>
                <a:lnTo>
                  <a:pt x="92" y="0"/>
                </a:lnTo>
                <a:close/>
                <a:moveTo>
                  <a:pt x="71" y="48"/>
                </a:moveTo>
                <a:lnTo>
                  <a:pt x="30" y="48"/>
                </a:lnTo>
                <a:lnTo>
                  <a:pt x="30" y="61"/>
                </a:lnTo>
                <a:lnTo>
                  <a:pt x="43" y="61"/>
                </a:lnTo>
                <a:lnTo>
                  <a:pt x="43" y="78"/>
                </a:lnTo>
                <a:lnTo>
                  <a:pt x="30" y="78"/>
                </a:lnTo>
                <a:lnTo>
                  <a:pt x="30" y="87"/>
                </a:lnTo>
                <a:lnTo>
                  <a:pt x="71" y="87"/>
                </a:lnTo>
                <a:lnTo>
                  <a:pt x="71" y="78"/>
                </a:lnTo>
                <a:lnTo>
                  <a:pt x="59" y="78"/>
                </a:lnTo>
                <a:lnTo>
                  <a:pt x="59" y="61"/>
                </a:lnTo>
                <a:lnTo>
                  <a:pt x="71" y="61"/>
                </a:lnTo>
                <a:lnTo>
                  <a:pt x="71" y="48"/>
                </a:lnTo>
                <a:close/>
                <a:moveTo>
                  <a:pt x="30" y="48"/>
                </a:moveTo>
                <a:lnTo>
                  <a:pt x="0" y="48"/>
                </a:lnTo>
                <a:lnTo>
                  <a:pt x="0" y="87"/>
                </a:lnTo>
                <a:lnTo>
                  <a:pt x="30" y="87"/>
                </a:lnTo>
                <a:lnTo>
                  <a:pt x="30" y="78"/>
                </a:lnTo>
                <a:lnTo>
                  <a:pt x="19" y="78"/>
                </a:lnTo>
                <a:lnTo>
                  <a:pt x="19" y="61"/>
                </a:lnTo>
                <a:lnTo>
                  <a:pt x="30" y="61"/>
                </a:lnTo>
                <a:lnTo>
                  <a:pt x="30" y="4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61" name="Freeform 219"/>
          <p:cNvSpPr/>
          <p:nvPr/>
        </p:nvSpPr>
        <p:spPr bwMode="auto">
          <a:xfrm>
            <a:off x="6933212" y="4458732"/>
            <a:ext cx="301586" cy="96860"/>
          </a:xfrm>
          <a:custGeom>
            <a:avLst/>
            <a:gdLst>
              <a:gd name="T0" fmla="*/ 292100 w 190"/>
              <a:gd name="T1" fmla="*/ 96838 h 61"/>
              <a:gd name="T2" fmla="*/ 301625 w 190"/>
              <a:gd name="T3" fmla="*/ 0 h 61"/>
              <a:gd name="T4" fmla="*/ 0 w 190"/>
              <a:gd name="T5" fmla="*/ 0 h 61"/>
              <a:gd name="T6" fmla="*/ 34925 w 190"/>
              <a:gd name="T7" fmla="*/ 96838 h 61"/>
              <a:gd name="T8" fmla="*/ 292100 w 190"/>
              <a:gd name="T9" fmla="*/ 96838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 h="61">
                <a:moveTo>
                  <a:pt x="184" y="61"/>
                </a:moveTo>
                <a:lnTo>
                  <a:pt x="190" y="0"/>
                </a:lnTo>
                <a:lnTo>
                  <a:pt x="0" y="0"/>
                </a:lnTo>
                <a:lnTo>
                  <a:pt x="22" y="61"/>
                </a:lnTo>
                <a:lnTo>
                  <a:pt x="184" y="6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62" name="Freeform 220"/>
          <p:cNvSpPr>
            <a:spLocks noEditPoints="1"/>
          </p:cNvSpPr>
          <p:nvPr/>
        </p:nvSpPr>
        <p:spPr bwMode="auto">
          <a:xfrm>
            <a:off x="7942723" y="3351997"/>
            <a:ext cx="149206" cy="238180"/>
          </a:xfrm>
          <a:custGeom>
            <a:avLst/>
            <a:gdLst>
              <a:gd name="T0" fmla="*/ 149225 w 94"/>
              <a:gd name="T1" fmla="*/ 238125 h 150"/>
              <a:gd name="T2" fmla="*/ 131763 w 94"/>
              <a:gd name="T3" fmla="*/ 6350 h 150"/>
              <a:gd name="T4" fmla="*/ 119063 w 94"/>
              <a:gd name="T5" fmla="*/ 0 h 150"/>
              <a:gd name="T6" fmla="*/ 131763 w 94"/>
              <a:gd name="T7" fmla="*/ 20638 h 150"/>
              <a:gd name="T8" fmla="*/ 119063 w 94"/>
              <a:gd name="T9" fmla="*/ 153988 h 150"/>
              <a:gd name="T10" fmla="*/ 131763 w 94"/>
              <a:gd name="T11" fmla="*/ 171450 h 150"/>
              <a:gd name="T12" fmla="*/ 119063 w 94"/>
              <a:gd name="T13" fmla="*/ 190500 h 150"/>
              <a:gd name="T14" fmla="*/ 131763 w 94"/>
              <a:gd name="T15" fmla="*/ 203200 h 150"/>
              <a:gd name="T16" fmla="*/ 119063 w 94"/>
              <a:gd name="T17" fmla="*/ 222250 h 150"/>
              <a:gd name="T18" fmla="*/ 103188 w 94"/>
              <a:gd name="T19" fmla="*/ 0 h 150"/>
              <a:gd name="T20" fmla="*/ 74613 w 94"/>
              <a:gd name="T21" fmla="*/ 6350 h 150"/>
              <a:gd name="T22" fmla="*/ 119063 w 94"/>
              <a:gd name="T23" fmla="*/ 20638 h 150"/>
              <a:gd name="T24" fmla="*/ 103188 w 94"/>
              <a:gd name="T25" fmla="*/ 0 h 150"/>
              <a:gd name="T26" fmla="*/ 119063 w 94"/>
              <a:gd name="T27" fmla="*/ 238125 h 150"/>
              <a:gd name="T28" fmla="*/ 103188 w 94"/>
              <a:gd name="T29" fmla="*/ 222250 h 150"/>
              <a:gd name="T30" fmla="*/ 119063 w 94"/>
              <a:gd name="T31" fmla="*/ 203200 h 150"/>
              <a:gd name="T32" fmla="*/ 103188 w 94"/>
              <a:gd name="T33" fmla="*/ 190500 h 150"/>
              <a:gd name="T34" fmla="*/ 119063 w 94"/>
              <a:gd name="T35" fmla="*/ 171450 h 150"/>
              <a:gd name="T36" fmla="*/ 74613 w 94"/>
              <a:gd name="T37" fmla="*/ 153988 h 150"/>
              <a:gd name="T38" fmla="*/ 88900 w 94"/>
              <a:gd name="T39" fmla="*/ 171450 h 150"/>
              <a:gd name="T40" fmla="*/ 74613 w 94"/>
              <a:gd name="T41" fmla="*/ 190500 h 150"/>
              <a:gd name="T42" fmla="*/ 88900 w 94"/>
              <a:gd name="T43" fmla="*/ 203200 h 150"/>
              <a:gd name="T44" fmla="*/ 74613 w 94"/>
              <a:gd name="T45" fmla="*/ 222250 h 150"/>
              <a:gd name="T46" fmla="*/ 74613 w 94"/>
              <a:gd name="T47" fmla="*/ 6350 h 150"/>
              <a:gd name="T48" fmla="*/ 30163 w 94"/>
              <a:gd name="T49" fmla="*/ 20638 h 150"/>
              <a:gd name="T50" fmla="*/ 74613 w 94"/>
              <a:gd name="T51" fmla="*/ 6350 h 150"/>
              <a:gd name="T52" fmla="*/ 74613 w 94"/>
              <a:gd name="T53" fmla="*/ 238125 h 150"/>
              <a:gd name="T54" fmla="*/ 60325 w 94"/>
              <a:gd name="T55" fmla="*/ 222250 h 150"/>
              <a:gd name="T56" fmla="*/ 74613 w 94"/>
              <a:gd name="T57" fmla="*/ 203200 h 150"/>
              <a:gd name="T58" fmla="*/ 60325 w 94"/>
              <a:gd name="T59" fmla="*/ 190500 h 150"/>
              <a:gd name="T60" fmla="*/ 74613 w 94"/>
              <a:gd name="T61" fmla="*/ 171450 h 150"/>
              <a:gd name="T62" fmla="*/ 30163 w 94"/>
              <a:gd name="T63" fmla="*/ 153988 h 150"/>
              <a:gd name="T64" fmla="*/ 44450 w 94"/>
              <a:gd name="T65" fmla="*/ 171450 h 150"/>
              <a:gd name="T66" fmla="*/ 30163 w 94"/>
              <a:gd name="T67" fmla="*/ 190500 h 150"/>
              <a:gd name="T68" fmla="*/ 44450 w 94"/>
              <a:gd name="T69" fmla="*/ 203200 h 150"/>
              <a:gd name="T70" fmla="*/ 30163 w 94"/>
              <a:gd name="T71" fmla="*/ 222250 h 150"/>
              <a:gd name="T72" fmla="*/ 30163 w 94"/>
              <a:gd name="T73" fmla="*/ 6350 h 150"/>
              <a:gd name="T74" fmla="*/ 0 w 94"/>
              <a:gd name="T75" fmla="*/ 238125 h 150"/>
              <a:gd name="T76" fmla="*/ 30163 w 94"/>
              <a:gd name="T77" fmla="*/ 222250 h 150"/>
              <a:gd name="T78" fmla="*/ 17463 w 94"/>
              <a:gd name="T79" fmla="*/ 203200 h 150"/>
              <a:gd name="T80" fmla="*/ 30163 w 94"/>
              <a:gd name="T81" fmla="*/ 190500 h 150"/>
              <a:gd name="T82" fmla="*/ 17463 w 94"/>
              <a:gd name="T83" fmla="*/ 171450 h 150"/>
              <a:gd name="T84" fmla="*/ 30163 w 94"/>
              <a:gd name="T85" fmla="*/ 153988 h 150"/>
              <a:gd name="T86" fmla="*/ 17463 w 94"/>
              <a:gd name="T87" fmla="*/ 20638 h 150"/>
              <a:gd name="T88" fmla="*/ 30163 w 94"/>
              <a:gd name="T89" fmla="*/ 6350 h 1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94" h="150">
                <a:moveTo>
                  <a:pt x="75" y="150"/>
                </a:moveTo>
                <a:lnTo>
                  <a:pt x="94" y="150"/>
                </a:lnTo>
                <a:lnTo>
                  <a:pt x="94" y="4"/>
                </a:lnTo>
                <a:lnTo>
                  <a:pt x="83" y="4"/>
                </a:lnTo>
                <a:lnTo>
                  <a:pt x="83" y="0"/>
                </a:lnTo>
                <a:lnTo>
                  <a:pt x="75" y="0"/>
                </a:lnTo>
                <a:lnTo>
                  <a:pt x="75" y="13"/>
                </a:lnTo>
                <a:lnTo>
                  <a:pt x="83" y="13"/>
                </a:lnTo>
                <a:lnTo>
                  <a:pt x="83" y="97"/>
                </a:lnTo>
                <a:lnTo>
                  <a:pt x="75" y="97"/>
                </a:lnTo>
                <a:lnTo>
                  <a:pt x="75" y="108"/>
                </a:lnTo>
                <a:lnTo>
                  <a:pt x="83" y="108"/>
                </a:lnTo>
                <a:lnTo>
                  <a:pt x="83" y="120"/>
                </a:lnTo>
                <a:lnTo>
                  <a:pt x="75" y="120"/>
                </a:lnTo>
                <a:lnTo>
                  <a:pt x="75" y="128"/>
                </a:lnTo>
                <a:lnTo>
                  <a:pt x="83" y="128"/>
                </a:lnTo>
                <a:lnTo>
                  <a:pt x="83" y="140"/>
                </a:lnTo>
                <a:lnTo>
                  <a:pt x="75" y="140"/>
                </a:lnTo>
                <a:lnTo>
                  <a:pt x="75" y="150"/>
                </a:lnTo>
                <a:close/>
                <a:moveTo>
                  <a:pt x="65" y="0"/>
                </a:moveTo>
                <a:lnTo>
                  <a:pt x="65" y="4"/>
                </a:lnTo>
                <a:lnTo>
                  <a:pt x="47" y="4"/>
                </a:lnTo>
                <a:lnTo>
                  <a:pt x="47" y="13"/>
                </a:lnTo>
                <a:lnTo>
                  <a:pt x="75" y="13"/>
                </a:lnTo>
                <a:lnTo>
                  <a:pt x="75" y="0"/>
                </a:lnTo>
                <a:lnTo>
                  <a:pt x="65" y="0"/>
                </a:lnTo>
                <a:close/>
                <a:moveTo>
                  <a:pt x="47" y="150"/>
                </a:moveTo>
                <a:lnTo>
                  <a:pt x="75" y="150"/>
                </a:lnTo>
                <a:lnTo>
                  <a:pt x="75" y="140"/>
                </a:lnTo>
                <a:lnTo>
                  <a:pt x="65" y="140"/>
                </a:lnTo>
                <a:lnTo>
                  <a:pt x="65" y="128"/>
                </a:lnTo>
                <a:lnTo>
                  <a:pt x="75" y="128"/>
                </a:lnTo>
                <a:lnTo>
                  <a:pt x="75" y="120"/>
                </a:lnTo>
                <a:lnTo>
                  <a:pt x="65" y="120"/>
                </a:lnTo>
                <a:lnTo>
                  <a:pt x="65" y="108"/>
                </a:lnTo>
                <a:lnTo>
                  <a:pt x="75" y="108"/>
                </a:lnTo>
                <a:lnTo>
                  <a:pt x="75" y="97"/>
                </a:lnTo>
                <a:lnTo>
                  <a:pt x="47" y="97"/>
                </a:lnTo>
                <a:lnTo>
                  <a:pt x="47" y="108"/>
                </a:lnTo>
                <a:lnTo>
                  <a:pt x="56" y="108"/>
                </a:lnTo>
                <a:lnTo>
                  <a:pt x="56" y="120"/>
                </a:lnTo>
                <a:lnTo>
                  <a:pt x="47" y="120"/>
                </a:lnTo>
                <a:lnTo>
                  <a:pt x="47" y="128"/>
                </a:lnTo>
                <a:lnTo>
                  <a:pt x="56" y="128"/>
                </a:lnTo>
                <a:lnTo>
                  <a:pt x="56" y="140"/>
                </a:lnTo>
                <a:lnTo>
                  <a:pt x="47" y="140"/>
                </a:lnTo>
                <a:lnTo>
                  <a:pt x="47" y="150"/>
                </a:lnTo>
                <a:close/>
                <a:moveTo>
                  <a:pt x="47" y="4"/>
                </a:moveTo>
                <a:lnTo>
                  <a:pt x="19" y="4"/>
                </a:lnTo>
                <a:lnTo>
                  <a:pt x="19" y="13"/>
                </a:lnTo>
                <a:lnTo>
                  <a:pt x="47" y="13"/>
                </a:lnTo>
                <a:lnTo>
                  <a:pt x="47" y="4"/>
                </a:lnTo>
                <a:close/>
                <a:moveTo>
                  <a:pt x="19" y="150"/>
                </a:moveTo>
                <a:lnTo>
                  <a:pt x="47" y="150"/>
                </a:lnTo>
                <a:lnTo>
                  <a:pt x="47" y="140"/>
                </a:lnTo>
                <a:lnTo>
                  <a:pt x="38" y="140"/>
                </a:lnTo>
                <a:lnTo>
                  <a:pt x="38" y="128"/>
                </a:lnTo>
                <a:lnTo>
                  <a:pt x="47" y="128"/>
                </a:lnTo>
                <a:lnTo>
                  <a:pt x="47" y="120"/>
                </a:lnTo>
                <a:lnTo>
                  <a:pt x="38" y="120"/>
                </a:lnTo>
                <a:lnTo>
                  <a:pt x="38" y="108"/>
                </a:lnTo>
                <a:lnTo>
                  <a:pt x="47" y="108"/>
                </a:lnTo>
                <a:lnTo>
                  <a:pt x="47" y="97"/>
                </a:lnTo>
                <a:lnTo>
                  <a:pt x="19" y="97"/>
                </a:lnTo>
                <a:lnTo>
                  <a:pt x="19" y="108"/>
                </a:lnTo>
                <a:lnTo>
                  <a:pt x="28" y="108"/>
                </a:lnTo>
                <a:lnTo>
                  <a:pt x="28" y="120"/>
                </a:lnTo>
                <a:lnTo>
                  <a:pt x="19" y="120"/>
                </a:lnTo>
                <a:lnTo>
                  <a:pt x="19" y="128"/>
                </a:lnTo>
                <a:lnTo>
                  <a:pt x="28" y="128"/>
                </a:lnTo>
                <a:lnTo>
                  <a:pt x="28" y="140"/>
                </a:lnTo>
                <a:lnTo>
                  <a:pt x="19" y="140"/>
                </a:lnTo>
                <a:lnTo>
                  <a:pt x="19" y="150"/>
                </a:lnTo>
                <a:close/>
                <a:moveTo>
                  <a:pt x="19" y="4"/>
                </a:moveTo>
                <a:lnTo>
                  <a:pt x="0" y="4"/>
                </a:lnTo>
                <a:lnTo>
                  <a:pt x="0" y="150"/>
                </a:lnTo>
                <a:lnTo>
                  <a:pt x="19" y="150"/>
                </a:lnTo>
                <a:lnTo>
                  <a:pt x="19" y="140"/>
                </a:lnTo>
                <a:lnTo>
                  <a:pt x="11" y="140"/>
                </a:lnTo>
                <a:lnTo>
                  <a:pt x="11" y="128"/>
                </a:lnTo>
                <a:lnTo>
                  <a:pt x="19" y="128"/>
                </a:lnTo>
                <a:lnTo>
                  <a:pt x="19" y="120"/>
                </a:lnTo>
                <a:lnTo>
                  <a:pt x="11" y="120"/>
                </a:lnTo>
                <a:lnTo>
                  <a:pt x="11" y="108"/>
                </a:lnTo>
                <a:lnTo>
                  <a:pt x="19" y="108"/>
                </a:lnTo>
                <a:lnTo>
                  <a:pt x="19" y="97"/>
                </a:lnTo>
                <a:lnTo>
                  <a:pt x="11" y="97"/>
                </a:lnTo>
                <a:lnTo>
                  <a:pt x="11" y="13"/>
                </a:lnTo>
                <a:lnTo>
                  <a:pt x="19" y="13"/>
                </a:lnTo>
                <a:lnTo>
                  <a:pt x="19" y="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63" name="Freeform 221"/>
          <p:cNvSpPr/>
          <p:nvPr/>
        </p:nvSpPr>
        <p:spPr bwMode="auto">
          <a:xfrm>
            <a:off x="7455423" y="3394861"/>
            <a:ext cx="109524" cy="47636"/>
          </a:xfrm>
          <a:custGeom>
            <a:avLst/>
            <a:gdLst>
              <a:gd name="T0" fmla="*/ 0 w 69"/>
              <a:gd name="T1" fmla="*/ 26988 h 30"/>
              <a:gd name="T2" fmla="*/ 42863 w 69"/>
              <a:gd name="T3" fmla="*/ 47625 h 30"/>
              <a:gd name="T4" fmla="*/ 109538 w 69"/>
              <a:gd name="T5" fmla="*/ 47625 h 30"/>
              <a:gd name="T6" fmla="*/ 12700 w 69"/>
              <a:gd name="T7" fmla="*/ 0 h 30"/>
              <a:gd name="T8" fmla="*/ 0 w 69"/>
              <a:gd name="T9" fmla="*/ 26988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30">
                <a:moveTo>
                  <a:pt x="0" y="17"/>
                </a:moveTo>
                <a:lnTo>
                  <a:pt x="27" y="30"/>
                </a:lnTo>
                <a:lnTo>
                  <a:pt x="69" y="30"/>
                </a:lnTo>
                <a:lnTo>
                  <a:pt x="8" y="0"/>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64" name="Freeform 222"/>
          <p:cNvSpPr>
            <a:spLocks noEditPoints="1"/>
          </p:cNvSpPr>
          <p:nvPr/>
        </p:nvSpPr>
        <p:spPr bwMode="auto">
          <a:xfrm>
            <a:off x="7455431" y="3450444"/>
            <a:ext cx="263491" cy="131793"/>
          </a:xfrm>
          <a:custGeom>
            <a:avLst/>
            <a:gdLst>
              <a:gd name="T0" fmla="*/ 106363 w 166"/>
              <a:gd name="T1" fmla="*/ 131762 h 83"/>
              <a:gd name="T2" fmla="*/ 212725 w 166"/>
              <a:gd name="T3" fmla="*/ 131762 h 83"/>
              <a:gd name="T4" fmla="*/ 212725 w 166"/>
              <a:gd name="T5" fmla="*/ 104775 h 83"/>
              <a:gd name="T6" fmla="*/ 263525 w 166"/>
              <a:gd name="T7" fmla="*/ 104775 h 83"/>
              <a:gd name="T8" fmla="*/ 263525 w 166"/>
              <a:gd name="T9" fmla="*/ 25400 h 83"/>
              <a:gd name="T10" fmla="*/ 212725 w 166"/>
              <a:gd name="T11" fmla="*/ 25400 h 83"/>
              <a:gd name="T12" fmla="*/ 212725 w 166"/>
              <a:gd name="T13" fmla="*/ 0 h 83"/>
              <a:gd name="T14" fmla="*/ 123825 w 166"/>
              <a:gd name="T15" fmla="*/ 0 h 83"/>
              <a:gd name="T16" fmla="*/ 106363 w 166"/>
              <a:gd name="T17" fmla="*/ 0 h 83"/>
              <a:gd name="T18" fmla="*/ 106363 w 166"/>
              <a:gd name="T19" fmla="*/ 50800 h 83"/>
              <a:gd name="T20" fmla="*/ 158750 w 166"/>
              <a:gd name="T21" fmla="*/ 50800 h 83"/>
              <a:gd name="T22" fmla="*/ 158750 w 166"/>
              <a:gd name="T23" fmla="*/ 79375 h 83"/>
              <a:gd name="T24" fmla="*/ 106363 w 166"/>
              <a:gd name="T25" fmla="*/ 79375 h 83"/>
              <a:gd name="T26" fmla="*/ 106363 w 166"/>
              <a:gd name="T27" fmla="*/ 131762 h 83"/>
              <a:gd name="T28" fmla="*/ 0 w 166"/>
              <a:gd name="T29" fmla="*/ 131762 h 83"/>
              <a:gd name="T30" fmla="*/ 106363 w 166"/>
              <a:gd name="T31" fmla="*/ 131762 h 83"/>
              <a:gd name="T32" fmla="*/ 106363 w 166"/>
              <a:gd name="T33" fmla="*/ 79375 h 83"/>
              <a:gd name="T34" fmla="*/ 52388 w 166"/>
              <a:gd name="T35" fmla="*/ 79375 h 83"/>
              <a:gd name="T36" fmla="*/ 52388 w 166"/>
              <a:gd name="T37" fmla="*/ 50800 h 83"/>
              <a:gd name="T38" fmla="*/ 106363 w 166"/>
              <a:gd name="T39" fmla="*/ 50800 h 83"/>
              <a:gd name="T40" fmla="*/ 106363 w 166"/>
              <a:gd name="T41" fmla="*/ 0 h 83"/>
              <a:gd name="T42" fmla="*/ 57150 w 166"/>
              <a:gd name="T43" fmla="*/ 0 h 83"/>
              <a:gd name="T44" fmla="*/ 0 w 166"/>
              <a:gd name="T45" fmla="*/ 0 h 83"/>
              <a:gd name="T46" fmla="*/ 0 w 166"/>
              <a:gd name="T47" fmla="*/ 131762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66" h="83">
                <a:moveTo>
                  <a:pt x="67" y="83"/>
                </a:moveTo>
                <a:lnTo>
                  <a:pt x="134" y="83"/>
                </a:lnTo>
                <a:lnTo>
                  <a:pt x="134" y="66"/>
                </a:lnTo>
                <a:lnTo>
                  <a:pt x="166" y="66"/>
                </a:lnTo>
                <a:lnTo>
                  <a:pt x="166" y="16"/>
                </a:lnTo>
                <a:lnTo>
                  <a:pt x="134" y="16"/>
                </a:lnTo>
                <a:lnTo>
                  <a:pt x="134" y="0"/>
                </a:lnTo>
                <a:lnTo>
                  <a:pt x="78" y="0"/>
                </a:lnTo>
                <a:lnTo>
                  <a:pt x="67" y="0"/>
                </a:lnTo>
                <a:lnTo>
                  <a:pt x="67" y="32"/>
                </a:lnTo>
                <a:lnTo>
                  <a:pt x="100" y="32"/>
                </a:lnTo>
                <a:lnTo>
                  <a:pt x="100" y="50"/>
                </a:lnTo>
                <a:lnTo>
                  <a:pt x="67" y="50"/>
                </a:lnTo>
                <a:lnTo>
                  <a:pt x="67" y="83"/>
                </a:lnTo>
                <a:close/>
                <a:moveTo>
                  <a:pt x="0" y="83"/>
                </a:moveTo>
                <a:lnTo>
                  <a:pt x="67" y="83"/>
                </a:lnTo>
                <a:lnTo>
                  <a:pt x="67" y="50"/>
                </a:lnTo>
                <a:lnTo>
                  <a:pt x="33" y="50"/>
                </a:lnTo>
                <a:lnTo>
                  <a:pt x="33" y="32"/>
                </a:lnTo>
                <a:lnTo>
                  <a:pt x="67" y="32"/>
                </a:lnTo>
                <a:lnTo>
                  <a:pt x="67" y="0"/>
                </a:lnTo>
                <a:lnTo>
                  <a:pt x="36" y="0"/>
                </a:lnTo>
                <a:lnTo>
                  <a:pt x="0" y="0"/>
                </a:lnTo>
                <a:lnTo>
                  <a:pt x="0" y="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65" name="Freeform 223"/>
          <p:cNvSpPr>
            <a:spLocks noEditPoints="1"/>
          </p:cNvSpPr>
          <p:nvPr/>
        </p:nvSpPr>
        <p:spPr bwMode="auto">
          <a:xfrm>
            <a:off x="6599880" y="2510419"/>
            <a:ext cx="188887" cy="150847"/>
          </a:xfrm>
          <a:custGeom>
            <a:avLst/>
            <a:gdLst>
              <a:gd name="T0" fmla="*/ 149768 w 111"/>
              <a:gd name="T1" fmla="*/ 150812 h 89"/>
              <a:gd name="T2" fmla="*/ 149768 w 111"/>
              <a:gd name="T3" fmla="*/ 98282 h 89"/>
              <a:gd name="T4" fmla="*/ 173595 w 111"/>
              <a:gd name="T5" fmla="*/ 76253 h 89"/>
              <a:gd name="T6" fmla="*/ 188912 w 111"/>
              <a:gd name="T7" fmla="*/ 76253 h 89"/>
              <a:gd name="T8" fmla="*/ 188912 w 111"/>
              <a:gd name="T9" fmla="*/ 20334 h 89"/>
              <a:gd name="T10" fmla="*/ 168489 w 111"/>
              <a:gd name="T11" fmla="*/ 0 h 89"/>
              <a:gd name="T12" fmla="*/ 122538 w 111"/>
              <a:gd name="T13" fmla="*/ 0 h 89"/>
              <a:gd name="T14" fmla="*/ 122538 w 111"/>
              <a:gd name="T15" fmla="*/ 23723 h 89"/>
              <a:gd name="T16" fmla="*/ 139557 w 111"/>
              <a:gd name="T17" fmla="*/ 40668 h 89"/>
              <a:gd name="T18" fmla="*/ 122538 w 111"/>
              <a:gd name="T19" fmla="*/ 57614 h 89"/>
              <a:gd name="T20" fmla="*/ 122538 w 111"/>
              <a:gd name="T21" fmla="*/ 69475 h 89"/>
              <a:gd name="T22" fmla="*/ 139557 w 111"/>
              <a:gd name="T23" fmla="*/ 86420 h 89"/>
              <a:gd name="T24" fmla="*/ 122538 w 111"/>
              <a:gd name="T25" fmla="*/ 103366 h 89"/>
              <a:gd name="T26" fmla="*/ 122538 w 111"/>
              <a:gd name="T27" fmla="*/ 150812 h 89"/>
              <a:gd name="T28" fmla="*/ 149768 w 111"/>
              <a:gd name="T29" fmla="*/ 150812 h 89"/>
              <a:gd name="T30" fmla="*/ 122538 w 111"/>
              <a:gd name="T31" fmla="*/ 0 h 89"/>
              <a:gd name="T32" fmla="*/ 68076 w 111"/>
              <a:gd name="T33" fmla="*/ 0 h 89"/>
              <a:gd name="T34" fmla="*/ 68076 w 111"/>
              <a:gd name="T35" fmla="*/ 23723 h 89"/>
              <a:gd name="T36" fmla="*/ 68076 w 111"/>
              <a:gd name="T37" fmla="*/ 23723 h 89"/>
              <a:gd name="T38" fmla="*/ 85095 w 111"/>
              <a:gd name="T39" fmla="*/ 40668 h 89"/>
              <a:gd name="T40" fmla="*/ 68076 w 111"/>
              <a:gd name="T41" fmla="*/ 57614 h 89"/>
              <a:gd name="T42" fmla="*/ 68076 w 111"/>
              <a:gd name="T43" fmla="*/ 69475 h 89"/>
              <a:gd name="T44" fmla="*/ 68076 w 111"/>
              <a:gd name="T45" fmla="*/ 69475 h 89"/>
              <a:gd name="T46" fmla="*/ 85095 w 111"/>
              <a:gd name="T47" fmla="*/ 86420 h 89"/>
              <a:gd name="T48" fmla="*/ 68076 w 111"/>
              <a:gd name="T49" fmla="*/ 103366 h 89"/>
              <a:gd name="T50" fmla="*/ 68076 w 111"/>
              <a:gd name="T51" fmla="*/ 150812 h 89"/>
              <a:gd name="T52" fmla="*/ 122538 w 111"/>
              <a:gd name="T53" fmla="*/ 150812 h 89"/>
              <a:gd name="T54" fmla="*/ 122538 w 111"/>
              <a:gd name="T55" fmla="*/ 103366 h 89"/>
              <a:gd name="T56" fmla="*/ 122538 w 111"/>
              <a:gd name="T57" fmla="*/ 103366 h 89"/>
              <a:gd name="T58" fmla="*/ 105518 w 111"/>
              <a:gd name="T59" fmla="*/ 86420 h 89"/>
              <a:gd name="T60" fmla="*/ 122538 w 111"/>
              <a:gd name="T61" fmla="*/ 69475 h 89"/>
              <a:gd name="T62" fmla="*/ 122538 w 111"/>
              <a:gd name="T63" fmla="*/ 69475 h 89"/>
              <a:gd name="T64" fmla="*/ 122538 w 111"/>
              <a:gd name="T65" fmla="*/ 69475 h 89"/>
              <a:gd name="T66" fmla="*/ 122538 w 111"/>
              <a:gd name="T67" fmla="*/ 57614 h 89"/>
              <a:gd name="T68" fmla="*/ 122538 w 111"/>
              <a:gd name="T69" fmla="*/ 57614 h 89"/>
              <a:gd name="T70" fmla="*/ 105518 w 111"/>
              <a:gd name="T71" fmla="*/ 40668 h 89"/>
              <a:gd name="T72" fmla="*/ 122538 w 111"/>
              <a:gd name="T73" fmla="*/ 23723 h 89"/>
              <a:gd name="T74" fmla="*/ 122538 w 111"/>
              <a:gd name="T75" fmla="*/ 23723 h 89"/>
              <a:gd name="T76" fmla="*/ 122538 w 111"/>
              <a:gd name="T77" fmla="*/ 23723 h 89"/>
              <a:gd name="T78" fmla="*/ 122538 w 111"/>
              <a:gd name="T79" fmla="*/ 0 h 89"/>
              <a:gd name="T80" fmla="*/ 68076 w 111"/>
              <a:gd name="T81" fmla="*/ 0 h 89"/>
              <a:gd name="T82" fmla="*/ 20423 w 111"/>
              <a:gd name="T83" fmla="*/ 0 h 89"/>
              <a:gd name="T84" fmla="*/ 0 w 111"/>
              <a:gd name="T85" fmla="*/ 20334 h 89"/>
              <a:gd name="T86" fmla="*/ 0 w 111"/>
              <a:gd name="T87" fmla="*/ 76253 h 89"/>
              <a:gd name="T88" fmla="*/ 17019 w 111"/>
              <a:gd name="T89" fmla="*/ 76253 h 89"/>
              <a:gd name="T90" fmla="*/ 39144 w 111"/>
              <a:gd name="T91" fmla="*/ 98282 h 89"/>
              <a:gd name="T92" fmla="*/ 39144 w 111"/>
              <a:gd name="T93" fmla="*/ 150812 h 89"/>
              <a:gd name="T94" fmla="*/ 68076 w 111"/>
              <a:gd name="T95" fmla="*/ 150812 h 89"/>
              <a:gd name="T96" fmla="*/ 68076 w 111"/>
              <a:gd name="T97" fmla="*/ 103366 h 89"/>
              <a:gd name="T98" fmla="*/ 51057 w 111"/>
              <a:gd name="T99" fmla="*/ 86420 h 89"/>
              <a:gd name="T100" fmla="*/ 68076 w 111"/>
              <a:gd name="T101" fmla="*/ 69475 h 89"/>
              <a:gd name="T102" fmla="*/ 68076 w 111"/>
              <a:gd name="T103" fmla="*/ 57614 h 89"/>
              <a:gd name="T104" fmla="*/ 51057 w 111"/>
              <a:gd name="T105" fmla="*/ 40668 h 89"/>
              <a:gd name="T106" fmla="*/ 68076 w 111"/>
              <a:gd name="T107" fmla="*/ 23723 h 89"/>
              <a:gd name="T108" fmla="*/ 68076 w 111"/>
              <a:gd name="T109" fmla="*/ 0 h 89"/>
              <a:gd name="T110" fmla="*/ 68076 w 111"/>
              <a:gd name="T111" fmla="*/ 23723 h 89"/>
              <a:gd name="T112" fmla="*/ 68076 w 111"/>
              <a:gd name="T113" fmla="*/ 23723 h 89"/>
              <a:gd name="T114" fmla="*/ 68076 w 111"/>
              <a:gd name="T115" fmla="*/ 69475 h 89"/>
              <a:gd name="T116" fmla="*/ 68076 w 111"/>
              <a:gd name="T117" fmla="*/ 69475 h 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1" h="89">
                <a:moveTo>
                  <a:pt x="88" y="89"/>
                </a:moveTo>
                <a:cubicBezTo>
                  <a:pt x="88" y="58"/>
                  <a:pt x="88" y="58"/>
                  <a:pt x="88" y="58"/>
                </a:cubicBezTo>
                <a:cubicBezTo>
                  <a:pt x="88" y="50"/>
                  <a:pt x="94" y="45"/>
                  <a:pt x="102" y="45"/>
                </a:cubicBezTo>
                <a:cubicBezTo>
                  <a:pt x="111" y="45"/>
                  <a:pt x="111" y="45"/>
                  <a:pt x="111" y="45"/>
                </a:cubicBezTo>
                <a:cubicBezTo>
                  <a:pt x="111" y="12"/>
                  <a:pt x="111" y="12"/>
                  <a:pt x="111" y="12"/>
                </a:cubicBezTo>
                <a:cubicBezTo>
                  <a:pt x="111" y="5"/>
                  <a:pt x="106" y="0"/>
                  <a:pt x="99" y="0"/>
                </a:cubicBezTo>
                <a:cubicBezTo>
                  <a:pt x="72" y="0"/>
                  <a:pt x="72" y="0"/>
                  <a:pt x="72" y="0"/>
                </a:cubicBezTo>
                <a:cubicBezTo>
                  <a:pt x="72" y="14"/>
                  <a:pt x="72" y="14"/>
                  <a:pt x="72" y="14"/>
                </a:cubicBezTo>
                <a:cubicBezTo>
                  <a:pt x="77" y="14"/>
                  <a:pt x="82" y="19"/>
                  <a:pt x="82" y="24"/>
                </a:cubicBezTo>
                <a:cubicBezTo>
                  <a:pt x="82" y="30"/>
                  <a:pt x="77" y="34"/>
                  <a:pt x="72" y="34"/>
                </a:cubicBezTo>
                <a:cubicBezTo>
                  <a:pt x="72" y="41"/>
                  <a:pt x="72" y="41"/>
                  <a:pt x="72" y="41"/>
                </a:cubicBezTo>
                <a:cubicBezTo>
                  <a:pt x="77" y="41"/>
                  <a:pt x="82" y="45"/>
                  <a:pt x="82" y="51"/>
                </a:cubicBezTo>
                <a:cubicBezTo>
                  <a:pt x="82" y="56"/>
                  <a:pt x="77" y="61"/>
                  <a:pt x="72" y="61"/>
                </a:cubicBezTo>
                <a:cubicBezTo>
                  <a:pt x="72" y="89"/>
                  <a:pt x="72" y="89"/>
                  <a:pt x="72" y="89"/>
                </a:cubicBezTo>
                <a:lnTo>
                  <a:pt x="88" y="89"/>
                </a:lnTo>
                <a:close/>
                <a:moveTo>
                  <a:pt x="72" y="0"/>
                </a:moveTo>
                <a:cubicBezTo>
                  <a:pt x="40" y="0"/>
                  <a:pt x="40" y="0"/>
                  <a:pt x="40" y="0"/>
                </a:cubicBezTo>
                <a:cubicBezTo>
                  <a:pt x="40" y="14"/>
                  <a:pt x="40" y="14"/>
                  <a:pt x="40" y="14"/>
                </a:cubicBezTo>
                <a:cubicBezTo>
                  <a:pt x="40" y="14"/>
                  <a:pt x="40" y="14"/>
                  <a:pt x="40" y="14"/>
                </a:cubicBezTo>
                <a:cubicBezTo>
                  <a:pt x="45" y="14"/>
                  <a:pt x="50" y="19"/>
                  <a:pt x="50" y="24"/>
                </a:cubicBezTo>
                <a:cubicBezTo>
                  <a:pt x="50" y="30"/>
                  <a:pt x="45" y="34"/>
                  <a:pt x="40" y="34"/>
                </a:cubicBezTo>
                <a:cubicBezTo>
                  <a:pt x="40" y="41"/>
                  <a:pt x="40" y="41"/>
                  <a:pt x="40" y="41"/>
                </a:cubicBezTo>
                <a:cubicBezTo>
                  <a:pt x="40" y="41"/>
                  <a:pt x="40" y="41"/>
                  <a:pt x="40" y="41"/>
                </a:cubicBezTo>
                <a:cubicBezTo>
                  <a:pt x="45" y="41"/>
                  <a:pt x="50" y="45"/>
                  <a:pt x="50" y="51"/>
                </a:cubicBezTo>
                <a:cubicBezTo>
                  <a:pt x="50" y="56"/>
                  <a:pt x="45" y="61"/>
                  <a:pt x="40" y="61"/>
                </a:cubicBezTo>
                <a:cubicBezTo>
                  <a:pt x="40" y="89"/>
                  <a:pt x="40" y="89"/>
                  <a:pt x="40" y="89"/>
                </a:cubicBezTo>
                <a:cubicBezTo>
                  <a:pt x="72" y="89"/>
                  <a:pt x="72" y="89"/>
                  <a:pt x="72" y="89"/>
                </a:cubicBezTo>
                <a:cubicBezTo>
                  <a:pt x="72" y="61"/>
                  <a:pt x="72" y="61"/>
                  <a:pt x="72" y="61"/>
                </a:cubicBezTo>
                <a:cubicBezTo>
                  <a:pt x="72" y="61"/>
                  <a:pt x="72" y="61"/>
                  <a:pt x="72" y="61"/>
                </a:cubicBezTo>
                <a:cubicBezTo>
                  <a:pt x="66" y="61"/>
                  <a:pt x="62" y="56"/>
                  <a:pt x="62" y="51"/>
                </a:cubicBezTo>
                <a:cubicBezTo>
                  <a:pt x="62" y="45"/>
                  <a:pt x="66" y="41"/>
                  <a:pt x="72" y="41"/>
                </a:cubicBezTo>
                <a:cubicBezTo>
                  <a:pt x="72" y="41"/>
                  <a:pt x="72" y="41"/>
                  <a:pt x="72" y="41"/>
                </a:cubicBezTo>
                <a:cubicBezTo>
                  <a:pt x="72" y="41"/>
                  <a:pt x="72" y="41"/>
                  <a:pt x="72" y="41"/>
                </a:cubicBezTo>
                <a:cubicBezTo>
                  <a:pt x="72" y="34"/>
                  <a:pt x="72" y="34"/>
                  <a:pt x="72" y="34"/>
                </a:cubicBezTo>
                <a:cubicBezTo>
                  <a:pt x="72" y="34"/>
                  <a:pt x="72" y="34"/>
                  <a:pt x="72" y="34"/>
                </a:cubicBezTo>
                <a:cubicBezTo>
                  <a:pt x="66" y="34"/>
                  <a:pt x="62" y="30"/>
                  <a:pt x="62" y="24"/>
                </a:cubicBezTo>
                <a:cubicBezTo>
                  <a:pt x="62" y="19"/>
                  <a:pt x="66" y="14"/>
                  <a:pt x="72" y="14"/>
                </a:cubicBezTo>
                <a:cubicBezTo>
                  <a:pt x="72" y="14"/>
                  <a:pt x="72" y="14"/>
                  <a:pt x="72" y="14"/>
                </a:cubicBezTo>
                <a:cubicBezTo>
                  <a:pt x="72" y="14"/>
                  <a:pt x="72" y="14"/>
                  <a:pt x="72" y="14"/>
                </a:cubicBezTo>
                <a:lnTo>
                  <a:pt x="72" y="0"/>
                </a:lnTo>
                <a:close/>
                <a:moveTo>
                  <a:pt x="40" y="0"/>
                </a:moveTo>
                <a:cubicBezTo>
                  <a:pt x="12" y="0"/>
                  <a:pt x="12" y="0"/>
                  <a:pt x="12" y="0"/>
                </a:cubicBezTo>
                <a:cubicBezTo>
                  <a:pt x="6" y="0"/>
                  <a:pt x="0" y="5"/>
                  <a:pt x="0" y="12"/>
                </a:cubicBezTo>
                <a:cubicBezTo>
                  <a:pt x="0" y="45"/>
                  <a:pt x="0" y="45"/>
                  <a:pt x="0" y="45"/>
                </a:cubicBezTo>
                <a:cubicBezTo>
                  <a:pt x="10" y="45"/>
                  <a:pt x="10" y="45"/>
                  <a:pt x="10" y="45"/>
                </a:cubicBezTo>
                <a:cubicBezTo>
                  <a:pt x="19" y="45"/>
                  <a:pt x="23" y="50"/>
                  <a:pt x="23" y="58"/>
                </a:cubicBezTo>
                <a:cubicBezTo>
                  <a:pt x="23" y="89"/>
                  <a:pt x="23" y="89"/>
                  <a:pt x="23" y="89"/>
                </a:cubicBezTo>
                <a:cubicBezTo>
                  <a:pt x="40" y="89"/>
                  <a:pt x="40" y="89"/>
                  <a:pt x="40" y="89"/>
                </a:cubicBezTo>
                <a:cubicBezTo>
                  <a:pt x="40" y="61"/>
                  <a:pt x="40" y="61"/>
                  <a:pt x="40" y="61"/>
                </a:cubicBezTo>
                <a:cubicBezTo>
                  <a:pt x="34" y="61"/>
                  <a:pt x="30" y="56"/>
                  <a:pt x="30" y="51"/>
                </a:cubicBezTo>
                <a:cubicBezTo>
                  <a:pt x="30" y="45"/>
                  <a:pt x="34" y="41"/>
                  <a:pt x="40" y="41"/>
                </a:cubicBezTo>
                <a:cubicBezTo>
                  <a:pt x="40" y="34"/>
                  <a:pt x="40" y="34"/>
                  <a:pt x="40" y="34"/>
                </a:cubicBezTo>
                <a:cubicBezTo>
                  <a:pt x="34" y="34"/>
                  <a:pt x="30" y="30"/>
                  <a:pt x="30" y="24"/>
                </a:cubicBezTo>
                <a:cubicBezTo>
                  <a:pt x="30" y="19"/>
                  <a:pt x="34" y="14"/>
                  <a:pt x="40" y="14"/>
                </a:cubicBezTo>
                <a:cubicBezTo>
                  <a:pt x="40" y="0"/>
                  <a:pt x="40" y="0"/>
                  <a:pt x="40" y="0"/>
                </a:cubicBezTo>
                <a:close/>
                <a:moveTo>
                  <a:pt x="40" y="14"/>
                </a:moveTo>
                <a:cubicBezTo>
                  <a:pt x="40" y="14"/>
                  <a:pt x="40" y="14"/>
                  <a:pt x="40" y="14"/>
                </a:cubicBezTo>
                <a:close/>
                <a:moveTo>
                  <a:pt x="40" y="41"/>
                </a:moveTo>
                <a:cubicBezTo>
                  <a:pt x="40" y="41"/>
                  <a:pt x="40" y="41"/>
                  <a:pt x="40" y="41"/>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66" name="Freeform 224"/>
          <p:cNvSpPr/>
          <p:nvPr/>
        </p:nvSpPr>
        <p:spPr bwMode="auto">
          <a:xfrm>
            <a:off x="6566546" y="2594583"/>
            <a:ext cx="255555" cy="134969"/>
          </a:xfrm>
          <a:custGeom>
            <a:avLst/>
            <a:gdLst>
              <a:gd name="T0" fmla="*/ 240354 w 151"/>
              <a:gd name="T1" fmla="*/ 0 h 80"/>
              <a:gd name="T2" fmla="*/ 221735 w 151"/>
              <a:gd name="T3" fmla="*/ 0 h 80"/>
              <a:gd name="T4" fmla="*/ 206502 w 151"/>
              <a:gd name="T5" fmla="*/ 0 h 80"/>
              <a:gd name="T6" fmla="*/ 189575 w 151"/>
              <a:gd name="T7" fmla="*/ 15181 h 80"/>
              <a:gd name="T8" fmla="*/ 189575 w 151"/>
              <a:gd name="T9" fmla="*/ 74216 h 80"/>
              <a:gd name="T10" fmla="*/ 66013 w 151"/>
              <a:gd name="T11" fmla="*/ 74216 h 80"/>
              <a:gd name="T12" fmla="*/ 66013 w 151"/>
              <a:gd name="T13" fmla="*/ 15181 h 80"/>
              <a:gd name="T14" fmla="*/ 50779 w 151"/>
              <a:gd name="T15" fmla="*/ 0 h 80"/>
              <a:gd name="T16" fmla="*/ 33853 w 151"/>
              <a:gd name="T17" fmla="*/ 0 h 80"/>
              <a:gd name="T18" fmla="*/ 18619 w 151"/>
              <a:gd name="T19" fmla="*/ 0 h 80"/>
              <a:gd name="T20" fmla="*/ 0 w 151"/>
              <a:gd name="T21" fmla="*/ 15181 h 80"/>
              <a:gd name="T22" fmla="*/ 0 w 151"/>
              <a:gd name="T23" fmla="*/ 101204 h 80"/>
              <a:gd name="T24" fmla="*/ 25390 w 151"/>
              <a:gd name="T25" fmla="*/ 124818 h 80"/>
              <a:gd name="T26" fmla="*/ 25390 w 151"/>
              <a:gd name="T27" fmla="*/ 128191 h 80"/>
              <a:gd name="T28" fmla="*/ 27082 w 151"/>
              <a:gd name="T29" fmla="*/ 131565 h 80"/>
              <a:gd name="T30" fmla="*/ 35545 w 151"/>
              <a:gd name="T31" fmla="*/ 134938 h 80"/>
              <a:gd name="T32" fmla="*/ 38931 w 151"/>
              <a:gd name="T33" fmla="*/ 134938 h 80"/>
              <a:gd name="T34" fmla="*/ 47394 w 151"/>
              <a:gd name="T35" fmla="*/ 131565 h 80"/>
              <a:gd name="T36" fmla="*/ 50779 w 151"/>
              <a:gd name="T37" fmla="*/ 128191 h 80"/>
              <a:gd name="T38" fmla="*/ 50779 w 151"/>
              <a:gd name="T39" fmla="*/ 124818 h 80"/>
              <a:gd name="T40" fmla="*/ 206502 w 151"/>
              <a:gd name="T41" fmla="*/ 124818 h 80"/>
              <a:gd name="T42" fmla="*/ 206502 w 151"/>
              <a:gd name="T43" fmla="*/ 128191 h 80"/>
              <a:gd name="T44" fmla="*/ 208194 w 151"/>
              <a:gd name="T45" fmla="*/ 131565 h 80"/>
              <a:gd name="T46" fmla="*/ 216657 w 151"/>
              <a:gd name="T47" fmla="*/ 134938 h 80"/>
              <a:gd name="T48" fmla="*/ 220043 w 151"/>
              <a:gd name="T49" fmla="*/ 134938 h 80"/>
              <a:gd name="T50" fmla="*/ 228506 w 151"/>
              <a:gd name="T51" fmla="*/ 131565 h 80"/>
              <a:gd name="T52" fmla="*/ 231891 w 151"/>
              <a:gd name="T53" fmla="*/ 128191 h 80"/>
              <a:gd name="T54" fmla="*/ 231891 w 151"/>
              <a:gd name="T55" fmla="*/ 124818 h 80"/>
              <a:gd name="T56" fmla="*/ 240354 w 151"/>
              <a:gd name="T57" fmla="*/ 124818 h 80"/>
              <a:gd name="T58" fmla="*/ 255588 w 151"/>
              <a:gd name="T59" fmla="*/ 101204 h 80"/>
              <a:gd name="T60" fmla="*/ 255588 w 151"/>
              <a:gd name="T61" fmla="*/ 15181 h 80"/>
              <a:gd name="T62" fmla="*/ 240354 w 151"/>
              <a:gd name="T63" fmla="*/ 0 h 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1" h="80">
                <a:moveTo>
                  <a:pt x="142" y="0"/>
                </a:moveTo>
                <a:cubicBezTo>
                  <a:pt x="131" y="0"/>
                  <a:pt x="131" y="0"/>
                  <a:pt x="131" y="0"/>
                </a:cubicBezTo>
                <a:cubicBezTo>
                  <a:pt x="122" y="0"/>
                  <a:pt x="122" y="0"/>
                  <a:pt x="122" y="0"/>
                </a:cubicBezTo>
                <a:cubicBezTo>
                  <a:pt x="116" y="0"/>
                  <a:pt x="112" y="3"/>
                  <a:pt x="112" y="9"/>
                </a:cubicBezTo>
                <a:cubicBezTo>
                  <a:pt x="112" y="44"/>
                  <a:pt x="112" y="44"/>
                  <a:pt x="112" y="44"/>
                </a:cubicBezTo>
                <a:cubicBezTo>
                  <a:pt x="39" y="44"/>
                  <a:pt x="39" y="44"/>
                  <a:pt x="39" y="44"/>
                </a:cubicBezTo>
                <a:cubicBezTo>
                  <a:pt x="39" y="9"/>
                  <a:pt x="39" y="9"/>
                  <a:pt x="39" y="9"/>
                </a:cubicBezTo>
                <a:cubicBezTo>
                  <a:pt x="39" y="3"/>
                  <a:pt x="36" y="0"/>
                  <a:pt x="30" y="0"/>
                </a:cubicBezTo>
                <a:cubicBezTo>
                  <a:pt x="20" y="0"/>
                  <a:pt x="20" y="0"/>
                  <a:pt x="20" y="0"/>
                </a:cubicBezTo>
                <a:cubicBezTo>
                  <a:pt x="11" y="0"/>
                  <a:pt x="11" y="0"/>
                  <a:pt x="11" y="0"/>
                </a:cubicBezTo>
                <a:cubicBezTo>
                  <a:pt x="4" y="0"/>
                  <a:pt x="0" y="3"/>
                  <a:pt x="0" y="9"/>
                </a:cubicBezTo>
                <a:cubicBezTo>
                  <a:pt x="0" y="60"/>
                  <a:pt x="0" y="60"/>
                  <a:pt x="0" y="60"/>
                </a:cubicBezTo>
                <a:cubicBezTo>
                  <a:pt x="0" y="66"/>
                  <a:pt x="8" y="74"/>
                  <a:pt x="15" y="74"/>
                </a:cubicBezTo>
                <a:cubicBezTo>
                  <a:pt x="15" y="75"/>
                  <a:pt x="15" y="75"/>
                  <a:pt x="15" y="76"/>
                </a:cubicBezTo>
                <a:cubicBezTo>
                  <a:pt x="15" y="77"/>
                  <a:pt x="15" y="77"/>
                  <a:pt x="16" y="78"/>
                </a:cubicBezTo>
                <a:cubicBezTo>
                  <a:pt x="17" y="80"/>
                  <a:pt x="19" y="80"/>
                  <a:pt x="21" y="80"/>
                </a:cubicBezTo>
                <a:cubicBezTo>
                  <a:pt x="23" y="80"/>
                  <a:pt x="23" y="80"/>
                  <a:pt x="23" y="80"/>
                </a:cubicBezTo>
                <a:cubicBezTo>
                  <a:pt x="25" y="80"/>
                  <a:pt x="27" y="80"/>
                  <a:pt x="28" y="78"/>
                </a:cubicBezTo>
                <a:cubicBezTo>
                  <a:pt x="29" y="77"/>
                  <a:pt x="29" y="77"/>
                  <a:pt x="30" y="76"/>
                </a:cubicBezTo>
                <a:cubicBezTo>
                  <a:pt x="30" y="75"/>
                  <a:pt x="30" y="75"/>
                  <a:pt x="30" y="74"/>
                </a:cubicBezTo>
                <a:cubicBezTo>
                  <a:pt x="122" y="74"/>
                  <a:pt x="122" y="74"/>
                  <a:pt x="122" y="74"/>
                </a:cubicBezTo>
                <a:cubicBezTo>
                  <a:pt x="122" y="75"/>
                  <a:pt x="122" y="75"/>
                  <a:pt x="122" y="76"/>
                </a:cubicBezTo>
                <a:cubicBezTo>
                  <a:pt x="122" y="77"/>
                  <a:pt x="123" y="77"/>
                  <a:pt x="123" y="78"/>
                </a:cubicBezTo>
                <a:cubicBezTo>
                  <a:pt x="124" y="80"/>
                  <a:pt x="126" y="80"/>
                  <a:pt x="128" y="80"/>
                </a:cubicBezTo>
                <a:cubicBezTo>
                  <a:pt x="130" y="80"/>
                  <a:pt x="130" y="80"/>
                  <a:pt x="130" y="80"/>
                </a:cubicBezTo>
                <a:cubicBezTo>
                  <a:pt x="132" y="80"/>
                  <a:pt x="134" y="80"/>
                  <a:pt x="135" y="78"/>
                </a:cubicBezTo>
                <a:cubicBezTo>
                  <a:pt x="136" y="77"/>
                  <a:pt x="136" y="77"/>
                  <a:pt x="137" y="76"/>
                </a:cubicBezTo>
                <a:cubicBezTo>
                  <a:pt x="137" y="75"/>
                  <a:pt x="137" y="75"/>
                  <a:pt x="137" y="74"/>
                </a:cubicBezTo>
                <a:cubicBezTo>
                  <a:pt x="142" y="74"/>
                  <a:pt x="142" y="74"/>
                  <a:pt x="142" y="74"/>
                </a:cubicBezTo>
                <a:cubicBezTo>
                  <a:pt x="148" y="74"/>
                  <a:pt x="151" y="66"/>
                  <a:pt x="151" y="60"/>
                </a:cubicBezTo>
                <a:cubicBezTo>
                  <a:pt x="151" y="9"/>
                  <a:pt x="151" y="9"/>
                  <a:pt x="151" y="9"/>
                </a:cubicBezTo>
                <a:cubicBezTo>
                  <a:pt x="151" y="3"/>
                  <a:pt x="148" y="0"/>
                  <a:pt x="142"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67" name="Oval 225"/>
          <p:cNvSpPr>
            <a:spLocks noChangeArrowheads="1"/>
          </p:cNvSpPr>
          <p:nvPr/>
        </p:nvSpPr>
        <p:spPr bwMode="auto">
          <a:xfrm>
            <a:off x="6658602" y="2542177"/>
            <a:ext cx="19048" cy="1905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68" name="Oval 226"/>
          <p:cNvSpPr>
            <a:spLocks noChangeArrowheads="1"/>
          </p:cNvSpPr>
          <p:nvPr/>
        </p:nvSpPr>
        <p:spPr bwMode="auto">
          <a:xfrm>
            <a:off x="6712570" y="2542177"/>
            <a:ext cx="19048" cy="1905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69" name="Oval 227"/>
          <p:cNvSpPr>
            <a:spLocks noChangeArrowheads="1"/>
          </p:cNvSpPr>
          <p:nvPr/>
        </p:nvSpPr>
        <p:spPr bwMode="auto">
          <a:xfrm>
            <a:off x="6658602" y="2586637"/>
            <a:ext cx="19048" cy="20642"/>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70" name="Oval 228"/>
          <p:cNvSpPr>
            <a:spLocks noChangeArrowheads="1"/>
          </p:cNvSpPr>
          <p:nvPr/>
        </p:nvSpPr>
        <p:spPr bwMode="auto">
          <a:xfrm>
            <a:off x="6712570" y="2586637"/>
            <a:ext cx="19048" cy="20642"/>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71" name="Freeform 229"/>
          <p:cNvSpPr/>
          <p:nvPr/>
        </p:nvSpPr>
        <p:spPr bwMode="auto">
          <a:xfrm>
            <a:off x="6539556" y="2867697"/>
            <a:ext cx="228570" cy="61927"/>
          </a:xfrm>
          <a:custGeom>
            <a:avLst/>
            <a:gdLst>
              <a:gd name="T0" fmla="*/ 30163 w 144"/>
              <a:gd name="T1" fmla="*/ 61913 h 39"/>
              <a:gd name="T2" fmla="*/ 34925 w 144"/>
              <a:gd name="T3" fmla="*/ 61913 h 39"/>
              <a:gd name="T4" fmla="*/ 190500 w 144"/>
              <a:gd name="T5" fmla="*/ 61913 h 39"/>
              <a:gd name="T6" fmla="*/ 196850 w 144"/>
              <a:gd name="T7" fmla="*/ 61913 h 39"/>
              <a:gd name="T8" fmla="*/ 228600 w 144"/>
              <a:gd name="T9" fmla="*/ 0 h 39"/>
              <a:gd name="T10" fmla="*/ 227013 w 144"/>
              <a:gd name="T11" fmla="*/ 0 h 39"/>
              <a:gd name="T12" fmla="*/ 192088 w 144"/>
              <a:gd name="T13" fmla="*/ 0 h 39"/>
              <a:gd name="T14" fmla="*/ 165100 w 144"/>
              <a:gd name="T15" fmla="*/ 0 h 39"/>
              <a:gd name="T16" fmla="*/ 60325 w 144"/>
              <a:gd name="T17" fmla="*/ 0 h 39"/>
              <a:gd name="T18" fmla="*/ 33338 w 144"/>
              <a:gd name="T19" fmla="*/ 0 h 39"/>
              <a:gd name="T20" fmla="*/ 0 w 144"/>
              <a:gd name="T21" fmla="*/ 0 h 39"/>
              <a:gd name="T22" fmla="*/ 30163 w 144"/>
              <a:gd name="T23" fmla="*/ 61913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39">
                <a:moveTo>
                  <a:pt x="19" y="39"/>
                </a:moveTo>
                <a:lnTo>
                  <a:pt x="22" y="39"/>
                </a:lnTo>
                <a:lnTo>
                  <a:pt x="120" y="39"/>
                </a:lnTo>
                <a:lnTo>
                  <a:pt x="124" y="39"/>
                </a:lnTo>
                <a:lnTo>
                  <a:pt x="144" y="0"/>
                </a:lnTo>
                <a:lnTo>
                  <a:pt x="143" y="0"/>
                </a:lnTo>
                <a:lnTo>
                  <a:pt x="121" y="0"/>
                </a:lnTo>
                <a:lnTo>
                  <a:pt x="104" y="0"/>
                </a:lnTo>
                <a:lnTo>
                  <a:pt x="38" y="0"/>
                </a:lnTo>
                <a:lnTo>
                  <a:pt x="21" y="0"/>
                </a:lnTo>
                <a:lnTo>
                  <a:pt x="0" y="0"/>
                </a:lnTo>
                <a:lnTo>
                  <a:pt x="19" y="3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72" name="Freeform 230"/>
          <p:cNvSpPr/>
          <p:nvPr/>
        </p:nvSpPr>
        <p:spPr bwMode="auto">
          <a:xfrm>
            <a:off x="6537968" y="2883575"/>
            <a:ext cx="228570" cy="106388"/>
          </a:xfrm>
          <a:custGeom>
            <a:avLst/>
            <a:gdLst>
              <a:gd name="T0" fmla="*/ 0 w 135"/>
              <a:gd name="T1" fmla="*/ 106363 h 63"/>
              <a:gd name="T2" fmla="*/ 228600 w 135"/>
              <a:gd name="T3" fmla="*/ 106363 h 63"/>
              <a:gd name="T4" fmla="*/ 228600 w 135"/>
              <a:gd name="T5" fmla="*/ 0 h 63"/>
              <a:gd name="T6" fmla="*/ 203200 w 135"/>
              <a:gd name="T7" fmla="*/ 48961 h 63"/>
              <a:gd name="T8" fmla="*/ 201507 w 135"/>
              <a:gd name="T9" fmla="*/ 52337 h 63"/>
              <a:gd name="T10" fmla="*/ 198120 w 135"/>
              <a:gd name="T11" fmla="*/ 52337 h 63"/>
              <a:gd name="T12" fmla="*/ 189653 w 135"/>
              <a:gd name="T13" fmla="*/ 52337 h 63"/>
              <a:gd name="T14" fmla="*/ 132080 w 135"/>
              <a:gd name="T15" fmla="*/ 52337 h 63"/>
              <a:gd name="T16" fmla="*/ 133773 w 135"/>
              <a:gd name="T17" fmla="*/ 55714 h 63"/>
              <a:gd name="T18" fmla="*/ 130387 w 135"/>
              <a:gd name="T19" fmla="*/ 64155 h 63"/>
              <a:gd name="T20" fmla="*/ 115147 w 135"/>
              <a:gd name="T21" fmla="*/ 72597 h 63"/>
              <a:gd name="T22" fmla="*/ 99907 w 135"/>
              <a:gd name="T23" fmla="*/ 64155 h 63"/>
              <a:gd name="T24" fmla="*/ 98213 w 135"/>
              <a:gd name="T25" fmla="*/ 55714 h 63"/>
              <a:gd name="T26" fmla="*/ 98213 w 135"/>
              <a:gd name="T27" fmla="*/ 52337 h 63"/>
              <a:gd name="T28" fmla="*/ 40640 w 135"/>
              <a:gd name="T29" fmla="*/ 52337 h 63"/>
              <a:gd name="T30" fmla="*/ 32173 w 135"/>
              <a:gd name="T31" fmla="*/ 52337 h 63"/>
              <a:gd name="T32" fmla="*/ 28787 w 135"/>
              <a:gd name="T33" fmla="*/ 52337 h 63"/>
              <a:gd name="T34" fmla="*/ 25400 w 135"/>
              <a:gd name="T35" fmla="*/ 48961 h 63"/>
              <a:gd name="T36" fmla="*/ 0 w 135"/>
              <a:gd name="T37" fmla="*/ 0 h 63"/>
              <a:gd name="T38" fmla="*/ 0 w 135"/>
              <a:gd name="T39" fmla="*/ 106363 h 6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35" h="63">
                <a:moveTo>
                  <a:pt x="0" y="63"/>
                </a:moveTo>
                <a:cubicBezTo>
                  <a:pt x="135" y="63"/>
                  <a:pt x="135" y="63"/>
                  <a:pt x="135" y="63"/>
                </a:cubicBezTo>
                <a:cubicBezTo>
                  <a:pt x="135" y="0"/>
                  <a:pt x="135" y="0"/>
                  <a:pt x="135" y="0"/>
                </a:cubicBezTo>
                <a:cubicBezTo>
                  <a:pt x="120" y="29"/>
                  <a:pt x="120" y="29"/>
                  <a:pt x="120" y="29"/>
                </a:cubicBezTo>
                <a:cubicBezTo>
                  <a:pt x="119" y="31"/>
                  <a:pt x="119" y="31"/>
                  <a:pt x="119" y="31"/>
                </a:cubicBezTo>
                <a:cubicBezTo>
                  <a:pt x="117" y="31"/>
                  <a:pt x="117" y="31"/>
                  <a:pt x="117" y="31"/>
                </a:cubicBezTo>
                <a:cubicBezTo>
                  <a:pt x="112" y="31"/>
                  <a:pt x="112" y="31"/>
                  <a:pt x="112" y="31"/>
                </a:cubicBezTo>
                <a:cubicBezTo>
                  <a:pt x="78" y="31"/>
                  <a:pt x="78" y="31"/>
                  <a:pt x="78" y="31"/>
                </a:cubicBezTo>
                <a:cubicBezTo>
                  <a:pt x="79" y="32"/>
                  <a:pt x="79" y="32"/>
                  <a:pt x="79" y="33"/>
                </a:cubicBezTo>
                <a:cubicBezTo>
                  <a:pt x="79" y="35"/>
                  <a:pt x="78" y="37"/>
                  <a:pt x="77" y="38"/>
                </a:cubicBezTo>
                <a:cubicBezTo>
                  <a:pt x="75" y="42"/>
                  <a:pt x="72" y="43"/>
                  <a:pt x="68" y="43"/>
                </a:cubicBezTo>
                <a:cubicBezTo>
                  <a:pt x="65" y="43"/>
                  <a:pt x="61" y="42"/>
                  <a:pt x="59" y="38"/>
                </a:cubicBezTo>
                <a:cubicBezTo>
                  <a:pt x="58" y="37"/>
                  <a:pt x="58" y="35"/>
                  <a:pt x="58" y="33"/>
                </a:cubicBezTo>
                <a:cubicBezTo>
                  <a:pt x="58" y="32"/>
                  <a:pt x="58" y="32"/>
                  <a:pt x="58" y="31"/>
                </a:cubicBezTo>
                <a:cubicBezTo>
                  <a:pt x="24" y="31"/>
                  <a:pt x="24" y="31"/>
                  <a:pt x="24" y="31"/>
                </a:cubicBezTo>
                <a:cubicBezTo>
                  <a:pt x="19" y="31"/>
                  <a:pt x="19" y="31"/>
                  <a:pt x="19" y="31"/>
                </a:cubicBezTo>
                <a:cubicBezTo>
                  <a:pt x="17" y="31"/>
                  <a:pt x="17" y="31"/>
                  <a:pt x="17" y="31"/>
                </a:cubicBezTo>
                <a:cubicBezTo>
                  <a:pt x="15" y="29"/>
                  <a:pt x="15" y="29"/>
                  <a:pt x="15" y="29"/>
                </a:cubicBezTo>
                <a:cubicBezTo>
                  <a:pt x="0" y="0"/>
                  <a:pt x="0" y="0"/>
                  <a:pt x="0" y="0"/>
                </a:cubicBezTo>
                <a:lnTo>
                  <a:pt x="0" y="6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73" name="Freeform 231"/>
          <p:cNvSpPr/>
          <p:nvPr/>
        </p:nvSpPr>
        <p:spPr bwMode="auto">
          <a:xfrm>
            <a:off x="6572888" y="2786708"/>
            <a:ext cx="158729" cy="74629"/>
          </a:xfrm>
          <a:custGeom>
            <a:avLst/>
            <a:gdLst>
              <a:gd name="T0" fmla="*/ 158750 w 94"/>
              <a:gd name="T1" fmla="*/ 74612 h 44"/>
              <a:gd name="T2" fmla="*/ 158750 w 94"/>
              <a:gd name="T3" fmla="*/ 32219 h 44"/>
              <a:gd name="T4" fmla="*/ 128351 w 94"/>
              <a:gd name="T5" fmla="*/ 0 h 44"/>
              <a:gd name="T6" fmla="*/ 30399 w 94"/>
              <a:gd name="T7" fmla="*/ 0 h 44"/>
              <a:gd name="T8" fmla="*/ 0 w 94"/>
              <a:gd name="T9" fmla="*/ 32219 h 44"/>
              <a:gd name="T10" fmla="*/ 0 w 94"/>
              <a:gd name="T11" fmla="*/ 74612 h 44"/>
              <a:gd name="T12" fmla="*/ 27021 w 94"/>
              <a:gd name="T13" fmla="*/ 74612 h 44"/>
              <a:gd name="T14" fmla="*/ 27021 w 94"/>
              <a:gd name="T15" fmla="*/ 32219 h 44"/>
              <a:gd name="T16" fmla="*/ 30399 w 94"/>
              <a:gd name="T17" fmla="*/ 27132 h 44"/>
              <a:gd name="T18" fmla="*/ 128351 w 94"/>
              <a:gd name="T19" fmla="*/ 27132 h 44"/>
              <a:gd name="T20" fmla="*/ 131729 w 94"/>
              <a:gd name="T21" fmla="*/ 32219 h 44"/>
              <a:gd name="T22" fmla="*/ 131729 w 94"/>
              <a:gd name="T23" fmla="*/ 74612 h 44"/>
              <a:gd name="T24" fmla="*/ 158750 w 94"/>
              <a:gd name="T25" fmla="*/ 74612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 h="44">
                <a:moveTo>
                  <a:pt x="94" y="44"/>
                </a:moveTo>
                <a:cubicBezTo>
                  <a:pt x="94" y="19"/>
                  <a:pt x="94" y="19"/>
                  <a:pt x="94" y="19"/>
                </a:cubicBezTo>
                <a:cubicBezTo>
                  <a:pt x="94" y="9"/>
                  <a:pt x="86" y="0"/>
                  <a:pt x="76" y="0"/>
                </a:cubicBezTo>
                <a:cubicBezTo>
                  <a:pt x="18" y="0"/>
                  <a:pt x="18" y="0"/>
                  <a:pt x="18" y="0"/>
                </a:cubicBezTo>
                <a:cubicBezTo>
                  <a:pt x="8" y="0"/>
                  <a:pt x="0" y="9"/>
                  <a:pt x="0" y="19"/>
                </a:cubicBezTo>
                <a:cubicBezTo>
                  <a:pt x="0" y="44"/>
                  <a:pt x="0" y="44"/>
                  <a:pt x="0" y="44"/>
                </a:cubicBezTo>
                <a:cubicBezTo>
                  <a:pt x="16" y="44"/>
                  <a:pt x="16" y="44"/>
                  <a:pt x="16" y="44"/>
                </a:cubicBezTo>
                <a:cubicBezTo>
                  <a:pt x="16" y="19"/>
                  <a:pt x="16" y="19"/>
                  <a:pt x="16" y="19"/>
                </a:cubicBezTo>
                <a:cubicBezTo>
                  <a:pt x="16" y="18"/>
                  <a:pt x="17" y="16"/>
                  <a:pt x="18" y="16"/>
                </a:cubicBezTo>
                <a:cubicBezTo>
                  <a:pt x="76" y="16"/>
                  <a:pt x="76" y="16"/>
                  <a:pt x="76" y="16"/>
                </a:cubicBezTo>
                <a:cubicBezTo>
                  <a:pt x="78" y="16"/>
                  <a:pt x="78" y="18"/>
                  <a:pt x="78" y="19"/>
                </a:cubicBezTo>
                <a:cubicBezTo>
                  <a:pt x="78" y="44"/>
                  <a:pt x="78" y="44"/>
                  <a:pt x="78" y="44"/>
                </a:cubicBezTo>
                <a:lnTo>
                  <a:pt x="94" y="4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74" name="Freeform 232"/>
          <p:cNvSpPr>
            <a:spLocks noEditPoints="1"/>
          </p:cNvSpPr>
          <p:nvPr/>
        </p:nvSpPr>
        <p:spPr bwMode="auto">
          <a:xfrm>
            <a:off x="6863364" y="2808938"/>
            <a:ext cx="258728" cy="120678"/>
          </a:xfrm>
          <a:custGeom>
            <a:avLst/>
            <a:gdLst>
              <a:gd name="T0" fmla="*/ 231775 w 163"/>
              <a:gd name="T1" fmla="*/ 0 h 76"/>
              <a:gd name="T2" fmla="*/ 231775 w 163"/>
              <a:gd name="T3" fmla="*/ 39688 h 76"/>
              <a:gd name="T4" fmla="*/ 231775 w 163"/>
              <a:gd name="T5" fmla="*/ 39688 h 76"/>
              <a:gd name="T6" fmla="*/ 231775 w 163"/>
              <a:gd name="T7" fmla="*/ 0 h 76"/>
              <a:gd name="T8" fmla="*/ 223837 w 163"/>
              <a:gd name="T9" fmla="*/ 73025 h 76"/>
              <a:gd name="T10" fmla="*/ 212725 w 163"/>
              <a:gd name="T11" fmla="*/ 120650 h 76"/>
              <a:gd name="T12" fmla="*/ 195262 w 163"/>
              <a:gd name="T13" fmla="*/ 107950 h 76"/>
              <a:gd name="T14" fmla="*/ 195262 w 163"/>
              <a:gd name="T15" fmla="*/ 17463 h 76"/>
              <a:gd name="T16" fmla="*/ 195262 w 163"/>
              <a:gd name="T17" fmla="*/ 85725 h 76"/>
              <a:gd name="T18" fmla="*/ 203200 w 163"/>
              <a:gd name="T19" fmla="*/ 50800 h 76"/>
              <a:gd name="T20" fmla="*/ 195262 w 163"/>
              <a:gd name="T21" fmla="*/ 120650 h 76"/>
              <a:gd name="T22" fmla="*/ 195262 w 163"/>
              <a:gd name="T23" fmla="*/ 0 h 76"/>
              <a:gd name="T24" fmla="*/ 190500 w 163"/>
              <a:gd name="T25" fmla="*/ 73025 h 76"/>
              <a:gd name="T26" fmla="*/ 195262 w 163"/>
              <a:gd name="T27" fmla="*/ 39688 h 76"/>
              <a:gd name="T28" fmla="*/ 195262 w 163"/>
              <a:gd name="T29" fmla="*/ 0 h 76"/>
              <a:gd name="T30" fmla="*/ 161925 w 163"/>
              <a:gd name="T31" fmla="*/ 107950 h 76"/>
              <a:gd name="T32" fmla="*/ 161925 w 163"/>
              <a:gd name="T33" fmla="*/ 17463 h 76"/>
              <a:gd name="T34" fmla="*/ 161925 w 163"/>
              <a:gd name="T35" fmla="*/ 85725 h 76"/>
              <a:gd name="T36" fmla="*/ 168275 w 163"/>
              <a:gd name="T37" fmla="*/ 50800 h 76"/>
              <a:gd name="T38" fmla="*/ 161925 w 163"/>
              <a:gd name="T39" fmla="*/ 120650 h 76"/>
              <a:gd name="T40" fmla="*/ 161925 w 163"/>
              <a:gd name="T41" fmla="*/ 0 h 76"/>
              <a:gd name="T42" fmla="*/ 157162 w 163"/>
              <a:gd name="T43" fmla="*/ 73025 h 76"/>
              <a:gd name="T44" fmla="*/ 161925 w 163"/>
              <a:gd name="T45" fmla="*/ 39688 h 76"/>
              <a:gd name="T46" fmla="*/ 161925 w 163"/>
              <a:gd name="T47" fmla="*/ 0 h 76"/>
              <a:gd name="T48" fmla="*/ 128587 w 163"/>
              <a:gd name="T49" fmla="*/ 107950 h 76"/>
              <a:gd name="T50" fmla="*/ 128587 w 163"/>
              <a:gd name="T51" fmla="*/ 17463 h 76"/>
              <a:gd name="T52" fmla="*/ 128587 w 163"/>
              <a:gd name="T53" fmla="*/ 85725 h 76"/>
              <a:gd name="T54" fmla="*/ 133350 w 163"/>
              <a:gd name="T55" fmla="*/ 50800 h 76"/>
              <a:gd name="T56" fmla="*/ 128587 w 163"/>
              <a:gd name="T57" fmla="*/ 120650 h 76"/>
              <a:gd name="T58" fmla="*/ 128587 w 163"/>
              <a:gd name="T59" fmla="*/ 0 h 76"/>
              <a:gd name="T60" fmla="*/ 122237 w 163"/>
              <a:gd name="T61" fmla="*/ 73025 h 76"/>
              <a:gd name="T62" fmla="*/ 128587 w 163"/>
              <a:gd name="T63" fmla="*/ 39688 h 76"/>
              <a:gd name="T64" fmla="*/ 128587 w 163"/>
              <a:gd name="T65" fmla="*/ 0 h 76"/>
              <a:gd name="T66" fmla="*/ 93662 w 163"/>
              <a:gd name="T67" fmla="*/ 107950 h 76"/>
              <a:gd name="T68" fmla="*/ 93662 w 163"/>
              <a:gd name="T69" fmla="*/ 17463 h 76"/>
              <a:gd name="T70" fmla="*/ 93662 w 163"/>
              <a:gd name="T71" fmla="*/ 85725 h 76"/>
              <a:gd name="T72" fmla="*/ 100012 w 163"/>
              <a:gd name="T73" fmla="*/ 50800 h 76"/>
              <a:gd name="T74" fmla="*/ 93662 w 163"/>
              <a:gd name="T75" fmla="*/ 120650 h 76"/>
              <a:gd name="T76" fmla="*/ 93662 w 163"/>
              <a:gd name="T77" fmla="*/ 0 h 76"/>
              <a:gd name="T78" fmla="*/ 88900 w 163"/>
              <a:gd name="T79" fmla="*/ 73025 h 76"/>
              <a:gd name="T80" fmla="*/ 93662 w 163"/>
              <a:gd name="T81" fmla="*/ 39688 h 76"/>
              <a:gd name="T82" fmla="*/ 93662 w 163"/>
              <a:gd name="T83" fmla="*/ 0 h 76"/>
              <a:gd name="T84" fmla="*/ 60325 w 163"/>
              <a:gd name="T85" fmla="*/ 107950 h 76"/>
              <a:gd name="T86" fmla="*/ 60325 w 163"/>
              <a:gd name="T87" fmla="*/ 17463 h 76"/>
              <a:gd name="T88" fmla="*/ 60325 w 163"/>
              <a:gd name="T89" fmla="*/ 85725 h 76"/>
              <a:gd name="T90" fmla="*/ 65087 w 163"/>
              <a:gd name="T91" fmla="*/ 50800 h 76"/>
              <a:gd name="T92" fmla="*/ 60325 w 163"/>
              <a:gd name="T93" fmla="*/ 120650 h 76"/>
              <a:gd name="T94" fmla="*/ 60325 w 163"/>
              <a:gd name="T95" fmla="*/ 0 h 76"/>
              <a:gd name="T96" fmla="*/ 53975 w 163"/>
              <a:gd name="T97" fmla="*/ 73025 h 76"/>
              <a:gd name="T98" fmla="*/ 60325 w 163"/>
              <a:gd name="T99" fmla="*/ 39688 h 76"/>
              <a:gd name="T100" fmla="*/ 60325 w 163"/>
              <a:gd name="T101" fmla="*/ 0 h 76"/>
              <a:gd name="T102" fmla="*/ 42862 w 163"/>
              <a:gd name="T103" fmla="*/ 85725 h 76"/>
              <a:gd name="T104" fmla="*/ 42862 w 163"/>
              <a:gd name="T105" fmla="*/ 50800 h 76"/>
              <a:gd name="T106" fmla="*/ 36512 w 163"/>
              <a:gd name="T107" fmla="*/ 17463 h 76"/>
              <a:gd name="T108" fmla="*/ 0 w 163"/>
              <a:gd name="T109" fmla="*/ 120650 h 76"/>
              <a:gd name="T110" fmla="*/ 14287 w 163"/>
              <a:gd name="T111" fmla="*/ 17463 h 76"/>
              <a:gd name="T112" fmla="*/ 0 w 163"/>
              <a:gd name="T113" fmla="*/ 120650 h 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63" h="76">
                <a:moveTo>
                  <a:pt x="146" y="76"/>
                </a:moveTo>
                <a:lnTo>
                  <a:pt x="163" y="76"/>
                </a:lnTo>
                <a:lnTo>
                  <a:pt x="163" y="0"/>
                </a:lnTo>
                <a:lnTo>
                  <a:pt x="146" y="0"/>
                </a:lnTo>
                <a:lnTo>
                  <a:pt x="146" y="11"/>
                </a:lnTo>
                <a:lnTo>
                  <a:pt x="152" y="11"/>
                </a:lnTo>
                <a:lnTo>
                  <a:pt x="152" y="25"/>
                </a:lnTo>
                <a:lnTo>
                  <a:pt x="146" y="25"/>
                </a:lnTo>
                <a:lnTo>
                  <a:pt x="146" y="76"/>
                </a:lnTo>
                <a:close/>
                <a:moveTo>
                  <a:pt x="134" y="76"/>
                </a:moveTo>
                <a:lnTo>
                  <a:pt x="146" y="76"/>
                </a:lnTo>
                <a:lnTo>
                  <a:pt x="146" y="25"/>
                </a:lnTo>
                <a:lnTo>
                  <a:pt x="138" y="25"/>
                </a:lnTo>
                <a:lnTo>
                  <a:pt x="138" y="11"/>
                </a:lnTo>
                <a:lnTo>
                  <a:pt x="146" y="11"/>
                </a:lnTo>
                <a:lnTo>
                  <a:pt x="146" y="0"/>
                </a:lnTo>
                <a:lnTo>
                  <a:pt x="134" y="0"/>
                </a:lnTo>
                <a:lnTo>
                  <a:pt x="134" y="32"/>
                </a:lnTo>
                <a:lnTo>
                  <a:pt x="141" y="32"/>
                </a:lnTo>
                <a:lnTo>
                  <a:pt x="141" y="46"/>
                </a:lnTo>
                <a:lnTo>
                  <a:pt x="134" y="46"/>
                </a:lnTo>
                <a:lnTo>
                  <a:pt x="134" y="54"/>
                </a:lnTo>
                <a:lnTo>
                  <a:pt x="134" y="68"/>
                </a:lnTo>
                <a:lnTo>
                  <a:pt x="134" y="76"/>
                </a:lnTo>
                <a:close/>
                <a:moveTo>
                  <a:pt x="123" y="76"/>
                </a:moveTo>
                <a:lnTo>
                  <a:pt x="134" y="76"/>
                </a:lnTo>
                <a:lnTo>
                  <a:pt x="134" y="68"/>
                </a:lnTo>
                <a:lnTo>
                  <a:pt x="123" y="68"/>
                </a:lnTo>
                <a:lnTo>
                  <a:pt x="123" y="76"/>
                </a:lnTo>
                <a:close/>
                <a:moveTo>
                  <a:pt x="134" y="0"/>
                </a:moveTo>
                <a:lnTo>
                  <a:pt x="123" y="0"/>
                </a:lnTo>
                <a:lnTo>
                  <a:pt x="123" y="11"/>
                </a:lnTo>
                <a:lnTo>
                  <a:pt x="131" y="11"/>
                </a:lnTo>
                <a:lnTo>
                  <a:pt x="131" y="25"/>
                </a:lnTo>
                <a:lnTo>
                  <a:pt x="123" y="25"/>
                </a:lnTo>
                <a:lnTo>
                  <a:pt x="123" y="54"/>
                </a:lnTo>
                <a:lnTo>
                  <a:pt x="134" y="54"/>
                </a:lnTo>
                <a:lnTo>
                  <a:pt x="134" y="46"/>
                </a:lnTo>
                <a:lnTo>
                  <a:pt x="128" y="46"/>
                </a:lnTo>
                <a:lnTo>
                  <a:pt x="128" y="32"/>
                </a:lnTo>
                <a:lnTo>
                  <a:pt x="134" y="32"/>
                </a:lnTo>
                <a:lnTo>
                  <a:pt x="134" y="0"/>
                </a:lnTo>
                <a:close/>
                <a:moveTo>
                  <a:pt x="113" y="76"/>
                </a:moveTo>
                <a:lnTo>
                  <a:pt x="123" y="76"/>
                </a:lnTo>
                <a:lnTo>
                  <a:pt x="123" y="68"/>
                </a:lnTo>
                <a:lnTo>
                  <a:pt x="113" y="68"/>
                </a:lnTo>
                <a:lnTo>
                  <a:pt x="113" y="76"/>
                </a:lnTo>
                <a:close/>
                <a:moveTo>
                  <a:pt x="123" y="0"/>
                </a:moveTo>
                <a:lnTo>
                  <a:pt x="113" y="0"/>
                </a:lnTo>
                <a:lnTo>
                  <a:pt x="113" y="32"/>
                </a:lnTo>
                <a:lnTo>
                  <a:pt x="120" y="32"/>
                </a:lnTo>
                <a:lnTo>
                  <a:pt x="120" y="46"/>
                </a:lnTo>
                <a:lnTo>
                  <a:pt x="113" y="46"/>
                </a:lnTo>
                <a:lnTo>
                  <a:pt x="113" y="54"/>
                </a:lnTo>
                <a:lnTo>
                  <a:pt x="123" y="54"/>
                </a:lnTo>
                <a:lnTo>
                  <a:pt x="123" y="25"/>
                </a:lnTo>
                <a:lnTo>
                  <a:pt x="117" y="25"/>
                </a:lnTo>
                <a:lnTo>
                  <a:pt x="117" y="11"/>
                </a:lnTo>
                <a:lnTo>
                  <a:pt x="123" y="11"/>
                </a:lnTo>
                <a:lnTo>
                  <a:pt x="123" y="0"/>
                </a:lnTo>
                <a:close/>
                <a:moveTo>
                  <a:pt x="102" y="76"/>
                </a:moveTo>
                <a:lnTo>
                  <a:pt x="113" y="76"/>
                </a:lnTo>
                <a:lnTo>
                  <a:pt x="113" y="68"/>
                </a:lnTo>
                <a:lnTo>
                  <a:pt x="102" y="68"/>
                </a:lnTo>
                <a:lnTo>
                  <a:pt x="102" y="76"/>
                </a:lnTo>
                <a:close/>
                <a:moveTo>
                  <a:pt x="113" y="0"/>
                </a:moveTo>
                <a:lnTo>
                  <a:pt x="102" y="0"/>
                </a:lnTo>
                <a:lnTo>
                  <a:pt x="102" y="11"/>
                </a:lnTo>
                <a:lnTo>
                  <a:pt x="109" y="11"/>
                </a:lnTo>
                <a:lnTo>
                  <a:pt x="109" y="25"/>
                </a:lnTo>
                <a:lnTo>
                  <a:pt x="102" y="25"/>
                </a:lnTo>
                <a:lnTo>
                  <a:pt x="102" y="54"/>
                </a:lnTo>
                <a:lnTo>
                  <a:pt x="113" y="54"/>
                </a:lnTo>
                <a:lnTo>
                  <a:pt x="113" y="46"/>
                </a:lnTo>
                <a:lnTo>
                  <a:pt x="106" y="46"/>
                </a:lnTo>
                <a:lnTo>
                  <a:pt x="106" y="32"/>
                </a:lnTo>
                <a:lnTo>
                  <a:pt x="113" y="32"/>
                </a:lnTo>
                <a:lnTo>
                  <a:pt x="113" y="0"/>
                </a:lnTo>
                <a:close/>
                <a:moveTo>
                  <a:pt x="91" y="76"/>
                </a:moveTo>
                <a:lnTo>
                  <a:pt x="102" y="76"/>
                </a:lnTo>
                <a:lnTo>
                  <a:pt x="102" y="68"/>
                </a:lnTo>
                <a:lnTo>
                  <a:pt x="91" y="68"/>
                </a:lnTo>
                <a:lnTo>
                  <a:pt x="91" y="76"/>
                </a:lnTo>
                <a:close/>
                <a:moveTo>
                  <a:pt x="102" y="0"/>
                </a:moveTo>
                <a:lnTo>
                  <a:pt x="91" y="0"/>
                </a:lnTo>
                <a:lnTo>
                  <a:pt x="91" y="32"/>
                </a:lnTo>
                <a:lnTo>
                  <a:pt x="99" y="32"/>
                </a:lnTo>
                <a:lnTo>
                  <a:pt x="99" y="46"/>
                </a:lnTo>
                <a:lnTo>
                  <a:pt x="91" y="46"/>
                </a:lnTo>
                <a:lnTo>
                  <a:pt x="91" y="54"/>
                </a:lnTo>
                <a:lnTo>
                  <a:pt x="102" y="54"/>
                </a:lnTo>
                <a:lnTo>
                  <a:pt x="102" y="25"/>
                </a:lnTo>
                <a:lnTo>
                  <a:pt x="96" y="25"/>
                </a:lnTo>
                <a:lnTo>
                  <a:pt x="96" y="11"/>
                </a:lnTo>
                <a:lnTo>
                  <a:pt x="102" y="11"/>
                </a:lnTo>
                <a:lnTo>
                  <a:pt x="102" y="0"/>
                </a:lnTo>
                <a:close/>
                <a:moveTo>
                  <a:pt x="81" y="76"/>
                </a:moveTo>
                <a:lnTo>
                  <a:pt x="91" y="76"/>
                </a:lnTo>
                <a:lnTo>
                  <a:pt x="91" y="68"/>
                </a:lnTo>
                <a:lnTo>
                  <a:pt x="81" y="68"/>
                </a:lnTo>
                <a:lnTo>
                  <a:pt x="81" y="76"/>
                </a:lnTo>
                <a:close/>
                <a:moveTo>
                  <a:pt x="91" y="0"/>
                </a:moveTo>
                <a:lnTo>
                  <a:pt x="81" y="0"/>
                </a:lnTo>
                <a:lnTo>
                  <a:pt x="81" y="11"/>
                </a:lnTo>
                <a:lnTo>
                  <a:pt x="88" y="11"/>
                </a:lnTo>
                <a:lnTo>
                  <a:pt x="88" y="25"/>
                </a:lnTo>
                <a:lnTo>
                  <a:pt x="81" y="25"/>
                </a:lnTo>
                <a:lnTo>
                  <a:pt x="81" y="54"/>
                </a:lnTo>
                <a:lnTo>
                  <a:pt x="91" y="54"/>
                </a:lnTo>
                <a:lnTo>
                  <a:pt x="91" y="46"/>
                </a:lnTo>
                <a:lnTo>
                  <a:pt x="84" y="46"/>
                </a:lnTo>
                <a:lnTo>
                  <a:pt x="84" y="32"/>
                </a:lnTo>
                <a:lnTo>
                  <a:pt x="91" y="32"/>
                </a:lnTo>
                <a:lnTo>
                  <a:pt x="91" y="0"/>
                </a:lnTo>
                <a:close/>
                <a:moveTo>
                  <a:pt x="70" y="76"/>
                </a:moveTo>
                <a:lnTo>
                  <a:pt x="81" y="76"/>
                </a:lnTo>
                <a:lnTo>
                  <a:pt x="81" y="68"/>
                </a:lnTo>
                <a:lnTo>
                  <a:pt x="70" y="68"/>
                </a:lnTo>
                <a:lnTo>
                  <a:pt x="70" y="76"/>
                </a:lnTo>
                <a:close/>
                <a:moveTo>
                  <a:pt x="81" y="0"/>
                </a:moveTo>
                <a:lnTo>
                  <a:pt x="70" y="0"/>
                </a:lnTo>
                <a:lnTo>
                  <a:pt x="70" y="32"/>
                </a:lnTo>
                <a:lnTo>
                  <a:pt x="77" y="32"/>
                </a:lnTo>
                <a:lnTo>
                  <a:pt x="77" y="46"/>
                </a:lnTo>
                <a:lnTo>
                  <a:pt x="70" y="46"/>
                </a:lnTo>
                <a:lnTo>
                  <a:pt x="70" y="54"/>
                </a:lnTo>
                <a:lnTo>
                  <a:pt x="81" y="54"/>
                </a:lnTo>
                <a:lnTo>
                  <a:pt x="81" y="25"/>
                </a:lnTo>
                <a:lnTo>
                  <a:pt x="73" y="25"/>
                </a:lnTo>
                <a:lnTo>
                  <a:pt x="73" y="11"/>
                </a:lnTo>
                <a:lnTo>
                  <a:pt x="81" y="11"/>
                </a:lnTo>
                <a:lnTo>
                  <a:pt x="81" y="0"/>
                </a:lnTo>
                <a:close/>
                <a:moveTo>
                  <a:pt x="59" y="76"/>
                </a:moveTo>
                <a:lnTo>
                  <a:pt x="70" y="76"/>
                </a:lnTo>
                <a:lnTo>
                  <a:pt x="70" y="68"/>
                </a:lnTo>
                <a:lnTo>
                  <a:pt x="59" y="68"/>
                </a:lnTo>
                <a:lnTo>
                  <a:pt x="59" y="76"/>
                </a:lnTo>
                <a:close/>
                <a:moveTo>
                  <a:pt x="70" y="0"/>
                </a:moveTo>
                <a:lnTo>
                  <a:pt x="59" y="0"/>
                </a:lnTo>
                <a:lnTo>
                  <a:pt x="59" y="11"/>
                </a:lnTo>
                <a:lnTo>
                  <a:pt x="67" y="11"/>
                </a:lnTo>
                <a:lnTo>
                  <a:pt x="67" y="25"/>
                </a:lnTo>
                <a:lnTo>
                  <a:pt x="59" y="25"/>
                </a:lnTo>
                <a:lnTo>
                  <a:pt x="59" y="54"/>
                </a:lnTo>
                <a:lnTo>
                  <a:pt x="70" y="54"/>
                </a:lnTo>
                <a:lnTo>
                  <a:pt x="70" y="46"/>
                </a:lnTo>
                <a:lnTo>
                  <a:pt x="63" y="46"/>
                </a:lnTo>
                <a:lnTo>
                  <a:pt x="63" y="32"/>
                </a:lnTo>
                <a:lnTo>
                  <a:pt x="70" y="32"/>
                </a:lnTo>
                <a:lnTo>
                  <a:pt x="70" y="0"/>
                </a:lnTo>
                <a:close/>
                <a:moveTo>
                  <a:pt x="49" y="76"/>
                </a:moveTo>
                <a:lnTo>
                  <a:pt x="59" y="76"/>
                </a:lnTo>
                <a:lnTo>
                  <a:pt x="59" y="68"/>
                </a:lnTo>
                <a:lnTo>
                  <a:pt x="49" y="68"/>
                </a:lnTo>
                <a:lnTo>
                  <a:pt x="49" y="76"/>
                </a:lnTo>
                <a:close/>
                <a:moveTo>
                  <a:pt x="59" y="0"/>
                </a:moveTo>
                <a:lnTo>
                  <a:pt x="49" y="0"/>
                </a:lnTo>
                <a:lnTo>
                  <a:pt x="49" y="32"/>
                </a:lnTo>
                <a:lnTo>
                  <a:pt x="56" y="32"/>
                </a:lnTo>
                <a:lnTo>
                  <a:pt x="56" y="46"/>
                </a:lnTo>
                <a:lnTo>
                  <a:pt x="49" y="46"/>
                </a:lnTo>
                <a:lnTo>
                  <a:pt x="49" y="54"/>
                </a:lnTo>
                <a:lnTo>
                  <a:pt x="59" y="54"/>
                </a:lnTo>
                <a:lnTo>
                  <a:pt x="59" y="25"/>
                </a:lnTo>
                <a:lnTo>
                  <a:pt x="52" y="25"/>
                </a:lnTo>
                <a:lnTo>
                  <a:pt x="52" y="11"/>
                </a:lnTo>
                <a:lnTo>
                  <a:pt x="59" y="11"/>
                </a:lnTo>
                <a:lnTo>
                  <a:pt x="59" y="0"/>
                </a:lnTo>
                <a:close/>
                <a:moveTo>
                  <a:pt x="38" y="76"/>
                </a:moveTo>
                <a:lnTo>
                  <a:pt x="49" y="76"/>
                </a:lnTo>
                <a:lnTo>
                  <a:pt x="49" y="68"/>
                </a:lnTo>
                <a:lnTo>
                  <a:pt x="38" y="68"/>
                </a:lnTo>
                <a:lnTo>
                  <a:pt x="38" y="76"/>
                </a:lnTo>
                <a:close/>
                <a:moveTo>
                  <a:pt x="49" y="0"/>
                </a:moveTo>
                <a:lnTo>
                  <a:pt x="38" y="0"/>
                </a:lnTo>
                <a:lnTo>
                  <a:pt x="38" y="11"/>
                </a:lnTo>
                <a:lnTo>
                  <a:pt x="44" y="11"/>
                </a:lnTo>
                <a:lnTo>
                  <a:pt x="44" y="25"/>
                </a:lnTo>
                <a:lnTo>
                  <a:pt x="38" y="25"/>
                </a:lnTo>
                <a:lnTo>
                  <a:pt x="38" y="54"/>
                </a:lnTo>
                <a:lnTo>
                  <a:pt x="49" y="54"/>
                </a:lnTo>
                <a:lnTo>
                  <a:pt x="49" y="46"/>
                </a:lnTo>
                <a:lnTo>
                  <a:pt x="41" y="46"/>
                </a:lnTo>
                <a:lnTo>
                  <a:pt x="41" y="32"/>
                </a:lnTo>
                <a:lnTo>
                  <a:pt x="49" y="32"/>
                </a:lnTo>
                <a:lnTo>
                  <a:pt x="49" y="0"/>
                </a:lnTo>
                <a:close/>
                <a:moveTo>
                  <a:pt x="27" y="76"/>
                </a:moveTo>
                <a:lnTo>
                  <a:pt x="38" y="76"/>
                </a:lnTo>
                <a:lnTo>
                  <a:pt x="38" y="68"/>
                </a:lnTo>
                <a:lnTo>
                  <a:pt x="27" y="68"/>
                </a:lnTo>
                <a:lnTo>
                  <a:pt x="27" y="76"/>
                </a:lnTo>
                <a:close/>
                <a:moveTo>
                  <a:pt x="38" y="0"/>
                </a:moveTo>
                <a:lnTo>
                  <a:pt x="27" y="0"/>
                </a:lnTo>
                <a:lnTo>
                  <a:pt x="27" y="32"/>
                </a:lnTo>
                <a:lnTo>
                  <a:pt x="34" y="32"/>
                </a:lnTo>
                <a:lnTo>
                  <a:pt x="34" y="46"/>
                </a:lnTo>
                <a:lnTo>
                  <a:pt x="27" y="46"/>
                </a:lnTo>
                <a:lnTo>
                  <a:pt x="27" y="54"/>
                </a:lnTo>
                <a:lnTo>
                  <a:pt x="38" y="54"/>
                </a:lnTo>
                <a:lnTo>
                  <a:pt x="38" y="25"/>
                </a:lnTo>
                <a:lnTo>
                  <a:pt x="31" y="25"/>
                </a:lnTo>
                <a:lnTo>
                  <a:pt x="31" y="11"/>
                </a:lnTo>
                <a:lnTo>
                  <a:pt x="38" y="11"/>
                </a:lnTo>
                <a:lnTo>
                  <a:pt x="38" y="0"/>
                </a:lnTo>
                <a:close/>
                <a:moveTo>
                  <a:pt x="17" y="76"/>
                </a:moveTo>
                <a:lnTo>
                  <a:pt x="27" y="76"/>
                </a:lnTo>
                <a:lnTo>
                  <a:pt x="27" y="68"/>
                </a:lnTo>
                <a:lnTo>
                  <a:pt x="27" y="54"/>
                </a:lnTo>
                <a:lnTo>
                  <a:pt x="27" y="46"/>
                </a:lnTo>
                <a:lnTo>
                  <a:pt x="20" y="46"/>
                </a:lnTo>
                <a:lnTo>
                  <a:pt x="20" y="32"/>
                </a:lnTo>
                <a:lnTo>
                  <a:pt x="27" y="32"/>
                </a:lnTo>
                <a:lnTo>
                  <a:pt x="27" y="0"/>
                </a:lnTo>
                <a:lnTo>
                  <a:pt x="17" y="0"/>
                </a:lnTo>
                <a:lnTo>
                  <a:pt x="17" y="11"/>
                </a:lnTo>
                <a:lnTo>
                  <a:pt x="23" y="11"/>
                </a:lnTo>
                <a:lnTo>
                  <a:pt x="23" y="25"/>
                </a:lnTo>
                <a:lnTo>
                  <a:pt x="17" y="25"/>
                </a:lnTo>
                <a:lnTo>
                  <a:pt x="17" y="76"/>
                </a:lnTo>
                <a:close/>
                <a:moveTo>
                  <a:pt x="0" y="76"/>
                </a:moveTo>
                <a:lnTo>
                  <a:pt x="17" y="76"/>
                </a:lnTo>
                <a:lnTo>
                  <a:pt x="17" y="25"/>
                </a:lnTo>
                <a:lnTo>
                  <a:pt x="9" y="25"/>
                </a:lnTo>
                <a:lnTo>
                  <a:pt x="9" y="11"/>
                </a:lnTo>
                <a:lnTo>
                  <a:pt x="17" y="11"/>
                </a:lnTo>
                <a:lnTo>
                  <a:pt x="17" y="0"/>
                </a:lnTo>
                <a:lnTo>
                  <a:pt x="0" y="0"/>
                </a:lnTo>
                <a:lnTo>
                  <a:pt x="0"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75" name="Freeform 233"/>
          <p:cNvSpPr/>
          <p:nvPr/>
        </p:nvSpPr>
        <p:spPr bwMode="auto">
          <a:xfrm>
            <a:off x="6909402" y="2753370"/>
            <a:ext cx="150793" cy="36521"/>
          </a:xfrm>
          <a:custGeom>
            <a:avLst/>
            <a:gdLst>
              <a:gd name="T0" fmla="*/ 0 w 89"/>
              <a:gd name="T1" fmla="*/ 18257 h 22"/>
              <a:gd name="T2" fmla="*/ 10167 w 89"/>
              <a:gd name="T3" fmla="*/ 36513 h 22"/>
              <a:gd name="T4" fmla="*/ 76254 w 89"/>
              <a:gd name="T5" fmla="*/ 21576 h 22"/>
              <a:gd name="T6" fmla="*/ 140646 w 89"/>
              <a:gd name="T7" fmla="*/ 36513 h 22"/>
              <a:gd name="T8" fmla="*/ 150813 w 89"/>
              <a:gd name="T9" fmla="*/ 18257 h 22"/>
              <a:gd name="T10" fmla="*/ 76254 w 89"/>
              <a:gd name="T11" fmla="*/ 0 h 22"/>
              <a:gd name="T12" fmla="*/ 0 w 89"/>
              <a:gd name="T13" fmla="*/ 18257 h 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9" h="22">
                <a:moveTo>
                  <a:pt x="0" y="11"/>
                </a:moveTo>
                <a:cubicBezTo>
                  <a:pt x="6" y="22"/>
                  <a:pt x="6" y="22"/>
                  <a:pt x="6" y="22"/>
                </a:cubicBezTo>
                <a:cubicBezTo>
                  <a:pt x="17" y="16"/>
                  <a:pt x="31" y="13"/>
                  <a:pt x="45" y="13"/>
                </a:cubicBezTo>
                <a:cubicBezTo>
                  <a:pt x="59" y="13"/>
                  <a:pt x="72" y="16"/>
                  <a:pt x="83" y="22"/>
                </a:cubicBezTo>
                <a:cubicBezTo>
                  <a:pt x="89" y="11"/>
                  <a:pt x="89" y="11"/>
                  <a:pt x="89" y="11"/>
                </a:cubicBezTo>
                <a:cubicBezTo>
                  <a:pt x="76" y="4"/>
                  <a:pt x="61" y="0"/>
                  <a:pt x="45" y="0"/>
                </a:cubicBezTo>
                <a:cubicBezTo>
                  <a:pt x="29" y="0"/>
                  <a:pt x="13" y="4"/>
                  <a:pt x="0"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76" name="Freeform 234"/>
          <p:cNvSpPr/>
          <p:nvPr/>
        </p:nvSpPr>
        <p:spPr bwMode="auto">
          <a:xfrm>
            <a:off x="6884005" y="2712085"/>
            <a:ext cx="201587" cy="42873"/>
          </a:xfrm>
          <a:custGeom>
            <a:avLst/>
            <a:gdLst>
              <a:gd name="T0" fmla="*/ 201613 w 119"/>
              <a:gd name="T1" fmla="*/ 24003 h 25"/>
              <a:gd name="T2" fmla="*/ 101654 w 119"/>
              <a:gd name="T3" fmla="*/ 0 h 25"/>
              <a:gd name="T4" fmla="*/ 0 w 119"/>
              <a:gd name="T5" fmla="*/ 24003 h 25"/>
              <a:gd name="T6" fmla="*/ 11860 w 119"/>
              <a:gd name="T7" fmla="*/ 42863 h 25"/>
              <a:gd name="T8" fmla="*/ 101654 w 119"/>
              <a:gd name="T9" fmla="*/ 22289 h 25"/>
              <a:gd name="T10" fmla="*/ 191448 w 119"/>
              <a:gd name="T11" fmla="*/ 42863 h 25"/>
              <a:gd name="T12" fmla="*/ 201613 w 119"/>
              <a:gd name="T13" fmla="*/ 24003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9" h="25">
                <a:moveTo>
                  <a:pt x="119" y="14"/>
                </a:moveTo>
                <a:cubicBezTo>
                  <a:pt x="102" y="5"/>
                  <a:pt x="81" y="0"/>
                  <a:pt x="60" y="0"/>
                </a:cubicBezTo>
                <a:cubicBezTo>
                  <a:pt x="38" y="0"/>
                  <a:pt x="17" y="5"/>
                  <a:pt x="0" y="14"/>
                </a:cubicBezTo>
                <a:cubicBezTo>
                  <a:pt x="7" y="25"/>
                  <a:pt x="7" y="25"/>
                  <a:pt x="7" y="25"/>
                </a:cubicBezTo>
                <a:cubicBezTo>
                  <a:pt x="21" y="17"/>
                  <a:pt x="40" y="13"/>
                  <a:pt x="60" y="13"/>
                </a:cubicBezTo>
                <a:cubicBezTo>
                  <a:pt x="79" y="13"/>
                  <a:pt x="98" y="17"/>
                  <a:pt x="113" y="25"/>
                </a:cubicBezTo>
                <a:lnTo>
                  <a:pt x="119" y="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77" name="Freeform 235"/>
          <p:cNvSpPr>
            <a:spLocks noEditPoints="1"/>
          </p:cNvSpPr>
          <p:nvPr/>
        </p:nvSpPr>
        <p:spPr bwMode="auto">
          <a:xfrm>
            <a:off x="6652253" y="4895404"/>
            <a:ext cx="96825" cy="96859"/>
          </a:xfrm>
          <a:custGeom>
            <a:avLst/>
            <a:gdLst>
              <a:gd name="T0" fmla="*/ 49268 w 57"/>
              <a:gd name="T1" fmla="*/ 96837 h 57"/>
              <a:gd name="T2" fmla="*/ 96838 w 57"/>
              <a:gd name="T3" fmla="*/ 47569 h 57"/>
              <a:gd name="T4" fmla="*/ 49268 w 57"/>
              <a:gd name="T5" fmla="*/ 0 h 57"/>
              <a:gd name="T6" fmla="*/ 49268 w 57"/>
              <a:gd name="T7" fmla="*/ 33978 h 57"/>
              <a:gd name="T8" fmla="*/ 62860 w 57"/>
              <a:gd name="T9" fmla="*/ 47569 h 57"/>
              <a:gd name="T10" fmla="*/ 49268 w 57"/>
              <a:gd name="T11" fmla="*/ 62859 h 57"/>
              <a:gd name="T12" fmla="*/ 49268 w 57"/>
              <a:gd name="T13" fmla="*/ 96837 h 57"/>
              <a:gd name="T14" fmla="*/ 49268 w 57"/>
              <a:gd name="T15" fmla="*/ 62859 h 57"/>
              <a:gd name="T16" fmla="*/ 49268 w 57"/>
              <a:gd name="T17" fmla="*/ 62859 h 57"/>
              <a:gd name="T18" fmla="*/ 49268 w 57"/>
              <a:gd name="T19" fmla="*/ 0 h 57"/>
              <a:gd name="T20" fmla="*/ 0 w 57"/>
              <a:gd name="T21" fmla="*/ 47569 h 57"/>
              <a:gd name="T22" fmla="*/ 49268 w 57"/>
              <a:gd name="T23" fmla="*/ 96837 h 57"/>
              <a:gd name="T24" fmla="*/ 49268 w 57"/>
              <a:gd name="T25" fmla="*/ 62859 h 57"/>
              <a:gd name="T26" fmla="*/ 49268 w 57"/>
              <a:gd name="T27" fmla="*/ 62859 h 57"/>
              <a:gd name="T28" fmla="*/ 35677 w 57"/>
              <a:gd name="T29" fmla="*/ 47569 h 57"/>
              <a:gd name="T30" fmla="*/ 49268 w 57"/>
              <a:gd name="T31" fmla="*/ 33978 h 57"/>
              <a:gd name="T32" fmla="*/ 49268 w 57"/>
              <a:gd name="T33" fmla="*/ 0 h 5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7" h="57">
                <a:moveTo>
                  <a:pt x="29" y="57"/>
                </a:moveTo>
                <a:cubicBezTo>
                  <a:pt x="45" y="57"/>
                  <a:pt x="57" y="44"/>
                  <a:pt x="57" y="28"/>
                </a:cubicBezTo>
                <a:cubicBezTo>
                  <a:pt x="57" y="13"/>
                  <a:pt x="45" y="0"/>
                  <a:pt x="29" y="0"/>
                </a:cubicBezTo>
                <a:cubicBezTo>
                  <a:pt x="29" y="20"/>
                  <a:pt x="29" y="20"/>
                  <a:pt x="29" y="20"/>
                </a:cubicBezTo>
                <a:cubicBezTo>
                  <a:pt x="33" y="20"/>
                  <a:pt x="37" y="24"/>
                  <a:pt x="37" y="28"/>
                </a:cubicBezTo>
                <a:cubicBezTo>
                  <a:pt x="37" y="33"/>
                  <a:pt x="33" y="37"/>
                  <a:pt x="29" y="37"/>
                </a:cubicBezTo>
                <a:cubicBezTo>
                  <a:pt x="29" y="57"/>
                  <a:pt x="29" y="57"/>
                  <a:pt x="29" y="57"/>
                </a:cubicBezTo>
                <a:close/>
                <a:moveTo>
                  <a:pt x="29" y="37"/>
                </a:moveTo>
                <a:cubicBezTo>
                  <a:pt x="29" y="37"/>
                  <a:pt x="29" y="37"/>
                  <a:pt x="29" y="37"/>
                </a:cubicBezTo>
                <a:moveTo>
                  <a:pt x="29" y="0"/>
                </a:moveTo>
                <a:cubicBezTo>
                  <a:pt x="13" y="0"/>
                  <a:pt x="0" y="13"/>
                  <a:pt x="0" y="28"/>
                </a:cubicBezTo>
                <a:cubicBezTo>
                  <a:pt x="0" y="44"/>
                  <a:pt x="13" y="57"/>
                  <a:pt x="29" y="57"/>
                </a:cubicBezTo>
                <a:cubicBezTo>
                  <a:pt x="29" y="37"/>
                  <a:pt x="29" y="37"/>
                  <a:pt x="29" y="37"/>
                </a:cubicBezTo>
                <a:cubicBezTo>
                  <a:pt x="29" y="37"/>
                  <a:pt x="29" y="37"/>
                  <a:pt x="29" y="37"/>
                </a:cubicBezTo>
                <a:cubicBezTo>
                  <a:pt x="24" y="37"/>
                  <a:pt x="21" y="33"/>
                  <a:pt x="21" y="28"/>
                </a:cubicBezTo>
                <a:cubicBezTo>
                  <a:pt x="21" y="24"/>
                  <a:pt x="24" y="20"/>
                  <a:pt x="29" y="20"/>
                </a:cubicBezTo>
                <a:lnTo>
                  <a:pt x="2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78" name="Freeform 236"/>
          <p:cNvSpPr>
            <a:spLocks noEditPoints="1"/>
          </p:cNvSpPr>
          <p:nvPr/>
        </p:nvSpPr>
        <p:spPr bwMode="auto">
          <a:xfrm>
            <a:off x="6690348" y="4931917"/>
            <a:ext cx="22222" cy="22230"/>
          </a:xfrm>
          <a:custGeom>
            <a:avLst/>
            <a:gdLst>
              <a:gd name="T0" fmla="*/ 11967 w 13"/>
              <a:gd name="T1" fmla="*/ 22225 h 13"/>
              <a:gd name="T2" fmla="*/ 22225 w 13"/>
              <a:gd name="T3" fmla="*/ 10258 h 13"/>
              <a:gd name="T4" fmla="*/ 11967 w 13"/>
              <a:gd name="T5" fmla="*/ 0 h 13"/>
              <a:gd name="T6" fmla="*/ 11967 w 13"/>
              <a:gd name="T7" fmla="*/ 3419 h 13"/>
              <a:gd name="T8" fmla="*/ 20515 w 13"/>
              <a:gd name="T9" fmla="*/ 10258 h 13"/>
              <a:gd name="T10" fmla="*/ 11967 w 13"/>
              <a:gd name="T11" fmla="*/ 18806 h 13"/>
              <a:gd name="T12" fmla="*/ 11967 w 13"/>
              <a:gd name="T13" fmla="*/ 22225 h 13"/>
              <a:gd name="T14" fmla="*/ 11967 w 13"/>
              <a:gd name="T15" fmla="*/ 18806 h 13"/>
              <a:gd name="T16" fmla="*/ 11967 w 13"/>
              <a:gd name="T17" fmla="*/ 18806 h 13"/>
              <a:gd name="T18" fmla="*/ 11967 w 13"/>
              <a:gd name="T19" fmla="*/ 0 h 13"/>
              <a:gd name="T20" fmla="*/ 0 w 13"/>
              <a:gd name="T21" fmla="*/ 10258 h 13"/>
              <a:gd name="T22" fmla="*/ 11967 w 13"/>
              <a:gd name="T23" fmla="*/ 22225 h 13"/>
              <a:gd name="T24" fmla="*/ 11967 w 13"/>
              <a:gd name="T25" fmla="*/ 18806 h 13"/>
              <a:gd name="T26" fmla="*/ 11967 w 13"/>
              <a:gd name="T27" fmla="*/ 18806 h 13"/>
              <a:gd name="T28" fmla="*/ 3419 w 13"/>
              <a:gd name="T29" fmla="*/ 10258 h 13"/>
              <a:gd name="T30" fmla="*/ 11967 w 13"/>
              <a:gd name="T31" fmla="*/ 3419 h 13"/>
              <a:gd name="T32" fmla="*/ 11967 w 13"/>
              <a:gd name="T33" fmla="*/ 0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 h="13">
                <a:moveTo>
                  <a:pt x="7" y="13"/>
                </a:moveTo>
                <a:cubicBezTo>
                  <a:pt x="11" y="13"/>
                  <a:pt x="13" y="10"/>
                  <a:pt x="13" y="6"/>
                </a:cubicBezTo>
                <a:cubicBezTo>
                  <a:pt x="13" y="3"/>
                  <a:pt x="11" y="0"/>
                  <a:pt x="7" y="0"/>
                </a:cubicBezTo>
                <a:cubicBezTo>
                  <a:pt x="7" y="2"/>
                  <a:pt x="7" y="2"/>
                  <a:pt x="7" y="2"/>
                </a:cubicBezTo>
                <a:cubicBezTo>
                  <a:pt x="9" y="2"/>
                  <a:pt x="12" y="4"/>
                  <a:pt x="12" y="6"/>
                </a:cubicBezTo>
                <a:cubicBezTo>
                  <a:pt x="12" y="9"/>
                  <a:pt x="9" y="11"/>
                  <a:pt x="7" y="11"/>
                </a:cubicBezTo>
                <a:cubicBezTo>
                  <a:pt x="7" y="13"/>
                  <a:pt x="7" y="13"/>
                  <a:pt x="7" y="13"/>
                </a:cubicBezTo>
                <a:close/>
                <a:moveTo>
                  <a:pt x="7" y="11"/>
                </a:moveTo>
                <a:cubicBezTo>
                  <a:pt x="7" y="11"/>
                  <a:pt x="7" y="11"/>
                  <a:pt x="7" y="11"/>
                </a:cubicBezTo>
                <a:moveTo>
                  <a:pt x="7" y="0"/>
                </a:moveTo>
                <a:cubicBezTo>
                  <a:pt x="3" y="0"/>
                  <a:pt x="0" y="3"/>
                  <a:pt x="0" y="6"/>
                </a:cubicBezTo>
                <a:cubicBezTo>
                  <a:pt x="0" y="10"/>
                  <a:pt x="3" y="13"/>
                  <a:pt x="7" y="13"/>
                </a:cubicBezTo>
                <a:cubicBezTo>
                  <a:pt x="7" y="11"/>
                  <a:pt x="7" y="11"/>
                  <a:pt x="7" y="11"/>
                </a:cubicBezTo>
                <a:cubicBezTo>
                  <a:pt x="7" y="11"/>
                  <a:pt x="7" y="11"/>
                  <a:pt x="7" y="11"/>
                </a:cubicBezTo>
                <a:cubicBezTo>
                  <a:pt x="4" y="11"/>
                  <a:pt x="2" y="9"/>
                  <a:pt x="2" y="6"/>
                </a:cubicBezTo>
                <a:cubicBezTo>
                  <a:pt x="2" y="4"/>
                  <a:pt x="4" y="2"/>
                  <a:pt x="7" y="2"/>
                </a:cubicBezTo>
                <a:lnTo>
                  <a:pt x="7"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79" name="Freeform 237"/>
          <p:cNvSpPr/>
          <p:nvPr/>
        </p:nvSpPr>
        <p:spPr bwMode="auto">
          <a:xfrm>
            <a:off x="6349088" y="4214201"/>
            <a:ext cx="250792" cy="212774"/>
          </a:xfrm>
          <a:custGeom>
            <a:avLst/>
            <a:gdLst>
              <a:gd name="T0" fmla="*/ 167782 w 148"/>
              <a:gd name="T1" fmla="*/ 0 h 125"/>
              <a:gd name="T2" fmla="*/ 88128 w 148"/>
              <a:gd name="T3" fmla="*/ 0 h 125"/>
              <a:gd name="T4" fmla="*/ 0 w 148"/>
              <a:gd name="T5" fmla="*/ 74879 h 125"/>
              <a:gd name="T6" fmla="*/ 23727 w 148"/>
              <a:gd name="T7" fmla="*/ 110617 h 125"/>
              <a:gd name="T8" fmla="*/ 55927 w 148"/>
              <a:gd name="T9" fmla="*/ 78283 h 125"/>
              <a:gd name="T10" fmla="*/ 55927 w 148"/>
              <a:gd name="T11" fmla="*/ 212725 h 125"/>
              <a:gd name="T12" fmla="*/ 125413 w 148"/>
              <a:gd name="T13" fmla="*/ 212725 h 125"/>
              <a:gd name="T14" fmla="*/ 194898 w 148"/>
              <a:gd name="T15" fmla="*/ 212725 h 125"/>
              <a:gd name="T16" fmla="*/ 194898 w 148"/>
              <a:gd name="T17" fmla="*/ 78283 h 125"/>
              <a:gd name="T18" fmla="*/ 227098 w 148"/>
              <a:gd name="T19" fmla="*/ 110617 h 125"/>
              <a:gd name="T20" fmla="*/ 250825 w 148"/>
              <a:gd name="T21" fmla="*/ 74879 h 125"/>
              <a:gd name="T22" fmla="*/ 167782 w 148"/>
              <a:gd name="T23" fmla="*/ 0 h 1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8" h="125">
                <a:moveTo>
                  <a:pt x="99" y="0"/>
                </a:moveTo>
                <a:cubicBezTo>
                  <a:pt x="91" y="13"/>
                  <a:pt x="60" y="13"/>
                  <a:pt x="52" y="0"/>
                </a:cubicBezTo>
                <a:cubicBezTo>
                  <a:pt x="52" y="0"/>
                  <a:pt x="7" y="25"/>
                  <a:pt x="0" y="44"/>
                </a:cubicBezTo>
                <a:cubicBezTo>
                  <a:pt x="14" y="65"/>
                  <a:pt x="14" y="65"/>
                  <a:pt x="14" y="65"/>
                </a:cubicBezTo>
                <a:cubicBezTo>
                  <a:pt x="14" y="65"/>
                  <a:pt x="27" y="51"/>
                  <a:pt x="33" y="46"/>
                </a:cubicBezTo>
                <a:cubicBezTo>
                  <a:pt x="33" y="125"/>
                  <a:pt x="33" y="125"/>
                  <a:pt x="33" y="125"/>
                </a:cubicBezTo>
                <a:cubicBezTo>
                  <a:pt x="74" y="125"/>
                  <a:pt x="74" y="125"/>
                  <a:pt x="74" y="125"/>
                </a:cubicBezTo>
                <a:cubicBezTo>
                  <a:pt x="115" y="125"/>
                  <a:pt x="115" y="125"/>
                  <a:pt x="115" y="125"/>
                </a:cubicBezTo>
                <a:cubicBezTo>
                  <a:pt x="115" y="46"/>
                  <a:pt x="115" y="46"/>
                  <a:pt x="115" y="46"/>
                </a:cubicBezTo>
                <a:cubicBezTo>
                  <a:pt x="121" y="51"/>
                  <a:pt x="134" y="65"/>
                  <a:pt x="134" y="65"/>
                </a:cubicBezTo>
                <a:cubicBezTo>
                  <a:pt x="148" y="44"/>
                  <a:pt x="148" y="44"/>
                  <a:pt x="148" y="44"/>
                </a:cubicBezTo>
                <a:cubicBezTo>
                  <a:pt x="141" y="25"/>
                  <a:pt x="99" y="0"/>
                  <a:pt x="9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0" name="Freeform 238"/>
          <p:cNvSpPr/>
          <p:nvPr/>
        </p:nvSpPr>
        <p:spPr bwMode="auto">
          <a:xfrm>
            <a:off x="6441151" y="4204673"/>
            <a:ext cx="71428" cy="20643"/>
          </a:xfrm>
          <a:custGeom>
            <a:avLst/>
            <a:gdLst>
              <a:gd name="T0" fmla="*/ 35719 w 42"/>
              <a:gd name="T1" fmla="*/ 20638 h 12"/>
              <a:gd name="T2" fmla="*/ 71437 w 42"/>
              <a:gd name="T3" fmla="*/ 6879 h 12"/>
              <a:gd name="T4" fmla="*/ 69736 w 42"/>
              <a:gd name="T5" fmla="*/ 1720 h 12"/>
              <a:gd name="T6" fmla="*/ 64633 w 42"/>
              <a:gd name="T7" fmla="*/ 3440 h 12"/>
              <a:gd name="T8" fmla="*/ 35719 w 42"/>
              <a:gd name="T9" fmla="*/ 13759 h 12"/>
              <a:gd name="T10" fmla="*/ 8504 w 42"/>
              <a:gd name="T11" fmla="*/ 3440 h 12"/>
              <a:gd name="T12" fmla="*/ 3402 w 42"/>
              <a:gd name="T13" fmla="*/ 1720 h 12"/>
              <a:gd name="T14" fmla="*/ 1701 w 42"/>
              <a:gd name="T15" fmla="*/ 6879 h 12"/>
              <a:gd name="T16" fmla="*/ 35719 w 42"/>
              <a:gd name="T17" fmla="*/ 20638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 h="12">
                <a:moveTo>
                  <a:pt x="21" y="12"/>
                </a:moveTo>
                <a:cubicBezTo>
                  <a:pt x="31" y="12"/>
                  <a:pt x="39" y="9"/>
                  <a:pt x="42" y="4"/>
                </a:cubicBezTo>
                <a:cubicBezTo>
                  <a:pt x="42" y="3"/>
                  <a:pt x="42" y="1"/>
                  <a:pt x="41" y="1"/>
                </a:cubicBezTo>
                <a:cubicBezTo>
                  <a:pt x="40" y="0"/>
                  <a:pt x="39" y="0"/>
                  <a:pt x="38" y="2"/>
                </a:cubicBezTo>
                <a:cubicBezTo>
                  <a:pt x="36" y="5"/>
                  <a:pt x="30" y="8"/>
                  <a:pt x="21" y="8"/>
                </a:cubicBezTo>
                <a:cubicBezTo>
                  <a:pt x="13" y="8"/>
                  <a:pt x="7" y="5"/>
                  <a:pt x="5" y="2"/>
                </a:cubicBezTo>
                <a:cubicBezTo>
                  <a:pt x="4" y="0"/>
                  <a:pt x="3" y="0"/>
                  <a:pt x="2" y="1"/>
                </a:cubicBezTo>
                <a:cubicBezTo>
                  <a:pt x="1" y="1"/>
                  <a:pt x="0" y="3"/>
                  <a:pt x="1" y="4"/>
                </a:cubicBezTo>
                <a:cubicBezTo>
                  <a:pt x="4" y="9"/>
                  <a:pt x="12" y="12"/>
                  <a:pt x="21" y="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1" name="Freeform 239"/>
          <p:cNvSpPr/>
          <p:nvPr/>
        </p:nvSpPr>
        <p:spPr bwMode="auto">
          <a:xfrm>
            <a:off x="6714165" y="3625102"/>
            <a:ext cx="241269" cy="252470"/>
          </a:xfrm>
          <a:custGeom>
            <a:avLst/>
            <a:gdLst>
              <a:gd name="T0" fmla="*/ 182241 w 143"/>
              <a:gd name="T1" fmla="*/ 5082 h 149"/>
              <a:gd name="T2" fmla="*/ 167054 w 143"/>
              <a:gd name="T3" fmla="*/ 5082 h 149"/>
              <a:gd name="T4" fmla="*/ 163679 w 143"/>
              <a:gd name="T5" fmla="*/ 8470 h 149"/>
              <a:gd name="T6" fmla="*/ 143430 w 143"/>
              <a:gd name="T7" fmla="*/ 16940 h 149"/>
              <a:gd name="T8" fmla="*/ 55685 w 143"/>
              <a:gd name="T9" fmla="*/ 16940 h 149"/>
              <a:gd name="T10" fmla="*/ 42185 w 143"/>
              <a:gd name="T11" fmla="*/ 27105 h 149"/>
              <a:gd name="T12" fmla="*/ 5062 w 143"/>
              <a:gd name="T13" fmla="*/ 130441 h 149"/>
              <a:gd name="T14" fmla="*/ 21936 w 143"/>
              <a:gd name="T15" fmla="*/ 155852 h 149"/>
              <a:gd name="T16" fmla="*/ 94495 w 143"/>
              <a:gd name="T17" fmla="*/ 155852 h 149"/>
              <a:gd name="T18" fmla="*/ 92808 w 143"/>
              <a:gd name="T19" fmla="*/ 179568 h 149"/>
              <a:gd name="T20" fmla="*/ 77621 w 143"/>
              <a:gd name="T21" fmla="*/ 216837 h 149"/>
              <a:gd name="T22" fmla="*/ 86058 w 143"/>
              <a:gd name="T23" fmla="*/ 237166 h 149"/>
              <a:gd name="T24" fmla="*/ 113057 w 143"/>
              <a:gd name="T25" fmla="*/ 235472 h 149"/>
              <a:gd name="T26" fmla="*/ 133306 w 143"/>
              <a:gd name="T27" fmla="*/ 186344 h 149"/>
              <a:gd name="T28" fmla="*/ 180553 w 143"/>
              <a:gd name="T29" fmla="*/ 132135 h 149"/>
              <a:gd name="T30" fmla="*/ 188990 w 143"/>
              <a:gd name="T31" fmla="*/ 123665 h 149"/>
              <a:gd name="T32" fmla="*/ 236238 w 143"/>
              <a:gd name="T33" fmla="*/ 74538 h 149"/>
              <a:gd name="T34" fmla="*/ 236238 w 143"/>
              <a:gd name="T35" fmla="*/ 59291 h 149"/>
              <a:gd name="T36" fmla="*/ 182241 w 143"/>
              <a:gd name="T37" fmla="*/ 5082 h 1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3" h="149">
                <a:moveTo>
                  <a:pt x="108" y="3"/>
                </a:moveTo>
                <a:cubicBezTo>
                  <a:pt x="106" y="0"/>
                  <a:pt x="102" y="0"/>
                  <a:pt x="99" y="3"/>
                </a:cubicBezTo>
                <a:cubicBezTo>
                  <a:pt x="97" y="5"/>
                  <a:pt x="97" y="5"/>
                  <a:pt x="97" y="5"/>
                </a:cubicBezTo>
                <a:cubicBezTo>
                  <a:pt x="94" y="8"/>
                  <a:pt x="89" y="10"/>
                  <a:pt x="85" y="10"/>
                </a:cubicBezTo>
                <a:cubicBezTo>
                  <a:pt x="33" y="10"/>
                  <a:pt x="33" y="10"/>
                  <a:pt x="33" y="10"/>
                </a:cubicBezTo>
                <a:cubicBezTo>
                  <a:pt x="30" y="10"/>
                  <a:pt x="26" y="13"/>
                  <a:pt x="25" y="16"/>
                </a:cubicBezTo>
                <a:cubicBezTo>
                  <a:pt x="3" y="77"/>
                  <a:pt x="3" y="77"/>
                  <a:pt x="3" y="77"/>
                </a:cubicBezTo>
                <a:cubicBezTo>
                  <a:pt x="0" y="85"/>
                  <a:pt x="4" y="92"/>
                  <a:pt x="13" y="92"/>
                </a:cubicBezTo>
                <a:cubicBezTo>
                  <a:pt x="56" y="92"/>
                  <a:pt x="56" y="92"/>
                  <a:pt x="56" y="92"/>
                </a:cubicBezTo>
                <a:cubicBezTo>
                  <a:pt x="58" y="98"/>
                  <a:pt x="57" y="103"/>
                  <a:pt x="55" y="106"/>
                </a:cubicBezTo>
                <a:cubicBezTo>
                  <a:pt x="52" y="110"/>
                  <a:pt x="45" y="117"/>
                  <a:pt x="46" y="128"/>
                </a:cubicBezTo>
                <a:cubicBezTo>
                  <a:pt x="47" y="132"/>
                  <a:pt x="49" y="137"/>
                  <a:pt x="51" y="140"/>
                </a:cubicBezTo>
                <a:cubicBezTo>
                  <a:pt x="58" y="149"/>
                  <a:pt x="67" y="147"/>
                  <a:pt x="67" y="139"/>
                </a:cubicBezTo>
                <a:cubicBezTo>
                  <a:pt x="67" y="130"/>
                  <a:pt x="62" y="121"/>
                  <a:pt x="79" y="110"/>
                </a:cubicBezTo>
                <a:cubicBezTo>
                  <a:pt x="96" y="99"/>
                  <a:pt x="107" y="78"/>
                  <a:pt x="107" y="78"/>
                </a:cubicBezTo>
                <a:cubicBezTo>
                  <a:pt x="107" y="78"/>
                  <a:pt x="109" y="75"/>
                  <a:pt x="112" y="73"/>
                </a:cubicBezTo>
                <a:cubicBezTo>
                  <a:pt x="140" y="44"/>
                  <a:pt x="140" y="44"/>
                  <a:pt x="140" y="44"/>
                </a:cubicBezTo>
                <a:cubicBezTo>
                  <a:pt x="143" y="42"/>
                  <a:pt x="143" y="38"/>
                  <a:pt x="140" y="35"/>
                </a:cubicBezTo>
                <a:lnTo>
                  <a:pt x="108" y="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2" name="Freeform 240"/>
          <p:cNvSpPr/>
          <p:nvPr/>
        </p:nvSpPr>
        <p:spPr bwMode="auto">
          <a:xfrm>
            <a:off x="6898291" y="3602880"/>
            <a:ext cx="79365" cy="77805"/>
          </a:xfrm>
          <a:custGeom>
            <a:avLst/>
            <a:gdLst>
              <a:gd name="T0" fmla="*/ 65088 w 50"/>
              <a:gd name="T1" fmla="*/ 77787 h 49"/>
              <a:gd name="T2" fmla="*/ 0 w 50"/>
              <a:gd name="T3" fmla="*/ 14287 h 49"/>
              <a:gd name="T4" fmla="*/ 15875 w 50"/>
              <a:gd name="T5" fmla="*/ 0 h 49"/>
              <a:gd name="T6" fmla="*/ 79375 w 50"/>
              <a:gd name="T7" fmla="*/ 65087 h 49"/>
              <a:gd name="T8" fmla="*/ 65088 w 50"/>
              <a:gd name="T9" fmla="*/ 77787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49">
                <a:moveTo>
                  <a:pt x="41" y="49"/>
                </a:moveTo>
                <a:lnTo>
                  <a:pt x="0" y="9"/>
                </a:lnTo>
                <a:lnTo>
                  <a:pt x="10" y="0"/>
                </a:lnTo>
                <a:lnTo>
                  <a:pt x="50" y="41"/>
                </a:lnTo>
                <a:lnTo>
                  <a:pt x="41" y="4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3" name="Freeform 241"/>
          <p:cNvSpPr/>
          <p:nvPr/>
        </p:nvSpPr>
        <p:spPr bwMode="auto">
          <a:xfrm>
            <a:off x="7585589" y="2905805"/>
            <a:ext cx="169841" cy="104799"/>
          </a:xfrm>
          <a:custGeom>
            <a:avLst/>
            <a:gdLst>
              <a:gd name="T0" fmla="*/ 169863 w 100"/>
              <a:gd name="T1" fmla="*/ 104775 h 62"/>
              <a:gd name="T2" fmla="*/ 169863 w 100"/>
              <a:gd name="T3" fmla="*/ 32108 h 62"/>
              <a:gd name="T4" fmla="*/ 137589 w 100"/>
              <a:gd name="T5" fmla="*/ 0 h 62"/>
              <a:gd name="T6" fmla="*/ 32274 w 100"/>
              <a:gd name="T7" fmla="*/ 0 h 62"/>
              <a:gd name="T8" fmla="*/ 0 w 100"/>
              <a:gd name="T9" fmla="*/ 32108 h 62"/>
              <a:gd name="T10" fmla="*/ 0 w 100"/>
              <a:gd name="T11" fmla="*/ 72667 h 62"/>
              <a:gd name="T12" fmla="*/ 25479 w 100"/>
              <a:gd name="T13" fmla="*/ 72667 h 62"/>
              <a:gd name="T14" fmla="*/ 25479 w 100"/>
              <a:gd name="T15" fmla="*/ 32108 h 62"/>
              <a:gd name="T16" fmla="*/ 32274 w 100"/>
              <a:gd name="T17" fmla="*/ 25349 h 62"/>
              <a:gd name="T18" fmla="*/ 137589 w 100"/>
              <a:gd name="T19" fmla="*/ 25349 h 62"/>
              <a:gd name="T20" fmla="*/ 144384 w 100"/>
              <a:gd name="T21" fmla="*/ 32108 h 62"/>
              <a:gd name="T22" fmla="*/ 144384 w 100"/>
              <a:gd name="T23" fmla="*/ 104775 h 62"/>
              <a:gd name="T24" fmla="*/ 169863 w 100"/>
              <a:gd name="T25" fmla="*/ 104775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0" h="62">
                <a:moveTo>
                  <a:pt x="100" y="62"/>
                </a:moveTo>
                <a:cubicBezTo>
                  <a:pt x="100" y="19"/>
                  <a:pt x="100" y="19"/>
                  <a:pt x="100" y="19"/>
                </a:cubicBezTo>
                <a:cubicBezTo>
                  <a:pt x="100" y="9"/>
                  <a:pt x="92" y="0"/>
                  <a:pt x="81" y="0"/>
                </a:cubicBezTo>
                <a:cubicBezTo>
                  <a:pt x="19" y="0"/>
                  <a:pt x="19" y="0"/>
                  <a:pt x="19" y="0"/>
                </a:cubicBezTo>
                <a:cubicBezTo>
                  <a:pt x="9" y="0"/>
                  <a:pt x="0" y="9"/>
                  <a:pt x="0" y="19"/>
                </a:cubicBezTo>
                <a:cubicBezTo>
                  <a:pt x="0" y="43"/>
                  <a:pt x="0" y="43"/>
                  <a:pt x="0" y="43"/>
                </a:cubicBezTo>
                <a:cubicBezTo>
                  <a:pt x="15" y="43"/>
                  <a:pt x="15" y="43"/>
                  <a:pt x="15" y="43"/>
                </a:cubicBezTo>
                <a:cubicBezTo>
                  <a:pt x="15" y="19"/>
                  <a:pt x="15" y="19"/>
                  <a:pt x="15" y="19"/>
                </a:cubicBezTo>
                <a:cubicBezTo>
                  <a:pt x="15" y="17"/>
                  <a:pt x="17" y="15"/>
                  <a:pt x="19" y="15"/>
                </a:cubicBezTo>
                <a:cubicBezTo>
                  <a:pt x="81" y="15"/>
                  <a:pt x="81" y="15"/>
                  <a:pt x="81" y="15"/>
                </a:cubicBezTo>
                <a:cubicBezTo>
                  <a:pt x="84" y="15"/>
                  <a:pt x="85" y="17"/>
                  <a:pt x="85" y="19"/>
                </a:cubicBezTo>
                <a:cubicBezTo>
                  <a:pt x="85" y="62"/>
                  <a:pt x="85" y="62"/>
                  <a:pt x="85" y="62"/>
                </a:cubicBezTo>
                <a:lnTo>
                  <a:pt x="100"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4" name="Freeform 242"/>
          <p:cNvSpPr>
            <a:spLocks noEditPoints="1"/>
          </p:cNvSpPr>
          <p:nvPr/>
        </p:nvSpPr>
        <p:spPr bwMode="auto">
          <a:xfrm>
            <a:off x="7563366" y="3016949"/>
            <a:ext cx="211111" cy="122266"/>
          </a:xfrm>
          <a:custGeom>
            <a:avLst/>
            <a:gdLst>
              <a:gd name="T0" fmla="*/ 165532 w 125"/>
              <a:gd name="T1" fmla="*/ 0 h 72"/>
              <a:gd name="T2" fmla="*/ 106414 w 125"/>
              <a:gd name="T3" fmla="*/ 0 h 72"/>
              <a:gd name="T4" fmla="*/ 106414 w 125"/>
              <a:gd name="T5" fmla="*/ 32257 h 72"/>
              <a:gd name="T6" fmla="*/ 124994 w 125"/>
              <a:gd name="T7" fmla="*/ 52630 h 72"/>
              <a:gd name="T8" fmla="*/ 114859 w 125"/>
              <a:gd name="T9" fmla="*/ 69608 h 72"/>
              <a:gd name="T10" fmla="*/ 114859 w 125"/>
              <a:gd name="T11" fmla="*/ 69608 h 72"/>
              <a:gd name="T12" fmla="*/ 114859 w 125"/>
              <a:gd name="T13" fmla="*/ 98470 h 72"/>
              <a:gd name="T14" fmla="*/ 106414 w 125"/>
              <a:gd name="T15" fmla="*/ 98470 h 72"/>
              <a:gd name="T16" fmla="*/ 106414 w 125"/>
              <a:gd name="T17" fmla="*/ 122238 h 72"/>
              <a:gd name="T18" fmla="*/ 211138 w 125"/>
              <a:gd name="T19" fmla="*/ 122238 h 72"/>
              <a:gd name="T20" fmla="*/ 211138 w 125"/>
              <a:gd name="T21" fmla="*/ 0 h 72"/>
              <a:gd name="T22" fmla="*/ 190869 w 125"/>
              <a:gd name="T23" fmla="*/ 0 h 72"/>
              <a:gd name="T24" fmla="*/ 165532 w 125"/>
              <a:gd name="T25" fmla="*/ 0 h 72"/>
              <a:gd name="T26" fmla="*/ 106414 w 125"/>
              <a:gd name="T27" fmla="*/ 0 h 72"/>
              <a:gd name="T28" fmla="*/ 0 w 125"/>
              <a:gd name="T29" fmla="*/ 0 h 72"/>
              <a:gd name="T30" fmla="*/ 0 w 125"/>
              <a:gd name="T31" fmla="*/ 122238 h 72"/>
              <a:gd name="T32" fmla="*/ 106414 w 125"/>
              <a:gd name="T33" fmla="*/ 122238 h 72"/>
              <a:gd name="T34" fmla="*/ 106414 w 125"/>
              <a:gd name="T35" fmla="*/ 98470 h 72"/>
              <a:gd name="T36" fmla="*/ 97968 w 125"/>
              <a:gd name="T37" fmla="*/ 98470 h 72"/>
              <a:gd name="T38" fmla="*/ 97968 w 125"/>
              <a:gd name="T39" fmla="*/ 69608 h 72"/>
              <a:gd name="T40" fmla="*/ 86144 w 125"/>
              <a:gd name="T41" fmla="*/ 52630 h 72"/>
              <a:gd name="T42" fmla="*/ 106414 w 125"/>
              <a:gd name="T43" fmla="*/ 32257 h 72"/>
              <a:gd name="T44" fmla="*/ 106414 w 125"/>
              <a:gd name="T45" fmla="*/ 32257 h 72"/>
              <a:gd name="T46" fmla="*/ 106414 w 125"/>
              <a:gd name="T47" fmla="*/ 0 h 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5" h="72">
                <a:moveTo>
                  <a:pt x="98" y="0"/>
                </a:moveTo>
                <a:cubicBezTo>
                  <a:pt x="63" y="0"/>
                  <a:pt x="63" y="0"/>
                  <a:pt x="63" y="0"/>
                </a:cubicBezTo>
                <a:cubicBezTo>
                  <a:pt x="63" y="19"/>
                  <a:pt x="63" y="19"/>
                  <a:pt x="63" y="19"/>
                </a:cubicBezTo>
                <a:cubicBezTo>
                  <a:pt x="69" y="19"/>
                  <a:pt x="74" y="24"/>
                  <a:pt x="74" y="31"/>
                </a:cubicBezTo>
                <a:cubicBezTo>
                  <a:pt x="74" y="35"/>
                  <a:pt x="71" y="39"/>
                  <a:pt x="68" y="41"/>
                </a:cubicBezTo>
                <a:cubicBezTo>
                  <a:pt x="68" y="41"/>
                  <a:pt x="68" y="41"/>
                  <a:pt x="68" y="41"/>
                </a:cubicBezTo>
                <a:cubicBezTo>
                  <a:pt x="68" y="58"/>
                  <a:pt x="68" y="58"/>
                  <a:pt x="68" y="58"/>
                </a:cubicBezTo>
                <a:cubicBezTo>
                  <a:pt x="63" y="58"/>
                  <a:pt x="63" y="58"/>
                  <a:pt x="63" y="58"/>
                </a:cubicBezTo>
                <a:cubicBezTo>
                  <a:pt x="63" y="72"/>
                  <a:pt x="63" y="72"/>
                  <a:pt x="63" y="72"/>
                </a:cubicBezTo>
                <a:cubicBezTo>
                  <a:pt x="125" y="72"/>
                  <a:pt x="125" y="72"/>
                  <a:pt x="125" y="72"/>
                </a:cubicBezTo>
                <a:cubicBezTo>
                  <a:pt x="125" y="0"/>
                  <a:pt x="125" y="0"/>
                  <a:pt x="125" y="0"/>
                </a:cubicBezTo>
                <a:cubicBezTo>
                  <a:pt x="113" y="0"/>
                  <a:pt x="113" y="0"/>
                  <a:pt x="113" y="0"/>
                </a:cubicBezTo>
                <a:lnTo>
                  <a:pt x="98" y="0"/>
                </a:lnTo>
                <a:close/>
                <a:moveTo>
                  <a:pt x="63" y="0"/>
                </a:moveTo>
                <a:cubicBezTo>
                  <a:pt x="0" y="0"/>
                  <a:pt x="0" y="0"/>
                  <a:pt x="0" y="0"/>
                </a:cubicBezTo>
                <a:cubicBezTo>
                  <a:pt x="0" y="72"/>
                  <a:pt x="0" y="72"/>
                  <a:pt x="0" y="72"/>
                </a:cubicBezTo>
                <a:cubicBezTo>
                  <a:pt x="63" y="72"/>
                  <a:pt x="63" y="72"/>
                  <a:pt x="63" y="72"/>
                </a:cubicBezTo>
                <a:cubicBezTo>
                  <a:pt x="63" y="58"/>
                  <a:pt x="63" y="58"/>
                  <a:pt x="63" y="58"/>
                </a:cubicBezTo>
                <a:cubicBezTo>
                  <a:pt x="58" y="58"/>
                  <a:pt x="58" y="58"/>
                  <a:pt x="58" y="58"/>
                </a:cubicBezTo>
                <a:cubicBezTo>
                  <a:pt x="58" y="41"/>
                  <a:pt x="58" y="41"/>
                  <a:pt x="58" y="41"/>
                </a:cubicBezTo>
                <a:cubicBezTo>
                  <a:pt x="54" y="39"/>
                  <a:pt x="51" y="35"/>
                  <a:pt x="51" y="31"/>
                </a:cubicBezTo>
                <a:cubicBezTo>
                  <a:pt x="51" y="24"/>
                  <a:pt x="56" y="19"/>
                  <a:pt x="63" y="19"/>
                </a:cubicBezTo>
                <a:cubicBezTo>
                  <a:pt x="63" y="19"/>
                  <a:pt x="63" y="19"/>
                  <a:pt x="63" y="19"/>
                </a:cubicBezTo>
                <a:lnTo>
                  <a:pt x="6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5" name="Freeform 243"/>
          <p:cNvSpPr/>
          <p:nvPr/>
        </p:nvSpPr>
        <p:spPr bwMode="auto">
          <a:xfrm>
            <a:off x="6750673" y="3296413"/>
            <a:ext cx="244443" cy="227066"/>
          </a:xfrm>
          <a:custGeom>
            <a:avLst/>
            <a:gdLst>
              <a:gd name="T0" fmla="*/ 35653 w 144"/>
              <a:gd name="T1" fmla="*/ 182966 h 134"/>
              <a:gd name="T2" fmla="*/ 101865 w 144"/>
              <a:gd name="T3" fmla="*/ 149083 h 134"/>
              <a:gd name="T4" fmla="*/ 113749 w 144"/>
              <a:gd name="T5" fmla="*/ 147389 h 134"/>
              <a:gd name="T6" fmla="*/ 113749 w 144"/>
              <a:gd name="T7" fmla="*/ 159248 h 134"/>
              <a:gd name="T8" fmla="*/ 113749 w 144"/>
              <a:gd name="T9" fmla="*/ 188048 h 134"/>
              <a:gd name="T10" fmla="*/ 112051 w 144"/>
              <a:gd name="T11" fmla="*/ 227013 h 134"/>
              <a:gd name="T12" fmla="*/ 132424 w 144"/>
              <a:gd name="T13" fmla="*/ 227013 h 134"/>
              <a:gd name="T14" fmla="*/ 130726 w 144"/>
              <a:gd name="T15" fmla="*/ 188048 h 134"/>
              <a:gd name="T16" fmla="*/ 129028 w 144"/>
              <a:gd name="T17" fmla="*/ 159248 h 134"/>
              <a:gd name="T18" fmla="*/ 130726 w 144"/>
              <a:gd name="T19" fmla="*/ 147389 h 134"/>
              <a:gd name="T20" fmla="*/ 142610 w 144"/>
              <a:gd name="T21" fmla="*/ 149083 h 134"/>
              <a:gd name="T22" fmla="*/ 208822 w 144"/>
              <a:gd name="T23" fmla="*/ 182966 h 134"/>
              <a:gd name="T24" fmla="*/ 235986 w 144"/>
              <a:gd name="T25" fmla="*/ 157554 h 134"/>
              <a:gd name="T26" fmla="*/ 219009 w 144"/>
              <a:gd name="T27" fmla="*/ 74542 h 134"/>
              <a:gd name="T28" fmla="*/ 135819 w 144"/>
              <a:gd name="T29" fmla="*/ 125365 h 134"/>
              <a:gd name="T30" fmla="*/ 132424 w 144"/>
              <a:gd name="T31" fmla="*/ 118589 h 134"/>
              <a:gd name="T32" fmla="*/ 147704 w 144"/>
              <a:gd name="T33" fmla="*/ 91483 h 134"/>
              <a:gd name="T34" fmla="*/ 174868 w 144"/>
              <a:gd name="T35" fmla="*/ 27106 h 134"/>
              <a:gd name="T36" fmla="*/ 122238 w 144"/>
              <a:gd name="T37" fmla="*/ 0 h 134"/>
              <a:gd name="T38" fmla="*/ 69607 w 144"/>
              <a:gd name="T39" fmla="*/ 27106 h 134"/>
              <a:gd name="T40" fmla="*/ 96771 w 144"/>
              <a:gd name="T41" fmla="*/ 91483 h 134"/>
              <a:gd name="T42" fmla="*/ 112051 w 144"/>
              <a:gd name="T43" fmla="*/ 118589 h 134"/>
              <a:gd name="T44" fmla="*/ 108656 w 144"/>
              <a:gd name="T45" fmla="*/ 125365 h 134"/>
              <a:gd name="T46" fmla="*/ 25466 w 144"/>
              <a:gd name="T47" fmla="*/ 74542 h 134"/>
              <a:gd name="T48" fmla="*/ 8489 w 144"/>
              <a:gd name="T49" fmla="*/ 157554 h 134"/>
              <a:gd name="T50" fmla="*/ 35653 w 144"/>
              <a:gd name="T51" fmla="*/ 182966 h 13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44" h="134">
                <a:moveTo>
                  <a:pt x="21" y="108"/>
                </a:moveTo>
                <a:cubicBezTo>
                  <a:pt x="36" y="110"/>
                  <a:pt x="48" y="94"/>
                  <a:pt x="60" y="88"/>
                </a:cubicBezTo>
                <a:cubicBezTo>
                  <a:pt x="61" y="87"/>
                  <a:pt x="66" y="85"/>
                  <a:pt x="67" y="87"/>
                </a:cubicBezTo>
                <a:cubicBezTo>
                  <a:pt x="68" y="89"/>
                  <a:pt x="68" y="92"/>
                  <a:pt x="67" y="94"/>
                </a:cubicBezTo>
                <a:cubicBezTo>
                  <a:pt x="67" y="100"/>
                  <a:pt x="67" y="105"/>
                  <a:pt x="67" y="111"/>
                </a:cubicBezTo>
                <a:cubicBezTo>
                  <a:pt x="67" y="117"/>
                  <a:pt x="66" y="128"/>
                  <a:pt x="66" y="134"/>
                </a:cubicBezTo>
                <a:cubicBezTo>
                  <a:pt x="78" y="134"/>
                  <a:pt x="78" y="134"/>
                  <a:pt x="78" y="134"/>
                </a:cubicBezTo>
                <a:cubicBezTo>
                  <a:pt x="77" y="128"/>
                  <a:pt x="77" y="117"/>
                  <a:pt x="77" y="111"/>
                </a:cubicBezTo>
                <a:cubicBezTo>
                  <a:pt x="77" y="105"/>
                  <a:pt x="76" y="100"/>
                  <a:pt x="76" y="94"/>
                </a:cubicBezTo>
                <a:cubicBezTo>
                  <a:pt x="76" y="92"/>
                  <a:pt x="75" y="89"/>
                  <a:pt x="77" y="87"/>
                </a:cubicBezTo>
                <a:cubicBezTo>
                  <a:pt x="78" y="85"/>
                  <a:pt x="82" y="87"/>
                  <a:pt x="84" y="88"/>
                </a:cubicBezTo>
                <a:cubicBezTo>
                  <a:pt x="96" y="94"/>
                  <a:pt x="108" y="110"/>
                  <a:pt x="123" y="108"/>
                </a:cubicBezTo>
                <a:cubicBezTo>
                  <a:pt x="131" y="107"/>
                  <a:pt x="136" y="100"/>
                  <a:pt x="139" y="93"/>
                </a:cubicBezTo>
                <a:cubicBezTo>
                  <a:pt x="143" y="79"/>
                  <a:pt x="144" y="52"/>
                  <a:pt x="129" y="44"/>
                </a:cubicBezTo>
                <a:cubicBezTo>
                  <a:pt x="106" y="30"/>
                  <a:pt x="99" y="73"/>
                  <a:pt x="80" y="74"/>
                </a:cubicBezTo>
                <a:cubicBezTo>
                  <a:pt x="76" y="75"/>
                  <a:pt x="77" y="73"/>
                  <a:pt x="78" y="70"/>
                </a:cubicBezTo>
                <a:cubicBezTo>
                  <a:pt x="80" y="64"/>
                  <a:pt x="83" y="59"/>
                  <a:pt x="87" y="54"/>
                </a:cubicBezTo>
                <a:cubicBezTo>
                  <a:pt x="95" y="43"/>
                  <a:pt x="105" y="30"/>
                  <a:pt x="103" y="16"/>
                </a:cubicBezTo>
                <a:cubicBezTo>
                  <a:pt x="101" y="3"/>
                  <a:pt x="85" y="0"/>
                  <a:pt x="72" y="0"/>
                </a:cubicBezTo>
                <a:cubicBezTo>
                  <a:pt x="58" y="0"/>
                  <a:pt x="43" y="3"/>
                  <a:pt x="41" y="16"/>
                </a:cubicBezTo>
                <a:cubicBezTo>
                  <a:pt x="39" y="30"/>
                  <a:pt x="49" y="43"/>
                  <a:pt x="57" y="54"/>
                </a:cubicBezTo>
                <a:cubicBezTo>
                  <a:pt x="61" y="59"/>
                  <a:pt x="64" y="64"/>
                  <a:pt x="66" y="70"/>
                </a:cubicBezTo>
                <a:cubicBezTo>
                  <a:pt x="67" y="73"/>
                  <a:pt x="67" y="75"/>
                  <a:pt x="64" y="74"/>
                </a:cubicBezTo>
                <a:cubicBezTo>
                  <a:pt x="45" y="73"/>
                  <a:pt x="37" y="30"/>
                  <a:pt x="15" y="44"/>
                </a:cubicBezTo>
                <a:cubicBezTo>
                  <a:pt x="0" y="52"/>
                  <a:pt x="0" y="79"/>
                  <a:pt x="5" y="93"/>
                </a:cubicBezTo>
                <a:cubicBezTo>
                  <a:pt x="8" y="100"/>
                  <a:pt x="13" y="107"/>
                  <a:pt x="21" y="1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6" name="Freeform 244"/>
          <p:cNvSpPr/>
          <p:nvPr/>
        </p:nvSpPr>
        <p:spPr bwMode="auto">
          <a:xfrm>
            <a:off x="7693525" y="2632692"/>
            <a:ext cx="207936" cy="225477"/>
          </a:xfrm>
          <a:custGeom>
            <a:avLst/>
            <a:gdLst>
              <a:gd name="T0" fmla="*/ 172457 w 123"/>
              <a:gd name="T1" fmla="*/ 154238 h 133"/>
              <a:gd name="T2" fmla="*/ 187674 w 123"/>
              <a:gd name="T3" fmla="*/ 147458 h 133"/>
              <a:gd name="T4" fmla="*/ 204581 w 123"/>
              <a:gd name="T5" fmla="*/ 138984 h 133"/>
              <a:gd name="T6" fmla="*/ 207963 w 123"/>
              <a:gd name="T7" fmla="*/ 111865 h 133"/>
              <a:gd name="T8" fmla="*/ 202891 w 123"/>
              <a:gd name="T9" fmla="*/ 66102 h 133"/>
              <a:gd name="T10" fmla="*/ 155550 w 123"/>
              <a:gd name="T11" fmla="*/ 106780 h 133"/>
              <a:gd name="T12" fmla="*/ 138642 w 123"/>
              <a:gd name="T13" fmla="*/ 122035 h 133"/>
              <a:gd name="T14" fmla="*/ 140333 w 123"/>
              <a:gd name="T15" fmla="*/ 105085 h 133"/>
              <a:gd name="T16" fmla="*/ 155550 w 123"/>
              <a:gd name="T17" fmla="*/ 74577 h 133"/>
              <a:gd name="T18" fmla="*/ 142024 w 123"/>
              <a:gd name="T19" fmla="*/ 45763 h 133"/>
              <a:gd name="T20" fmla="*/ 104827 w 123"/>
              <a:gd name="T21" fmla="*/ 1695 h 133"/>
              <a:gd name="T22" fmla="*/ 104827 w 123"/>
              <a:gd name="T23" fmla="*/ 0 h 133"/>
              <a:gd name="T24" fmla="*/ 103136 w 123"/>
              <a:gd name="T25" fmla="*/ 1695 h 133"/>
              <a:gd name="T26" fmla="*/ 103136 w 123"/>
              <a:gd name="T27" fmla="*/ 0 h 133"/>
              <a:gd name="T28" fmla="*/ 103136 w 123"/>
              <a:gd name="T29" fmla="*/ 1695 h 133"/>
              <a:gd name="T30" fmla="*/ 65939 w 123"/>
              <a:gd name="T31" fmla="*/ 45763 h 133"/>
              <a:gd name="T32" fmla="*/ 52413 w 123"/>
              <a:gd name="T33" fmla="*/ 74577 h 133"/>
              <a:gd name="T34" fmla="*/ 67630 w 123"/>
              <a:gd name="T35" fmla="*/ 105085 h 133"/>
              <a:gd name="T36" fmla="*/ 67630 w 123"/>
              <a:gd name="T37" fmla="*/ 122035 h 133"/>
              <a:gd name="T38" fmla="*/ 52413 w 123"/>
              <a:gd name="T39" fmla="*/ 106780 h 133"/>
              <a:gd name="T40" fmla="*/ 5072 w 123"/>
              <a:gd name="T41" fmla="*/ 66102 h 133"/>
              <a:gd name="T42" fmla="*/ 0 w 123"/>
              <a:gd name="T43" fmla="*/ 111865 h 133"/>
              <a:gd name="T44" fmla="*/ 3382 w 123"/>
              <a:gd name="T45" fmla="*/ 138984 h 133"/>
              <a:gd name="T46" fmla="*/ 20289 w 123"/>
              <a:gd name="T47" fmla="*/ 147458 h 133"/>
              <a:gd name="T48" fmla="*/ 35506 w 123"/>
              <a:gd name="T49" fmla="*/ 154238 h 133"/>
              <a:gd name="T50" fmla="*/ 32124 w 123"/>
              <a:gd name="T51" fmla="*/ 164408 h 133"/>
              <a:gd name="T52" fmla="*/ 0 w 123"/>
              <a:gd name="T53" fmla="*/ 154238 h 133"/>
              <a:gd name="T54" fmla="*/ 47341 w 123"/>
              <a:gd name="T55" fmla="*/ 220340 h 133"/>
              <a:gd name="T56" fmla="*/ 69321 w 123"/>
              <a:gd name="T57" fmla="*/ 215255 h 133"/>
              <a:gd name="T58" fmla="*/ 91301 w 123"/>
              <a:gd name="T59" fmla="*/ 201696 h 133"/>
              <a:gd name="T60" fmla="*/ 98064 w 123"/>
              <a:gd name="T61" fmla="*/ 200001 h 133"/>
              <a:gd name="T62" fmla="*/ 98064 w 123"/>
              <a:gd name="T63" fmla="*/ 189832 h 133"/>
              <a:gd name="T64" fmla="*/ 103136 w 123"/>
              <a:gd name="T65" fmla="*/ 100001 h 133"/>
              <a:gd name="T66" fmla="*/ 108208 w 123"/>
              <a:gd name="T67" fmla="*/ 189832 h 133"/>
              <a:gd name="T68" fmla="*/ 109899 w 123"/>
              <a:gd name="T69" fmla="*/ 200001 h 133"/>
              <a:gd name="T70" fmla="*/ 116662 w 123"/>
              <a:gd name="T71" fmla="*/ 201696 h 133"/>
              <a:gd name="T72" fmla="*/ 136951 w 123"/>
              <a:gd name="T73" fmla="*/ 215255 h 133"/>
              <a:gd name="T74" fmla="*/ 160622 w 123"/>
              <a:gd name="T75" fmla="*/ 220340 h 133"/>
              <a:gd name="T76" fmla="*/ 207963 w 123"/>
              <a:gd name="T77" fmla="*/ 154238 h 133"/>
              <a:gd name="T78" fmla="*/ 175839 w 123"/>
              <a:gd name="T79" fmla="*/ 164408 h 133"/>
              <a:gd name="T80" fmla="*/ 172457 w 123"/>
              <a:gd name="T81" fmla="*/ 154238 h 13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3" h="133">
                <a:moveTo>
                  <a:pt x="102" y="91"/>
                </a:moveTo>
                <a:cubicBezTo>
                  <a:pt x="104" y="89"/>
                  <a:pt x="108" y="88"/>
                  <a:pt x="111" y="87"/>
                </a:cubicBezTo>
                <a:cubicBezTo>
                  <a:pt x="114" y="85"/>
                  <a:pt x="118" y="84"/>
                  <a:pt x="121" y="82"/>
                </a:cubicBezTo>
                <a:cubicBezTo>
                  <a:pt x="123" y="77"/>
                  <a:pt x="123" y="72"/>
                  <a:pt x="123" y="66"/>
                </a:cubicBezTo>
                <a:cubicBezTo>
                  <a:pt x="122" y="57"/>
                  <a:pt x="120" y="48"/>
                  <a:pt x="120" y="39"/>
                </a:cubicBezTo>
                <a:cubicBezTo>
                  <a:pt x="108" y="45"/>
                  <a:pt x="95" y="49"/>
                  <a:pt x="92" y="63"/>
                </a:cubicBezTo>
                <a:cubicBezTo>
                  <a:pt x="91" y="66"/>
                  <a:pt x="87" y="75"/>
                  <a:pt x="82" y="72"/>
                </a:cubicBezTo>
                <a:cubicBezTo>
                  <a:pt x="79" y="70"/>
                  <a:pt x="81" y="64"/>
                  <a:pt x="83" y="62"/>
                </a:cubicBezTo>
                <a:cubicBezTo>
                  <a:pt x="87" y="56"/>
                  <a:pt x="92" y="51"/>
                  <a:pt x="92" y="44"/>
                </a:cubicBezTo>
                <a:cubicBezTo>
                  <a:pt x="92" y="37"/>
                  <a:pt x="88" y="32"/>
                  <a:pt x="84" y="27"/>
                </a:cubicBezTo>
                <a:cubicBezTo>
                  <a:pt x="77" y="18"/>
                  <a:pt x="68" y="10"/>
                  <a:pt x="62" y="1"/>
                </a:cubicBezTo>
                <a:cubicBezTo>
                  <a:pt x="62" y="0"/>
                  <a:pt x="62" y="0"/>
                  <a:pt x="62" y="0"/>
                </a:cubicBezTo>
                <a:cubicBezTo>
                  <a:pt x="62" y="0"/>
                  <a:pt x="61" y="1"/>
                  <a:pt x="61" y="1"/>
                </a:cubicBezTo>
                <a:cubicBezTo>
                  <a:pt x="61" y="1"/>
                  <a:pt x="61" y="0"/>
                  <a:pt x="61" y="0"/>
                </a:cubicBezTo>
                <a:cubicBezTo>
                  <a:pt x="61" y="1"/>
                  <a:pt x="61" y="1"/>
                  <a:pt x="61" y="1"/>
                </a:cubicBezTo>
                <a:cubicBezTo>
                  <a:pt x="55" y="10"/>
                  <a:pt x="46" y="18"/>
                  <a:pt x="39" y="27"/>
                </a:cubicBezTo>
                <a:cubicBezTo>
                  <a:pt x="35" y="32"/>
                  <a:pt x="31" y="37"/>
                  <a:pt x="31" y="44"/>
                </a:cubicBezTo>
                <a:cubicBezTo>
                  <a:pt x="31" y="51"/>
                  <a:pt x="36" y="56"/>
                  <a:pt x="40" y="62"/>
                </a:cubicBezTo>
                <a:cubicBezTo>
                  <a:pt x="42" y="64"/>
                  <a:pt x="44" y="70"/>
                  <a:pt x="40" y="72"/>
                </a:cubicBezTo>
                <a:cubicBezTo>
                  <a:pt x="36" y="75"/>
                  <a:pt x="32" y="66"/>
                  <a:pt x="31" y="63"/>
                </a:cubicBezTo>
                <a:cubicBezTo>
                  <a:pt x="27" y="49"/>
                  <a:pt x="14" y="45"/>
                  <a:pt x="3" y="39"/>
                </a:cubicBezTo>
                <a:cubicBezTo>
                  <a:pt x="3" y="48"/>
                  <a:pt x="1" y="57"/>
                  <a:pt x="0" y="66"/>
                </a:cubicBezTo>
                <a:cubicBezTo>
                  <a:pt x="0" y="72"/>
                  <a:pt x="0" y="77"/>
                  <a:pt x="2" y="82"/>
                </a:cubicBezTo>
                <a:cubicBezTo>
                  <a:pt x="5" y="84"/>
                  <a:pt x="9" y="85"/>
                  <a:pt x="12" y="87"/>
                </a:cubicBezTo>
                <a:cubicBezTo>
                  <a:pt x="15" y="88"/>
                  <a:pt x="19" y="89"/>
                  <a:pt x="21" y="91"/>
                </a:cubicBezTo>
                <a:cubicBezTo>
                  <a:pt x="24" y="93"/>
                  <a:pt x="24" y="98"/>
                  <a:pt x="19" y="97"/>
                </a:cubicBezTo>
                <a:cubicBezTo>
                  <a:pt x="13" y="97"/>
                  <a:pt x="7" y="90"/>
                  <a:pt x="0" y="91"/>
                </a:cubicBezTo>
                <a:cubicBezTo>
                  <a:pt x="3" y="108"/>
                  <a:pt x="11" y="123"/>
                  <a:pt x="28" y="130"/>
                </a:cubicBezTo>
                <a:cubicBezTo>
                  <a:pt x="34" y="133"/>
                  <a:pt x="36" y="131"/>
                  <a:pt x="41" y="127"/>
                </a:cubicBezTo>
                <a:cubicBezTo>
                  <a:pt x="46" y="124"/>
                  <a:pt x="49" y="121"/>
                  <a:pt x="54" y="119"/>
                </a:cubicBezTo>
                <a:cubicBezTo>
                  <a:pt x="56" y="119"/>
                  <a:pt x="58" y="120"/>
                  <a:pt x="58" y="118"/>
                </a:cubicBezTo>
                <a:cubicBezTo>
                  <a:pt x="58" y="116"/>
                  <a:pt x="58" y="114"/>
                  <a:pt x="58" y="112"/>
                </a:cubicBezTo>
                <a:cubicBezTo>
                  <a:pt x="59" y="92"/>
                  <a:pt x="61" y="80"/>
                  <a:pt x="61" y="59"/>
                </a:cubicBezTo>
                <a:cubicBezTo>
                  <a:pt x="62" y="80"/>
                  <a:pt x="64" y="92"/>
                  <a:pt x="64" y="112"/>
                </a:cubicBezTo>
                <a:cubicBezTo>
                  <a:pt x="64" y="114"/>
                  <a:pt x="65" y="116"/>
                  <a:pt x="65" y="118"/>
                </a:cubicBezTo>
                <a:cubicBezTo>
                  <a:pt x="65" y="120"/>
                  <a:pt x="67" y="119"/>
                  <a:pt x="69" y="119"/>
                </a:cubicBezTo>
                <a:cubicBezTo>
                  <a:pt x="74" y="121"/>
                  <a:pt x="77" y="124"/>
                  <a:pt x="81" y="127"/>
                </a:cubicBezTo>
                <a:cubicBezTo>
                  <a:pt x="86" y="131"/>
                  <a:pt x="89" y="133"/>
                  <a:pt x="95" y="130"/>
                </a:cubicBezTo>
                <a:cubicBezTo>
                  <a:pt x="111" y="123"/>
                  <a:pt x="119" y="108"/>
                  <a:pt x="123" y="91"/>
                </a:cubicBezTo>
                <a:cubicBezTo>
                  <a:pt x="116" y="90"/>
                  <a:pt x="110" y="97"/>
                  <a:pt x="104" y="97"/>
                </a:cubicBezTo>
                <a:cubicBezTo>
                  <a:pt x="99" y="98"/>
                  <a:pt x="99" y="93"/>
                  <a:pt x="102" y="9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7" name="Rectangle 245"/>
          <p:cNvSpPr>
            <a:spLocks noChangeArrowheads="1"/>
          </p:cNvSpPr>
          <p:nvPr/>
        </p:nvSpPr>
        <p:spPr bwMode="auto">
          <a:xfrm>
            <a:off x="7790350" y="2840696"/>
            <a:ext cx="15873" cy="6827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1988" name="Freeform 246"/>
          <p:cNvSpPr/>
          <p:nvPr/>
        </p:nvSpPr>
        <p:spPr bwMode="auto">
          <a:xfrm>
            <a:off x="7280829" y="4258668"/>
            <a:ext cx="244443" cy="250883"/>
          </a:xfrm>
          <a:custGeom>
            <a:avLst/>
            <a:gdLst>
              <a:gd name="T0" fmla="*/ 178263 w 144"/>
              <a:gd name="T1" fmla="*/ 47453 h 148"/>
              <a:gd name="T2" fmla="*/ 244475 w 144"/>
              <a:gd name="T3" fmla="*/ 84738 h 148"/>
              <a:gd name="T4" fmla="*/ 125633 w 144"/>
              <a:gd name="T5" fmla="*/ 0 h 148"/>
              <a:gd name="T6" fmla="*/ 0 w 144"/>
              <a:gd name="T7" fmla="*/ 125413 h 148"/>
              <a:gd name="T8" fmla="*/ 125633 w 144"/>
              <a:gd name="T9" fmla="*/ 250825 h 148"/>
              <a:gd name="T10" fmla="*/ 244475 w 144"/>
              <a:gd name="T11" fmla="*/ 164392 h 148"/>
              <a:gd name="T12" fmla="*/ 178263 w 144"/>
              <a:gd name="T13" fmla="*/ 203372 h 148"/>
              <a:gd name="T14" fmla="*/ 100167 w 144"/>
              <a:gd name="T15" fmla="*/ 125413 h 148"/>
              <a:gd name="T16" fmla="*/ 178263 w 144"/>
              <a:gd name="T17" fmla="*/ 47453 h 1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4" h="148">
                <a:moveTo>
                  <a:pt x="105" y="28"/>
                </a:moveTo>
                <a:cubicBezTo>
                  <a:pt x="121" y="28"/>
                  <a:pt x="136" y="37"/>
                  <a:pt x="144" y="50"/>
                </a:cubicBezTo>
                <a:cubicBezTo>
                  <a:pt x="134" y="21"/>
                  <a:pt x="106" y="0"/>
                  <a:pt x="74" y="0"/>
                </a:cubicBezTo>
                <a:cubicBezTo>
                  <a:pt x="33" y="0"/>
                  <a:pt x="0" y="33"/>
                  <a:pt x="0" y="74"/>
                </a:cubicBezTo>
                <a:cubicBezTo>
                  <a:pt x="0" y="114"/>
                  <a:pt x="33" y="148"/>
                  <a:pt x="74" y="148"/>
                </a:cubicBezTo>
                <a:cubicBezTo>
                  <a:pt x="106" y="148"/>
                  <a:pt x="134" y="127"/>
                  <a:pt x="144" y="97"/>
                </a:cubicBezTo>
                <a:cubicBezTo>
                  <a:pt x="136" y="111"/>
                  <a:pt x="121" y="120"/>
                  <a:pt x="105" y="120"/>
                </a:cubicBezTo>
                <a:cubicBezTo>
                  <a:pt x="79" y="120"/>
                  <a:pt x="59" y="99"/>
                  <a:pt x="59" y="74"/>
                </a:cubicBezTo>
                <a:cubicBezTo>
                  <a:pt x="59" y="48"/>
                  <a:pt x="79" y="28"/>
                  <a:pt x="105" y="2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89" name="Freeform 247"/>
          <p:cNvSpPr>
            <a:spLocks noEditPoints="1"/>
          </p:cNvSpPr>
          <p:nvPr/>
        </p:nvSpPr>
        <p:spPr bwMode="auto">
          <a:xfrm>
            <a:off x="7855429" y="3687029"/>
            <a:ext cx="271428" cy="195308"/>
          </a:xfrm>
          <a:custGeom>
            <a:avLst/>
            <a:gdLst>
              <a:gd name="T0" fmla="*/ 180413 w 161"/>
              <a:gd name="T1" fmla="*/ 195263 h 116"/>
              <a:gd name="T2" fmla="*/ 271463 w 161"/>
              <a:gd name="T3" fmla="*/ 195263 h 116"/>
              <a:gd name="T4" fmla="*/ 271463 w 161"/>
              <a:gd name="T5" fmla="*/ 0 h 116"/>
              <a:gd name="T6" fmla="*/ 180413 w 161"/>
              <a:gd name="T7" fmla="*/ 0 h 116"/>
              <a:gd name="T8" fmla="*/ 180413 w 161"/>
              <a:gd name="T9" fmla="*/ 82482 h 116"/>
              <a:gd name="T10" fmla="*/ 246171 w 161"/>
              <a:gd name="T11" fmla="*/ 173380 h 116"/>
              <a:gd name="T12" fmla="*/ 180413 w 161"/>
              <a:gd name="T13" fmla="*/ 173380 h 116"/>
              <a:gd name="T14" fmla="*/ 180413 w 161"/>
              <a:gd name="T15" fmla="*/ 195263 h 116"/>
              <a:gd name="T16" fmla="*/ 123086 w 161"/>
              <a:gd name="T17" fmla="*/ 195263 h 116"/>
              <a:gd name="T18" fmla="*/ 180413 w 161"/>
              <a:gd name="T19" fmla="*/ 195263 h 116"/>
              <a:gd name="T20" fmla="*/ 180413 w 161"/>
              <a:gd name="T21" fmla="*/ 173380 h 116"/>
              <a:gd name="T22" fmla="*/ 141633 w 161"/>
              <a:gd name="T23" fmla="*/ 173380 h 116"/>
              <a:gd name="T24" fmla="*/ 138261 w 161"/>
              <a:gd name="T25" fmla="*/ 168330 h 116"/>
              <a:gd name="T26" fmla="*/ 123086 w 161"/>
              <a:gd name="T27" fmla="*/ 148131 h 116"/>
              <a:gd name="T28" fmla="*/ 123086 w 161"/>
              <a:gd name="T29" fmla="*/ 161597 h 116"/>
              <a:gd name="T30" fmla="*/ 131516 w 161"/>
              <a:gd name="T31" fmla="*/ 173380 h 116"/>
              <a:gd name="T32" fmla="*/ 123086 w 161"/>
              <a:gd name="T33" fmla="*/ 173380 h 116"/>
              <a:gd name="T34" fmla="*/ 123086 w 161"/>
              <a:gd name="T35" fmla="*/ 195263 h 116"/>
              <a:gd name="T36" fmla="*/ 180413 w 161"/>
              <a:gd name="T37" fmla="*/ 0 h 116"/>
              <a:gd name="T38" fmla="*/ 123086 w 161"/>
              <a:gd name="T39" fmla="*/ 0 h 116"/>
              <a:gd name="T40" fmla="*/ 123086 w 161"/>
              <a:gd name="T41" fmla="*/ 126248 h 116"/>
              <a:gd name="T42" fmla="*/ 168611 w 161"/>
              <a:gd name="T43" fmla="*/ 63965 h 116"/>
              <a:gd name="T44" fmla="*/ 168611 w 161"/>
              <a:gd name="T45" fmla="*/ 63965 h 116"/>
              <a:gd name="T46" fmla="*/ 180413 w 161"/>
              <a:gd name="T47" fmla="*/ 82482 h 116"/>
              <a:gd name="T48" fmla="*/ 180413 w 161"/>
              <a:gd name="T49" fmla="*/ 0 h 116"/>
              <a:gd name="T50" fmla="*/ 77561 w 161"/>
              <a:gd name="T51" fmla="*/ 195263 h 116"/>
              <a:gd name="T52" fmla="*/ 123086 w 161"/>
              <a:gd name="T53" fmla="*/ 195263 h 116"/>
              <a:gd name="T54" fmla="*/ 123086 w 161"/>
              <a:gd name="T55" fmla="*/ 173380 h 116"/>
              <a:gd name="T56" fmla="*/ 91050 w 161"/>
              <a:gd name="T57" fmla="*/ 173380 h 116"/>
              <a:gd name="T58" fmla="*/ 77561 w 161"/>
              <a:gd name="T59" fmla="*/ 173380 h 116"/>
              <a:gd name="T60" fmla="*/ 77561 w 161"/>
              <a:gd name="T61" fmla="*/ 195263 h 116"/>
              <a:gd name="T62" fmla="*/ 123086 w 161"/>
              <a:gd name="T63" fmla="*/ 0 h 116"/>
              <a:gd name="T64" fmla="*/ 77561 w 161"/>
              <a:gd name="T65" fmla="*/ 0 h 116"/>
              <a:gd name="T66" fmla="*/ 77561 w 161"/>
              <a:gd name="T67" fmla="*/ 33666 h 116"/>
              <a:gd name="T68" fmla="*/ 82619 w 161"/>
              <a:gd name="T69" fmla="*/ 47132 h 116"/>
              <a:gd name="T70" fmla="*/ 77561 w 161"/>
              <a:gd name="T71" fmla="*/ 60599 h 116"/>
              <a:gd name="T72" fmla="*/ 77561 w 161"/>
              <a:gd name="T73" fmla="*/ 97632 h 116"/>
              <a:gd name="T74" fmla="*/ 77561 w 161"/>
              <a:gd name="T75" fmla="*/ 97632 h 116"/>
              <a:gd name="T76" fmla="*/ 111283 w 161"/>
              <a:gd name="T77" fmla="*/ 144764 h 116"/>
              <a:gd name="T78" fmla="*/ 123086 w 161"/>
              <a:gd name="T79" fmla="*/ 161597 h 116"/>
              <a:gd name="T80" fmla="*/ 123086 w 161"/>
              <a:gd name="T81" fmla="*/ 148131 h 116"/>
              <a:gd name="T82" fmla="*/ 116341 w 161"/>
              <a:gd name="T83" fmla="*/ 138031 h 116"/>
              <a:gd name="T84" fmla="*/ 123086 w 161"/>
              <a:gd name="T85" fmla="*/ 126248 h 116"/>
              <a:gd name="T86" fmla="*/ 123086 w 161"/>
              <a:gd name="T87" fmla="*/ 0 h 116"/>
              <a:gd name="T88" fmla="*/ 0 w 161"/>
              <a:gd name="T89" fmla="*/ 195263 h 116"/>
              <a:gd name="T90" fmla="*/ 77561 w 161"/>
              <a:gd name="T91" fmla="*/ 195263 h 116"/>
              <a:gd name="T92" fmla="*/ 77561 w 161"/>
              <a:gd name="T93" fmla="*/ 173380 h 116"/>
              <a:gd name="T94" fmla="*/ 23605 w 161"/>
              <a:gd name="T95" fmla="*/ 173380 h 116"/>
              <a:gd name="T96" fmla="*/ 23605 w 161"/>
              <a:gd name="T97" fmla="*/ 173380 h 116"/>
              <a:gd name="T98" fmla="*/ 77561 w 161"/>
              <a:gd name="T99" fmla="*/ 97632 h 116"/>
              <a:gd name="T100" fmla="*/ 77561 w 161"/>
              <a:gd name="T101" fmla="*/ 60599 h 116"/>
              <a:gd name="T102" fmla="*/ 60700 w 161"/>
              <a:gd name="T103" fmla="*/ 67332 h 116"/>
              <a:gd name="T104" fmla="*/ 38780 w 161"/>
              <a:gd name="T105" fmla="*/ 47132 h 116"/>
              <a:gd name="T106" fmla="*/ 60700 w 161"/>
              <a:gd name="T107" fmla="*/ 25250 h 116"/>
              <a:gd name="T108" fmla="*/ 60700 w 161"/>
              <a:gd name="T109" fmla="*/ 25250 h 116"/>
              <a:gd name="T110" fmla="*/ 77561 w 161"/>
              <a:gd name="T111" fmla="*/ 33666 h 116"/>
              <a:gd name="T112" fmla="*/ 77561 w 161"/>
              <a:gd name="T113" fmla="*/ 0 h 116"/>
              <a:gd name="T114" fmla="*/ 0 w 161"/>
              <a:gd name="T115" fmla="*/ 0 h 116"/>
              <a:gd name="T116" fmla="*/ 0 w 161"/>
              <a:gd name="T117" fmla="*/ 195263 h 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61" h="116">
                <a:moveTo>
                  <a:pt x="107" y="116"/>
                </a:moveTo>
                <a:cubicBezTo>
                  <a:pt x="161" y="116"/>
                  <a:pt x="161" y="116"/>
                  <a:pt x="161" y="116"/>
                </a:cubicBezTo>
                <a:cubicBezTo>
                  <a:pt x="161" y="0"/>
                  <a:pt x="161" y="0"/>
                  <a:pt x="161" y="0"/>
                </a:cubicBezTo>
                <a:cubicBezTo>
                  <a:pt x="107" y="0"/>
                  <a:pt x="107" y="0"/>
                  <a:pt x="107" y="0"/>
                </a:cubicBezTo>
                <a:cubicBezTo>
                  <a:pt x="107" y="49"/>
                  <a:pt x="107" y="49"/>
                  <a:pt x="107" y="49"/>
                </a:cubicBezTo>
                <a:cubicBezTo>
                  <a:pt x="146" y="103"/>
                  <a:pt x="146" y="103"/>
                  <a:pt x="146" y="103"/>
                </a:cubicBezTo>
                <a:cubicBezTo>
                  <a:pt x="107" y="103"/>
                  <a:pt x="107" y="103"/>
                  <a:pt x="107" y="103"/>
                </a:cubicBezTo>
                <a:lnTo>
                  <a:pt x="107" y="116"/>
                </a:lnTo>
                <a:close/>
                <a:moveTo>
                  <a:pt x="73" y="116"/>
                </a:moveTo>
                <a:cubicBezTo>
                  <a:pt x="107" y="116"/>
                  <a:pt x="107" y="116"/>
                  <a:pt x="107" y="116"/>
                </a:cubicBezTo>
                <a:cubicBezTo>
                  <a:pt x="107" y="103"/>
                  <a:pt x="107" y="103"/>
                  <a:pt x="107" y="103"/>
                </a:cubicBezTo>
                <a:cubicBezTo>
                  <a:pt x="84" y="103"/>
                  <a:pt x="84" y="103"/>
                  <a:pt x="84" y="103"/>
                </a:cubicBezTo>
                <a:cubicBezTo>
                  <a:pt x="82" y="100"/>
                  <a:pt x="82" y="100"/>
                  <a:pt x="82" y="100"/>
                </a:cubicBezTo>
                <a:cubicBezTo>
                  <a:pt x="73" y="88"/>
                  <a:pt x="73" y="88"/>
                  <a:pt x="73" y="88"/>
                </a:cubicBezTo>
                <a:cubicBezTo>
                  <a:pt x="73" y="96"/>
                  <a:pt x="73" y="96"/>
                  <a:pt x="73" y="96"/>
                </a:cubicBezTo>
                <a:cubicBezTo>
                  <a:pt x="78" y="103"/>
                  <a:pt x="78" y="103"/>
                  <a:pt x="78" y="103"/>
                </a:cubicBezTo>
                <a:cubicBezTo>
                  <a:pt x="73" y="103"/>
                  <a:pt x="73" y="103"/>
                  <a:pt x="73" y="103"/>
                </a:cubicBezTo>
                <a:cubicBezTo>
                  <a:pt x="73" y="116"/>
                  <a:pt x="73" y="116"/>
                  <a:pt x="73" y="116"/>
                </a:cubicBezTo>
                <a:close/>
                <a:moveTo>
                  <a:pt x="107" y="0"/>
                </a:moveTo>
                <a:cubicBezTo>
                  <a:pt x="73" y="0"/>
                  <a:pt x="73" y="0"/>
                  <a:pt x="73" y="0"/>
                </a:cubicBezTo>
                <a:cubicBezTo>
                  <a:pt x="73" y="75"/>
                  <a:pt x="73" y="75"/>
                  <a:pt x="73" y="75"/>
                </a:cubicBezTo>
                <a:cubicBezTo>
                  <a:pt x="100" y="38"/>
                  <a:pt x="100" y="38"/>
                  <a:pt x="100" y="38"/>
                </a:cubicBezTo>
                <a:cubicBezTo>
                  <a:pt x="100" y="38"/>
                  <a:pt x="100" y="38"/>
                  <a:pt x="100" y="38"/>
                </a:cubicBezTo>
                <a:cubicBezTo>
                  <a:pt x="107" y="49"/>
                  <a:pt x="107" y="49"/>
                  <a:pt x="107" y="49"/>
                </a:cubicBezTo>
                <a:lnTo>
                  <a:pt x="107" y="0"/>
                </a:lnTo>
                <a:close/>
                <a:moveTo>
                  <a:pt x="46" y="116"/>
                </a:moveTo>
                <a:cubicBezTo>
                  <a:pt x="73" y="116"/>
                  <a:pt x="73" y="116"/>
                  <a:pt x="73" y="116"/>
                </a:cubicBezTo>
                <a:cubicBezTo>
                  <a:pt x="73" y="103"/>
                  <a:pt x="73" y="103"/>
                  <a:pt x="73" y="103"/>
                </a:cubicBezTo>
                <a:cubicBezTo>
                  <a:pt x="54" y="103"/>
                  <a:pt x="54" y="103"/>
                  <a:pt x="54" y="103"/>
                </a:cubicBezTo>
                <a:cubicBezTo>
                  <a:pt x="46" y="103"/>
                  <a:pt x="46" y="103"/>
                  <a:pt x="46" y="103"/>
                </a:cubicBezTo>
                <a:cubicBezTo>
                  <a:pt x="46" y="116"/>
                  <a:pt x="46" y="116"/>
                  <a:pt x="46" y="116"/>
                </a:cubicBezTo>
                <a:close/>
                <a:moveTo>
                  <a:pt x="73" y="0"/>
                </a:moveTo>
                <a:cubicBezTo>
                  <a:pt x="46" y="0"/>
                  <a:pt x="46" y="0"/>
                  <a:pt x="46" y="0"/>
                </a:cubicBezTo>
                <a:cubicBezTo>
                  <a:pt x="46" y="20"/>
                  <a:pt x="46" y="20"/>
                  <a:pt x="46" y="20"/>
                </a:cubicBezTo>
                <a:cubicBezTo>
                  <a:pt x="48" y="22"/>
                  <a:pt x="49" y="25"/>
                  <a:pt x="49" y="28"/>
                </a:cubicBezTo>
                <a:cubicBezTo>
                  <a:pt x="49" y="31"/>
                  <a:pt x="48" y="34"/>
                  <a:pt x="46" y="36"/>
                </a:cubicBezTo>
                <a:cubicBezTo>
                  <a:pt x="46" y="58"/>
                  <a:pt x="46" y="58"/>
                  <a:pt x="46" y="58"/>
                </a:cubicBezTo>
                <a:cubicBezTo>
                  <a:pt x="46" y="58"/>
                  <a:pt x="46" y="58"/>
                  <a:pt x="46" y="58"/>
                </a:cubicBezTo>
                <a:cubicBezTo>
                  <a:pt x="66" y="86"/>
                  <a:pt x="66" y="86"/>
                  <a:pt x="66" y="86"/>
                </a:cubicBezTo>
                <a:cubicBezTo>
                  <a:pt x="73" y="96"/>
                  <a:pt x="73" y="96"/>
                  <a:pt x="73" y="96"/>
                </a:cubicBezTo>
                <a:cubicBezTo>
                  <a:pt x="73" y="88"/>
                  <a:pt x="73" y="88"/>
                  <a:pt x="73" y="88"/>
                </a:cubicBezTo>
                <a:cubicBezTo>
                  <a:pt x="69" y="82"/>
                  <a:pt x="69" y="82"/>
                  <a:pt x="69" y="82"/>
                </a:cubicBezTo>
                <a:cubicBezTo>
                  <a:pt x="73" y="75"/>
                  <a:pt x="73" y="75"/>
                  <a:pt x="73" y="75"/>
                </a:cubicBezTo>
                <a:lnTo>
                  <a:pt x="73" y="0"/>
                </a:lnTo>
                <a:close/>
                <a:moveTo>
                  <a:pt x="0" y="116"/>
                </a:moveTo>
                <a:cubicBezTo>
                  <a:pt x="46" y="116"/>
                  <a:pt x="46" y="116"/>
                  <a:pt x="46" y="116"/>
                </a:cubicBezTo>
                <a:cubicBezTo>
                  <a:pt x="46" y="103"/>
                  <a:pt x="46" y="103"/>
                  <a:pt x="46" y="103"/>
                </a:cubicBezTo>
                <a:cubicBezTo>
                  <a:pt x="14" y="103"/>
                  <a:pt x="14" y="103"/>
                  <a:pt x="14" y="103"/>
                </a:cubicBezTo>
                <a:cubicBezTo>
                  <a:pt x="14" y="103"/>
                  <a:pt x="14" y="103"/>
                  <a:pt x="14" y="103"/>
                </a:cubicBezTo>
                <a:cubicBezTo>
                  <a:pt x="46" y="58"/>
                  <a:pt x="46" y="58"/>
                  <a:pt x="46" y="58"/>
                </a:cubicBezTo>
                <a:cubicBezTo>
                  <a:pt x="46" y="36"/>
                  <a:pt x="46" y="36"/>
                  <a:pt x="46" y="36"/>
                </a:cubicBezTo>
                <a:cubicBezTo>
                  <a:pt x="44" y="39"/>
                  <a:pt x="40" y="40"/>
                  <a:pt x="36" y="40"/>
                </a:cubicBezTo>
                <a:cubicBezTo>
                  <a:pt x="29" y="40"/>
                  <a:pt x="23" y="35"/>
                  <a:pt x="23" y="28"/>
                </a:cubicBezTo>
                <a:cubicBezTo>
                  <a:pt x="23" y="21"/>
                  <a:pt x="29" y="15"/>
                  <a:pt x="36" y="15"/>
                </a:cubicBezTo>
                <a:cubicBezTo>
                  <a:pt x="36" y="15"/>
                  <a:pt x="36" y="15"/>
                  <a:pt x="36" y="15"/>
                </a:cubicBezTo>
                <a:cubicBezTo>
                  <a:pt x="40" y="15"/>
                  <a:pt x="44" y="17"/>
                  <a:pt x="46" y="20"/>
                </a:cubicBezTo>
                <a:cubicBezTo>
                  <a:pt x="46" y="0"/>
                  <a:pt x="46" y="0"/>
                  <a:pt x="46" y="0"/>
                </a:cubicBezTo>
                <a:cubicBezTo>
                  <a:pt x="0" y="0"/>
                  <a:pt x="0" y="0"/>
                  <a:pt x="0" y="0"/>
                </a:cubicBezTo>
                <a:lnTo>
                  <a:pt x="0" y="11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0" name="Freeform 248"/>
          <p:cNvSpPr/>
          <p:nvPr/>
        </p:nvSpPr>
        <p:spPr bwMode="auto">
          <a:xfrm>
            <a:off x="6504643" y="4601648"/>
            <a:ext cx="73015" cy="112739"/>
          </a:xfrm>
          <a:custGeom>
            <a:avLst/>
            <a:gdLst>
              <a:gd name="T0" fmla="*/ 0 w 46"/>
              <a:gd name="T1" fmla="*/ 20638 h 71"/>
              <a:gd name="T2" fmla="*/ 17463 w 46"/>
              <a:gd name="T3" fmla="*/ 20638 h 71"/>
              <a:gd name="T4" fmla="*/ 7938 w 46"/>
              <a:gd name="T5" fmla="*/ 0 h 71"/>
              <a:gd name="T6" fmla="*/ 33338 w 46"/>
              <a:gd name="T7" fmla="*/ 0 h 71"/>
              <a:gd name="T8" fmla="*/ 34925 w 46"/>
              <a:gd name="T9" fmla="*/ 0 h 71"/>
              <a:gd name="T10" fmla="*/ 46038 w 46"/>
              <a:gd name="T11" fmla="*/ 0 h 71"/>
              <a:gd name="T12" fmla="*/ 68263 w 46"/>
              <a:gd name="T13" fmla="*/ 47625 h 71"/>
              <a:gd name="T14" fmla="*/ 47625 w 46"/>
              <a:gd name="T15" fmla="*/ 47625 h 71"/>
              <a:gd name="T16" fmla="*/ 73025 w 46"/>
              <a:gd name="T17" fmla="*/ 112713 h 71"/>
              <a:gd name="T18" fmla="*/ 0 w 46"/>
              <a:gd name="T19" fmla="*/ 20638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 h="71">
                <a:moveTo>
                  <a:pt x="0" y="13"/>
                </a:moveTo>
                <a:lnTo>
                  <a:pt x="11" y="13"/>
                </a:lnTo>
                <a:lnTo>
                  <a:pt x="5" y="0"/>
                </a:lnTo>
                <a:lnTo>
                  <a:pt x="21" y="0"/>
                </a:lnTo>
                <a:lnTo>
                  <a:pt x="22" y="0"/>
                </a:lnTo>
                <a:lnTo>
                  <a:pt x="29" y="0"/>
                </a:lnTo>
                <a:lnTo>
                  <a:pt x="43" y="30"/>
                </a:lnTo>
                <a:lnTo>
                  <a:pt x="30" y="30"/>
                </a:lnTo>
                <a:lnTo>
                  <a:pt x="46" y="71"/>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1" name="Freeform 249"/>
          <p:cNvSpPr/>
          <p:nvPr/>
        </p:nvSpPr>
        <p:spPr bwMode="auto">
          <a:xfrm>
            <a:off x="6415747" y="4469855"/>
            <a:ext cx="206348" cy="125441"/>
          </a:xfrm>
          <a:custGeom>
            <a:avLst/>
            <a:gdLst>
              <a:gd name="T0" fmla="*/ 206375 w 122"/>
              <a:gd name="T1" fmla="*/ 103380 h 74"/>
              <a:gd name="T2" fmla="*/ 184384 w 122"/>
              <a:gd name="T3" fmla="*/ 125412 h 74"/>
              <a:gd name="T4" fmla="*/ 131945 w 122"/>
              <a:gd name="T5" fmla="*/ 125412 h 74"/>
              <a:gd name="T6" fmla="*/ 123487 w 122"/>
              <a:gd name="T7" fmla="*/ 125412 h 74"/>
              <a:gd name="T8" fmla="*/ 121795 w 122"/>
              <a:gd name="T9" fmla="*/ 125412 h 74"/>
              <a:gd name="T10" fmla="*/ 93038 w 122"/>
              <a:gd name="T11" fmla="*/ 125412 h 74"/>
              <a:gd name="T12" fmla="*/ 37215 w 122"/>
              <a:gd name="T13" fmla="*/ 125412 h 74"/>
              <a:gd name="T14" fmla="*/ 0 w 122"/>
              <a:gd name="T15" fmla="*/ 89822 h 74"/>
              <a:gd name="T16" fmla="*/ 37215 w 122"/>
              <a:gd name="T17" fmla="*/ 52537 h 74"/>
              <a:gd name="T18" fmla="*/ 60898 w 122"/>
              <a:gd name="T19" fmla="*/ 61011 h 74"/>
              <a:gd name="T20" fmla="*/ 123487 w 122"/>
              <a:gd name="T21" fmla="*/ 0 h 74"/>
              <a:gd name="T22" fmla="*/ 186076 w 122"/>
              <a:gd name="T23" fmla="*/ 62706 h 74"/>
              <a:gd name="T24" fmla="*/ 184384 w 122"/>
              <a:gd name="T25" fmla="*/ 81348 h 74"/>
              <a:gd name="T26" fmla="*/ 206375 w 122"/>
              <a:gd name="T27" fmla="*/ 103380 h 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2" h="74">
                <a:moveTo>
                  <a:pt x="122" y="61"/>
                </a:moveTo>
                <a:cubicBezTo>
                  <a:pt x="122" y="69"/>
                  <a:pt x="116" y="74"/>
                  <a:pt x="109" y="74"/>
                </a:cubicBezTo>
                <a:cubicBezTo>
                  <a:pt x="78" y="74"/>
                  <a:pt x="78" y="74"/>
                  <a:pt x="78" y="74"/>
                </a:cubicBezTo>
                <a:cubicBezTo>
                  <a:pt x="73" y="74"/>
                  <a:pt x="73" y="74"/>
                  <a:pt x="73" y="74"/>
                </a:cubicBezTo>
                <a:cubicBezTo>
                  <a:pt x="72" y="74"/>
                  <a:pt x="72" y="74"/>
                  <a:pt x="72" y="74"/>
                </a:cubicBezTo>
                <a:cubicBezTo>
                  <a:pt x="55" y="74"/>
                  <a:pt x="55" y="74"/>
                  <a:pt x="55" y="74"/>
                </a:cubicBezTo>
                <a:cubicBezTo>
                  <a:pt x="22" y="74"/>
                  <a:pt x="22" y="74"/>
                  <a:pt x="22" y="74"/>
                </a:cubicBezTo>
                <a:cubicBezTo>
                  <a:pt x="10" y="74"/>
                  <a:pt x="0" y="65"/>
                  <a:pt x="0" y="53"/>
                </a:cubicBezTo>
                <a:cubicBezTo>
                  <a:pt x="0" y="41"/>
                  <a:pt x="10" y="31"/>
                  <a:pt x="22" y="31"/>
                </a:cubicBezTo>
                <a:cubicBezTo>
                  <a:pt x="27" y="31"/>
                  <a:pt x="32" y="33"/>
                  <a:pt x="36" y="36"/>
                </a:cubicBezTo>
                <a:cubicBezTo>
                  <a:pt x="36" y="16"/>
                  <a:pt x="53" y="0"/>
                  <a:pt x="73" y="0"/>
                </a:cubicBezTo>
                <a:cubicBezTo>
                  <a:pt x="94" y="0"/>
                  <a:pt x="110" y="16"/>
                  <a:pt x="110" y="37"/>
                </a:cubicBezTo>
                <a:cubicBezTo>
                  <a:pt x="110" y="41"/>
                  <a:pt x="110" y="45"/>
                  <a:pt x="109" y="48"/>
                </a:cubicBezTo>
                <a:cubicBezTo>
                  <a:pt x="116" y="48"/>
                  <a:pt x="122" y="54"/>
                  <a:pt x="122" y="6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2" name="Freeform 250"/>
          <p:cNvSpPr/>
          <p:nvPr/>
        </p:nvSpPr>
        <p:spPr bwMode="auto">
          <a:xfrm>
            <a:off x="6410984" y="2726376"/>
            <a:ext cx="20635" cy="106387"/>
          </a:xfrm>
          <a:custGeom>
            <a:avLst/>
            <a:gdLst>
              <a:gd name="T0" fmla="*/ 20638 w 12"/>
              <a:gd name="T1" fmla="*/ 1688 h 63"/>
              <a:gd name="T2" fmla="*/ 12039 w 12"/>
              <a:gd name="T3" fmla="*/ 0 h 63"/>
              <a:gd name="T4" fmla="*/ 10319 w 12"/>
              <a:gd name="T5" fmla="*/ 0 h 63"/>
              <a:gd name="T6" fmla="*/ 0 w 12"/>
              <a:gd name="T7" fmla="*/ 3377 h 63"/>
              <a:gd name="T8" fmla="*/ 0 w 12"/>
              <a:gd name="T9" fmla="*/ 106362 h 63"/>
              <a:gd name="T10" fmla="*/ 20638 w 12"/>
              <a:gd name="T11" fmla="*/ 106362 h 63"/>
              <a:gd name="T12" fmla="*/ 20638 w 12"/>
              <a:gd name="T13" fmla="*/ 1688 h 6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63">
                <a:moveTo>
                  <a:pt x="12" y="1"/>
                </a:moveTo>
                <a:cubicBezTo>
                  <a:pt x="11" y="1"/>
                  <a:pt x="9" y="0"/>
                  <a:pt x="7" y="0"/>
                </a:cubicBezTo>
                <a:cubicBezTo>
                  <a:pt x="6" y="0"/>
                  <a:pt x="6" y="0"/>
                  <a:pt x="6" y="0"/>
                </a:cubicBezTo>
                <a:cubicBezTo>
                  <a:pt x="4" y="0"/>
                  <a:pt x="2" y="1"/>
                  <a:pt x="0" y="2"/>
                </a:cubicBezTo>
                <a:cubicBezTo>
                  <a:pt x="0" y="63"/>
                  <a:pt x="0" y="63"/>
                  <a:pt x="0" y="63"/>
                </a:cubicBezTo>
                <a:cubicBezTo>
                  <a:pt x="12" y="63"/>
                  <a:pt x="12" y="63"/>
                  <a:pt x="12" y="63"/>
                </a:cubicBezTo>
                <a:lnTo>
                  <a:pt x="12" y="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3" name="Freeform 251"/>
          <p:cNvSpPr/>
          <p:nvPr/>
        </p:nvSpPr>
        <p:spPr bwMode="auto">
          <a:xfrm>
            <a:off x="6410984" y="2578704"/>
            <a:ext cx="20635" cy="15879"/>
          </a:xfrm>
          <a:custGeom>
            <a:avLst/>
            <a:gdLst>
              <a:gd name="T0" fmla="*/ 12039 w 12"/>
              <a:gd name="T1" fmla="*/ 14111 h 9"/>
              <a:gd name="T2" fmla="*/ 15479 w 12"/>
              <a:gd name="T3" fmla="*/ 14111 h 9"/>
              <a:gd name="T4" fmla="*/ 20638 w 12"/>
              <a:gd name="T5" fmla="*/ 15875 h 9"/>
              <a:gd name="T6" fmla="*/ 20638 w 12"/>
              <a:gd name="T7" fmla="*/ 0 h 9"/>
              <a:gd name="T8" fmla="*/ 0 w 12"/>
              <a:gd name="T9" fmla="*/ 0 h 9"/>
              <a:gd name="T10" fmla="*/ 0 w 12"/>
              <a:gd name="T11" fmla="*/ 15875 h 9"/>
              <a:gd name="T12" fmla="*/ 12039 w 12"/>
              <a:gd name="T13" fmla="*/ 14111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9">
                <a:moveTo>
                  <a:pt x="7" y="8"/>
                </a:moveTo>
                <a:cubicBezTo>
                  <a:pt x="8" y="8"/>
                  <a:pt x="8" y="8"/>
                  <a:pt x="9" y="8"/>
                </a:cubicBezTo>
                <a:cubicBezTo>
                  <a:pt x="10" y="8"/>
                  <a:pt x="11" y="8"/>
                  <a:pt x="12" y="9"/>
                </a:cubicBezTo>
                <a:cubicBezTo>
                  <a:pt x="12" y="0"/>
                  <a:pt x="12" y="0"/>
                  <a:pt x="12" y="0"/>
                </a:cubicBezTo>
                <a:cubicBezTo>
                  <a:pt x="0" y="0"/>
                  <a:pt x="0" y="0"/>
                  <a:pt x="0" y="0"/>
                </a:cubicBezTo>
                <a:cubicBezTo>
                  <a:pt x="0" y="9"/>
                  <a:pt x="0" y="9"/>
                  <a:pt x="0" y="9"/>
                </a:cubicBezTo>
                <a:cubicBezTo>
                  <a:pt x="2" y="9"/>
                  <a:pt x="5" y="8"/>
                  <a:pt x="7"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4" name="Freeform 252"/>
          <p:cNvSpPr/>
          <p:nvPr/>
        </p:nvSpPr>
        <p:spPr bwMode="auto">
          <a:xfrm>
            <a:off x="6323691" y="2599347"/>
            <a:ext cx="198411" cy="147671"/>
          </a:xfrm>
          <a:custGeom>
            <a:avLst/>
            <a:gdLst>
              <a:gd name="T0" fmla="*/ 106851 w 117"/>
              <a:gd name="T1" fmla="*/ 1697 h 87"/>
              <a:gd name="T2" fmla="*/ 100067 w 117"/>
              <a:gd name="T3" fmla="*/ 0 h 87"/>
              <a:gd name="T4" fmla="*/ 98370 w 117"/>
              <a:gd name="T5" fmla="*/ 0 h 87"/>
              <a:gd name="T6" fmla="*/ 86498 w 117"/>
              <a:gd name="T7" fmla="*/ 1697 h 87"/>
              <a:gd name="T8" fmla="*/ 0 w 117"/>
              <a:gd name="T9" fmla="*/ 98425 h 87"/>
              <a:gd name="T10" fmla="*/ 6784 w 117"/>
              <a:gd name="T11" fmla="*/ 135758 h 87"/>
              <a:gd name="T12" fmla="*/ 10176 w 117"/>
              <a:gd name="T13" fmla="*/ 139152 h 87"/>
              <a:gd name="T14" fmla="*/ 15264 w 117"/>
              <a:gd name="T15" fmla="*/ 134061 h 87"/>
              <a:gd name="T16" fmla="*/ 40705 w 117"/>
              <a:gd name="T17" fmla="*/ 118788 h 87"/>
              <a:gd name="T18" fmla="*/ 40705 w 117"/>
              <a:gd name="T19" fmla="*/ 118788 h 87"/>
              <a:gd name="T20" fmla="*/ 66146 w 117"/>
              <a:gd name="T21" fmla="*/ 135758 h 87"/>
              <a:gd name="T22" fmla="*/ 69538 w 117"/>
              <a:gd name="T23" fmla="*/ 140849 h 87"/>
              <a:gd name="T24" fmla="*/ 71234 w 117"/>
              <a:gd name="T25" fmla="*/ 135758 h 87"/>
              <a:gd name="T26" fmla="*/ 86498 w 117"/>
              <a:gd name="T27" fmla="*/ 122182 h 87"/>
              <a:gd name="T28" fmla="*/ 96674 w 117"/>
              <a:gd name="T29" fmla="*/ 120485 h 87"/>
              <a:gd name="T30" fmla="*/ 98370 w 117"/>
              <a:gd name="T31" fmla="*/ 120485 h 87"/>
              <a:gd name="T32" fmla="*/ 106851 w 117"/>
              <a:gd name="T33" fmla="*/ 122182 h 87"/>
              <a:gd name="T34" fmla="*/ 123811 w 117"/>
              <a:gd name="T35" fmla="*/ 137455 h 87"/>
              <a:gd name="T36" fmla="*/ 127203 w 117"/>
              <a:gd name="T37" fmla="*/ 142546 h 87"/>
              <a:gd name="T38" fmla="*/ 128899 w 117"/>
              <a:gd name="T39" fmla="*/ 137455 h 87"/>
              <a:gd name="T40" fmla="*/ 154340 w 117"/>
              <a:gd name="T41" fmla="*/ 122182 h 87"/>
              <a:gd name="T42" fmla="*/ 154340 w 117"/>
              <a:gd name="T43" fmla="*/ 122182 h 87"/>
              <a:gd name="T44" fmla="*/ 179781 w 117"/>
              <a:gd name="T45" fmla="*/ 139152 h 87"/>
              <a:gd name="T46" fmla="*/ 183173 w 117"/>
              <a:gd name="T47" fmla="*/ 144243 h 87"/>
              <a:gd name="T48" fmla="*/ 184869 w 117"/>
              <a:gd name="T49" fmla="*/ 147637 h 87"/>
              <a:gd name="T50" fmla="*/ 186565 w 117"/>
              <a:gd name="T51" fmla="*/ 145940 h 87"/>
              <a:gd name="T52" fmla="*/ 188261 w 117"/>
              <a:gd name="T53" fmla="*/ 139152 h 87"/>
              <a:gd name="T54" fmla="*/ 196741 w 117"/>
              <a:gd name="T55" fmla="*/ 101819 h 87"/>
              <a:gd name="T56" fmla="*/ 106851 w 117"/>
              <a:gd name="T57" fmla="*/ 1697 h 8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7" h="87">
                <a:moveTo>
                  <a:pt x="63" y="1"/>
                </a:moveTo>
                <a:cubicBezTo>
                  <a:pt x="62" y="1"/>
                  <a:pt x="61" y="0"/>
                  <a:pt x="59" y="0"/>
                </a:cubicBezTo>
                <a:cubicBezTo>
                  <a:pt x="59" y="0"/>
                  <a:pt x="59" y="0"/>
                  <a:pt x="58" y="0"/>
                </a:cubicBezTo>
                <a:cubicBezTo>
                  <a:pt x="56" y="0"/>
                  <a:pt x="53" y="1"/>
                  <a:pt x="51" y="1"/>
                </a:cubicBezTo>
                <a:cubicBezTo>
                  <a:pt x="23" y="4"/>
                  <a:pt x="1" y="28"/>
                  <a:pt x="0" y="58"/>
                </a:cubicBezTo>
                <a:cubicBezTo>
                  <a:pt x="0" y="65"/>
                  <a:pt x="1" y="73"/>
                  <a:pt x="4" y="80"/>
                </a:cubicBezTo>
                <a:cubicBezTo>
                  <a:pt x="4" y="81"/>
                  <a:pt x="5" y="82"/>
                  <a:pt x="6" y="82"/>
                </a:cubicBezTo>
                <a:cubicBezTo>
                  <a:pt x="7" y="82"/>
                  <a:pt x="8" y="81"/>
                  <a:pt x="9" y="79"/>
                </a:cubicBezTo>
                <a:cubicBezTo>
                  <a:pt x="11" y="74"/>
                  <a:pt x="17" y="70"/>
                  <a:pt x="24" y="70"/>
                </a:cubicBezTo>
                <a:cubicBezTo>
                  <a:pt x="24" y="70"/>
                  <a:pt x="24" y="70"/>
                  <a:pt x="24" y="70"/>
                </a:cubicBezTo>
                <a:cubicBezTo>
                  <a:pt x="31" y="70"/>
                  <a:pt x="36" y="74"/>
                  <a:pt x="39" y="80"/>
                </a:cubicBezTo>
                <a:cubicBezTo>
                  <a:pt x="40" y="82"/>
                  <a:pt x="40" y="83"/>
                  <a:pt x="41" y="83"/>
                </a:cubicBezTo>
                <a:cubicBezTo>
                  <a:pt x="41" y="83"/>
                  <a:pt x="41" y="82"/>
                  <a:pt x="42" y="80"/>
                </a:cubicBezTo>
                <a:cubicBezTo>
                  <a:pt x="44" y="76"/>
                  <a:pt x="47" y="74"/>
                  <a:pt x="51" y="72"/>
                </a:cubicBezTo>
                <a:cubicBezTo>
                  <a:pt x="53" y="71"/>
                  <a:pt x="55" y="71"/>
                  <a:pt x="57" y="71"/>
                </a:cubicBezTo>
                <a:cubicBezTo>
                  <a:pt x="57" y="71"/>
                  <a:pt x="58" y="71"/>
                  <a:pt x="58" y="71"/>
                </a:cubicBezTo>
                <a:cubicBezTo>
                  <a:pt x="60" y="71"/>
                  <a:pt x="62" y="71"/>
                  <a:pt x="63" y="72"/>
                </a:cubicBezTo>
                <a:cubicBezTo>
                  <a:pt x="68" y="74"/>
                  <a:pt x="71" y="77"/>
                  <a:pt x="73" y="81"/>
                </a:cubicBezTo>
                <a:cubicBezTo>
                  <a:pt x="74" y="83"/>
                  <a:pt x="74" y="84"/>
                  <a:pt x="75" y="84"/>
                </a:cubicBezTo>
                <a:cubicBezTo>
                  <a:pt x="75" y="84"/>
                  <a:pt x="75" y="83"/>
                  <a:pt x="76" y="81"/>
                </a:cubicBezTo>
                <a:cubicBezTo>
                  <a:pt x="79" y="75"/>
                  <a:pt x="85" y="72"/>
                  <a:pt x="91" y="72"/>
                </a:cubicBezTo>
                <a:cubicBezTo>
                  <a:pt x="91" y="72"/>
                  <a:pt x="91" y="72"/>
                  <a:pt x="91" y="72"/>
                </a:cubicBezTo>
                <a:cubicBezTo>
                  <a:pt x="98" y="72"/>
                  <a:pt x="104" y="76"/>
                  <a:pt x="106" y="82"/>
                </a:cubicBezTo>
                <a:cubicBezTo>
                  <a:pt x="107" y="83"/>
                  <a:pt x="107" y="84"/>
                  <a:pt x="108" y="85"/>
                </a:cubicBezTo>
                <a:cubicBezTo>
                  <a:pt x="108" y="86"/>
                  <a:pt x="108" y="87"/>
                  <a:pt x="109" y="87"/>
                </a:cubicBezTo>
                <a:cubicBezTo>
                  <a:pt x="109" y="87"/>
                  <a:pt x="109" y="87"/>
                  <a:pt x="110" y="86"/>
                </a:cubicBezTo>
                <a:cubicBezTo>
                  <a:pt x="110" y="85"/>
                  <a:pt x="111" y="84"/>
                  <a:pt x="111" y="82"/>
                </a:cubicBezTo>
                <a:cubicBezTo>
                  <a:pt x="114" y="76"/>
                  <a:pt x="116" y="68"/>
                  <a:pt x="116" y="60"/>
                </a:cubicBezTo>
                <a:cubicBezTo>
                  <a:pt x="117" y="29"/>
                  <a:pt x="94" y="3"/>
                  <a:pt x="63"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5" name="Freeform 253"/>
          <p:cNvSpPr/>
          <p:nvPr/>
        </p:nvSpPr>
        <p:spPr bwMode="auto">
          <a:xfrm>
            <a:off x="7293519" y="2583469"/>
            <a:ext cx="82539" cy="60339"/>
          </a:xfrm>
          <a:custGeom>
            <a:avLst/>
            <a:gdLst>
              <a:gd name="T0" fmla="*/ 53910 w 49"/>
              <a:gd name="T1" fmla="*/ 17236 h 35"/>
              <a:gd name="T2" fmla="*/ 72442 w 49"/>
              <a:gd name="T3" fmla="*/ 5171 h 35"/>
              <a:gd name="T4" fmla="*/ 82550 w 49"/>
              <a:gd name="T5" fmla="*/ 1724 h 35"/>
              <a:gd name="T6" fmla="*/ 48856 w 49"/>
              <a:gd name="T7" fmla="*/ 3447 h 35"/>
              <a:gd name="T8" fmla="*/ 25270 w 49"/>
              <a:gd name="T9" fmla="*/ 22406 h 35"/>
              <a:gd name="T10" fmla="*/ 16847 w 49"/>
              <a:gd name="T11" fmla="*/ 39642 h 35"/>
              <a:gd name="T12" fmla="*/ 0 w 49"/>
              <a:gd name="T13" fmla="*/ 60325 h 35"/>
              <a:gd name="T14" fmla="*/ 26955 w 49"/>
              <a:gd name="T15" fmla="*/ 48260 h 35"/>
              <a:gd name="T16" fmla="*/ 53910 w 49"/>
              <a:gd name="T17" fmla="*/ 17236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35">
                <a:moveTo>
                  <a:pt x="32" y="10"/>
                </a:moveTo>
                <a:cubicBezTo>
                  <a:pt x="35" y="7"/>
                  <a:pt x="39" y="5"/>
                  <a:pt x="43" y="3"/>
                </a:cubicBezTo>
                <a:cubicBezTo>
                  <a:pt x="44" y="2"/>
                  <a:pt x="47" y="1"/>
                  <a:pt x="49" y="1"/>
                </a:cubicBezTo>
                <a:cubicBezTo>
                  <a:pt x="42" y="0"/>
                  <a:pt x="35" y="0"/>
                  <a:pt x="29" y="2"/>
                </a:cubicBezTo>
                <a:cubicBezTo>
                  <a:pt x="23" y="4"/>
                  <a:pt x="19" y="8"/>
                  <a:pt x="15" y="13"/>
                </a:cubicBezTo>
                <a:cubicBezTo>
                  <a:pt x="13" y="16"/>
                  <a:pt x="11" y="20"/>
                  <a:pt x="10" y="23"/>
                </a:cubicBezTo>
                <a:cubicBezTo>
                  <a:pt x="7" y="27"/>
                  <a:pt x="4" y="33"/>
                  <a:pt x="0" y="35"/>
                </a:cubicBezTo>
                <a:cubicBezTo>
                  <a:pt x="6" y="34"/>
                  <a:pt x="12" y="32"/>
                  <a:pt x="16" y="28"/>
                </a:cubicBezTo>
                <a:cubicBezTo>
                  <a:pt x="23" y="23"/>
                  <a:pt x="26" y="16"/>
                  <a:pt x="32" y="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6" name="Freeform 254"/>
          <p:cNvSpPr/>
          <p:nvPr/>
        </p:nvSpPr>
        <p:spPr bwMode="auto">
          <a:xfrm>
            <a:off x="7298289" y="2585056"/>
            <a:ext cx="109523" cy="73042"/>
          </a:xfrm>
          <a:custGeom>
            <a:avLst/>
            <a:gdLst>
              <a:gd name="T0" fmla="*/ 70778 w 65"/>
              <a:gd name="T1" fmla="*/ 6793 h 43"/>
              <a:gd name="T2" fmla="*/ 43815 w 65"/>
              <a:gd name="T3" fmla="*/ 32267 h 43"/>
              <a:gd name="T4" fmla="*/ 23593 w 65"/>
              <a:gd name="T5" fmla="*/ 52646 h 43"/>
              <a:gd name="T6" fmla="*/ 0 w 65"/>
              <a:gd name="T7" fmla="*/ 62835 h 43"/>
              <a:gd name="T8" fmla="*/ 58981 w 65"/>
              <a:gd name="T9" fmla="*/ 61137 h 43"/>
              <a:gd name="T10" fmla="*/ 91000 w 65"/>
              <a:gd name="T11" fmla="*/ 18681 h 43"/>
              <a:gd name="T12" fmla="*/ 102796 w 65"/>
              <a:gd name="T13" fmla="*/ 5095 h 43"/>
              <a:gd name="T14" fmla="*/ 109537 w 65"/>
              <a:gd name="T15" fmla="*/ 0 h 43"/>
              <a:gd name="T16" fmla="*/ 70778 w 65"/>
              <a:gd name="T17" fmla="*/ 6793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5" h="43">
                <a:moveTo>
                  <a:pt x="42" y="4"/>
                </a:moveTo>
                <a:cubicBezTo>
                  <a:pt x="35" y="8"/>
                  <a:pt x="31" y="13"/>
                  <a:pt x="26" y="19"/>
                </a:cubicBezTo>
                <a:cubicBezTo>
                  <a:pt x="23" y="23"/>
                  <a:pt x="19" y="28"/>
                  <a:pt x="14" y="31"/>
                </a:cubicBezTo>
                <a:cubicBezTo>
                  <a:pt x="10" y="33"/>
                  <a:pt x="5" y="36"/>
                  <a:pt x="0" y="37"/>
                </a:cubicBezTo>
                <a:cubicBezTo>
                  <a:pt x="11" y="43"/>
                  <a:pt x="25" y="43"/>
                  <a:pt x="35" y="36"/>
                </a:cubicBezTo>
                <a:cubicBezTo>
                  <a:pt x="45" y="30"/>
                  <a:pt x="49" y="20"/>
                  <a:pt x="54" y="11"/>
                </a:cubicBezTo>
                <a:cubicBezTo>
                  <a:pt x="56" y="8"/>
                  <a:pt x="58" y="5"/>
                  <a:pt x="61" y="3"/>
                </a:cubicBezTo>
                <a:cubicBezTo>
                  <a:pt x="62" y="2"/>
                  <a:pt x="64" y="0"/>
                  <a:pt x="65" y="0"/>
                </a:cubicBezTo>
                <a:cubicBezTo>
                  <a:pt x="57" y="0"/>
                  <a:pt x="49" y="1"/>
                  <a:pt x="42" y="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7" name="Freeform 255"/>
          <p:cNvSpPr/>
          <p:nvPr/>
        </p:nvSpPr>
        <p:spPr bwMode="auto">
          <a:xfrm>
            <a:off x="7293519" y="2521534"/>
            <a:ext cx="69841" cy="50812"/>
          </a:xfrm>
          <a:custGeom>
            <a:avLst/>
            <a:gdLst>
              <a:gd name="T0" fmla="*/ 21620 w 42"/>
              <a:gd name="T1" fmla="*/ 20320 h 30"/>
              <a:gd name="T2" fmla="*/ 13305 w 42"/>
              <a:gd name="T3" fmla="*/ 33867 h 30"/>
              <a:gd name="T4" fmla="*/ 0 w 42"/>
              <a:gd name="T5" fmla="*/ 50800 h 30"/>
              <a:gd name="T6" fmla="*/ 23283 w 42"/>
              <a:gd name="T7" fmla="*/ 40640 h 30"/>
              <a:gd name="T8" fmla="*/ 44904 w 42"/>
              <a:gd name="T9" fmla="*/ 15240 h 30"/>
              <a:gd name="T10" fmla="*/ 61535 w 42"/>
              <a:gd name="T11" fmla="*/ 5080 h 30"/>
              <a:gd name="T12" fmla="*/ 69850 w 42"/>
              <a:gd name="T13" fmla="*/ 1693 h 30"/>
              <a:gd name="T14" fmla="*/ 41577 w 42"/>
              <a:gd name="T15" fmla="*/ 3387 h 30"/>
              <a:gd name="T16" fmla="*/ 21620 w 42"/>
              <a:gd name="T17" fmla="*/ 2032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 h="30">
                <a:moveTo>
                  <a:pt x="13" y="12"/>
                </a:moveTo>
                <a:cubicBezTo>
                  <a:pt x="11" y="14"/>
                  <a:pt x="10" y="17"/>
                  <a:pt x="8" y="20"/>
                </a:cubicBezTo>
                <a:cubicBezTo>
                  <a:pt x="7" y="24"/>
                  <a:pt x="4" y="29"/>
                  <a:pt x="0" y="30"/>
                </a:cubicBezTo>
                <a:cubicBezTo>
                  <a:pt x="5" y="30"/>
                  <a:pt x="10" y="28"/>
                  <a:pt x="14" y="24"/>
                </a:cubicBezTo>
                <a:cubicBezTo>
                  <a:pt x="20" y="20"/>
                  <a:pt x="23" y="14"/>
                  <a:pt x="27" y="9"/>
                </a:cubicBezTo>
                <a:cubicBezTo>
                  <a:pt x="30" y="6"/>
                  <a:pt x="33" y="4"/>
                  <a:pt x="37" y="3"/>
                </a:cubicBezTo>
                <a:cubicBezTo>
                  <a:pt x="38" y="2"/>
                  <a:pt x="40" y="1"/>
                  <a:pt x="42" y="1"/>
                </a:cubicBezTo>
                <a:cubicBezTo>
                  <a:pt x="36" y="1"/>
                  <a:pt x="30" y="0"/>
                  <a:pt x="25" y="2"/>
                </a:cubicBezTo>
                <a:cubicBezTo>
                  <a:pt x="20" y="4"/>
                  <a:pt x="16" y="8"/>
                  <a:pt x="13" y="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8" name="Freeform 256"/>
          <p:cNvSpPr/>
          <p:nvPr/>
        </p:nvSpPr>
        <p:spPr bwMode="auto">
          <a:xfrm>
            <a:off x="7298289" y="2523122"/>
            <a:ext cx="92063" cy="61926"/>
          </a:xfrm>
          <a:custGeom>
            <a:avLst/>
            <a:gdLst>
              <a:gd name="T0" fmla="*/ 87053 w 55"/>
              <a:gd name="T1" fmla="*/ 5020 h 37"/>
              <a:gd name="T2" fmla="*/ 92075 w 55"/>
              <a:gd name="T3" fmla="*/ 1673 h 37"/>
              <a:gd name="T4" fmla="*/ 60267 w 55"/>
              <a:gd name="T5" fmla="*/ 6693 h 37"/>
              <a:gd name="T6" fmla="*/ 36830 w 55"/>
              <a:gd name="T7" fmla="*/ 26773 h 37"/>
              <a:gd name="T8" fmla="*/ 20089 w 55"/>
              <a:gd name="T9" fmla="*/ 45179 h 37"/>
              <a:gd name="T10" fmla="*/ 0 w 55"/>
              <a:gd name="T11" fmla="*/ 53546 h 37"/>
              <a:gd name="T12" fmla="*/ 50223 w 55"/>
              <a:gd name="T13" fmla="*/ 53546 h 37"/>
              <a:gd name="T14" fmla="*/ 78682 w 55"/>
              <a:gd name="T15" fmla="*/ 16733 h 37"/>
              <a:gd name="T16" fmla="*/ 87053 w 55"/>
              <a:gd name="T17" fmla="*/ 5020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 h="37">
                <a:moveTo>
                  <a:pt x="52" y="3"/>
                </a:moveTo>
                <a:cubicBezTo>
                  <a:pt x="53" y="3"/>
                  <a:pt x="54" y="1"/>
                  <a:pt x="55" y="1"/>
                </a:cubicBezTo>
                <a:cubicBezTo>
                  <a:pt x="49" y="0"/>
                  <a:pt x="42" y="1"/>
                  <a:pt x="36" y="4"/>
                </a:cubicBezTo>
                <a:cubicBezTo>
                  <a:pt x="30" y="7"/>
                  <a:pt x="26" y="11"/>
                  <a:pt x="22" y="16"/>
                </a:cubicBezTo>
                <a:cubicBezTo>
                  <a:pt x="19" y="20"/>
                  <a:pt x="16" y="24"/>
                  <a:pt x="12" y="27"/>
                </a:cubicBezTo>
                <a:cubicBezTo>
                  <a:pt x="9" y="29"/>
                  <a:pt x="4" y="31"/>
                  <a:pt x="0" y="32"/>
                </a:cubicBezTo>
                <a:cubicBezTo>
                  <a:pt x="9" y="37"/>
                  <a:pt x="21" y="37"/>
                  <a:pt x="30" y="32"/>
                </a:cubicBezTo>
                <a:cubicBezTo>
                  <a:pt x="39" y="26"/>
                  <a:pt x="42" y="18"/>
                  <a:pt x="47" y="10"/>
                </a:cubicBezTo>
                <a:cubicBezTo>
                  <a:pt x="48" y="7"/>
                  <a:pt x="50" y="5"/>
                  <a:pt x="52"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1999" name="Freeform 257"/>
          <p:cNvSpPr/>
          <p:nvPr/>
        </p:nvSpPr>
        <p:spPr bwMode="auto">
          <a:xfrm>
            <a:off x="7201456" y="2583469"/>
            <a:ext cx="82539" cy="60339"/>
          </a:xfrm>
          <a:custGeom>
            <a:avLst/>
            <a:gdLst>
              <a:gd name="T0" fmla="*/ 28640 w 49"/>
              <a:gd name="T1" fmla="*/ 17236 h 35"/>
              <a:gd name="T2" fmla="*/ 53910 w 49"/>
              <a:gd name="T3" fmla="*/ 48260 h 35"/>
              <a:gd name="T4" fmla="*/ 82550 w 49"/>
              <a:gd name="T5" fmla="*/ 60325 h 35"/>
              <a:gd name="T6" fmla="*/ 65703 w 49"/>
              <a:gd name="T7" fmla="*/ 39642 h 35"/>
              <a:gd name="T8" fmla="*/ 55595 w 49"/>
              <a:gd name="T9" fmla="*/ 22406 h 35"/>
              <a:gd name="T10" fmla="*/ 33694 w 49"/>
              <a:gd name="T11" fmla="*/ 3447 h 35"/>
              <a:gd name="T12" fmla="*/ 0 w 49"/>
              <a:gd name="T13" fmla="*/ 1724 h 35"/>
              <a:gd name="T14" fmla="*/ 10108 w 49"/>
              <a:gd name="T15" fmla="*/ 5171 h 35"/>
              <a:gd name="T16" fmla="*/ 28640 w 49"/>
              <a:gd name="T17" fmla="*/ 17236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35">
                <a:moveTo>
                  <a:pt x="17" y="10"/>
                </a:moveTo>
                <a:cubicBezTo>
                  <a:pt x="22" y="16"/>
                  <a:pt x="26" y="23"/>
                  <a:pt x="32" y="28"/>
                </a:cubicBezTo>
                <a:cubicBezTo>
                  <a:pt x="37" y="32"/>
                  <a:pt x="43" y="34"/>
                  <a:pt x="49" y="35"/>
                </a:cubicBezTo>
                <a:cubicBezTo>
                  <a:pt x="44" y="33"/>
                  <a:pt x="41" y="27"/>
                  <a:pt x="39" y="23"/>
                </a:cubicBezTo>
                <a:cubicBezTo>
                  <a:pt x="37" y="20"/>
                  <a:pt x="35" y="16"/>
                  <a:pt x="33" y="13"/>
                </a:cubicBezTo>
                <a:cubicBezTo>
                  <a:pt x="30" y="8"/>
                  <a:pt x="25" y="4"/>
                  <a:pt x="20" y="2"/>
                </a:cubicBezTo>
                <a:cubicBezTo>
                  <a:pt x="14" y="0"/>
                  <a:pt x="7" y="0"/>
                  <a:pt x="0" y="1"/>
                </a:cubicBezTo>
                <a:cubicBezTo>
                  <a:pt x="2" y="1"/>
                  <a:pt x="4" y="2"/>
                  <a:pt x="6" y="3"/>
                </a:cubicBezTo>
                <a:cubicBezTo>
                  <a:pt x="10" y="5"/>
                  <a:pt x="14" y="7"/>
                  <a:pt x="17" y="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0" name="Freeform 258"/>
          <p:cNvSpPr/>
          <p:nvPr/>
        </p:nvSpPr>
        <p:spPr bwMode="auto">
          <a:xfrm>
            <a:off x="7169710" y="2585056"/>
            <a:ext cx="107936" cy="73042"/>
          </a:xfrm>
          <a:custGeom>
            <a:avLst/>
            <a:gdLst>
              <a:gd name="T0" fmla="*/ 16867 w 64"/>
              <a:gd name="T1" fmla="*/ 18681 h 43"/>
              <a:gd name="T2" fmla="*/ 48915 w 64"/>
              <a:gd name="T3" fmla="*/ 61137 h 43"/>
              <a:gd name="T4" fmla="*/ 107950 w 64"/>
              <a:gd name="T5" fmla="*/ 62835 h 43"/>
              <a:gd name="T6" fmla="*/ 86023 w 64"/>
              <a:gd name="T7" fmla="*/ 52646 h 43"/>
              <a:gd name="T8" fmla="*/ 65782 w 64"/>
              <a:gd name="T9" fmla="*/ 32267 h 43"/>
              <a:gd name="T10" fmla="*/ 38795 w 64"/>
              <a:gd name="T11" fmla="*/ 6793 h 43"/>
              <a:gd name="T12" fmla="*/ 0 w 64"/>
              <a:gd name="T13" fmla="*/ 0 h 43"/>
              <a:gd name="T14" fmla="*/ 5060 w 64"/>
              <a:gd name="T15" fmla="*/ 5095 h 43"/>
              <a:gd name="T16" fmla="*/ 16867 w 64"/>
              <a:gd name="T17" fmla="*/ 18681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 h="43">
                <a:moveTo>
                  <a:pt x="10" y="11"/>
                </a:moveTo>
                <a:cubicBezTo>
                  <a:pt x="16" y="20"/>
                  <a:pt x="19" y="30"/>
                  <a:pt x="29" y="36"/>
                </a:cubicBezTo>
                <a:cubicBezTo>
                  <a:pt x="40" y="43"/>
                  <a:pt x="53" y="43"/>
                  <a:pt x="64" y="37"/>
                </a:cubicBezTo>
                <a:cubicBezTo>
                  <a:pt x="60" y="36"/>
                  <a:pt x="54" y="33"/>
                  <a:pt x="51" y="31"/>
                </a:cubicBezTo>
                <a:cubicBezTo>
                  <a:pt x="46" y="28"/>
                  <a:pt x="42" y="23"/>
                  <a:pt x="39" y="19"/>
                </a:cubicBezTo>
                <a:cubicBezTo>
                  <a:pt x="34" y="13"/>
                  <a:pt x="29" y="8"/>
                  <a:pt x="23" y="4"/>
                </a:cubicBezTo>
                <a:cubicBezTo>
                  <a:pt x="16" y="1"/>
                  <a:pt x="8" y="0"/>
                  <a:pt x="0" y="0"/>
                </a:cubicBezTo>
                <a:cubicBezTo>
                  <a:pt x="1" y="0"/>
                  <a:pt x="3" y="2"/>
                  <a:pt x="3" y="3"/>
                </a:cubicBezTo>
                <a:cubicBezTo>
                  <a:pt x="6" y="5"/>
                  <a:pt x="8" y="8"/>
                  <a:pt x="10"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1" name="Freeform 259"/>
          <p:cNvSpPr/>
          <p:nvPr/>
        </p:nvSpPr>
        <p:spPr bwMode="auto">
          <a:xfrm>
            <a:off x="7212568" y="2521534"/>
            <a:ext cx="71428" cy="50812"/>
          </a:xfrm>
          <a:custGeom>
            <a:avLst/>
            <a:gdLst>
              <a:gd name="T0" fmla="*/ 28915 w 42"/>
              <a:gd name="T1" fmla="*/ 3387 h 30"/>
              <a:gd name="T2" fmla="*/ 0 w 42"/>
              <a:gd name="T3" fmla="*/ 1693 h 30"/>
              <a:gd name="T4" fmla="*/ 8504 w 42"/>
              <a:gd name="T5" fmla="*/ 5080 h 30"/>
              <a:gd name="T6" fmla="*/ 23812 w 42"/>
              <a:gd name="T7" fmla="*/ 15240 h 30"/>
              <a:gd name="T8" fmla="*/ 45924 w 42"/>
              <a:gd name="T9" fmla="*/ 40640 h 30"/>
              <a:gd name="T10" fmla="*/ 71437 w 42"/>
              <a:gd name="T11" fmla="*/ 50800 h 30"/>
              <a:gd name="T12" fmla="*/ 56129 w 42"/>
              <a:gd name="T13" fmla="*/ 33867 h 30"/>
              <a:gd name="T14" fmla="*/ 47625 w 42"/>
              <a:gd name="T15" fmla="*/ 20320 h 30"/>
              <a:gd name="T16" fmla="*/ 28915 w 42"/>
              <a:gd name="T17" fmla="*/ 3387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 h="30">
                <a:moveTo>
                  <a:pt x="17" y="2"/>
                </a:moveTo>
                <a:cubicBezTo>
                  <a:pt x="11" y="0"/>
                  <a:pt x="5" y="1"/>
                  <a:pt x="0" y="1"/>
                </a:cubicBezTo>
                <a:cubicBezTo>
                  <a:pt x="1" y="1"/>
                  <a:pt x="3" y="2"/>
                  <a:pt x="5" y="3"/>
                </a:cubicBezTo>
                <a:cubicBezTo>
                  <a:pt x="8" y="4"/>
                  <a:pt x="12" y="6"/>
                  <a:pt x="14" y="9"/>
                </a:cubicBezTo>
                <a:cubicBezTo>
                  <a:pt x="19" y="14"/>
                  <a:pt x="22" y="20"/>
                  <a:pt x="27" y="24"/>
                </a:cubicBezTo>
                <a:cubicBezTo>
                  <a:pt x="31" y="28"/>
                  <a:pt x="36" y="30"/>
                  <a:pt x="42" y="30"/>
                </a:cubicBezTo>
                <a:cubicBezTo>
                  <a:pt x="38" y="29"/>
                  <a:pt x="35" y="24"/>
                  <a:pt x="33" y="20"/>
                </a:cubicBezTo>
                <a:cubicBezTo>
                  <a:pt x="32" y="17"/>
                  <a:pt x="30" y="14"/>
                  <a:pt x="28" y="12"/>
                </a:cubicBezTo>
                <a:cubicBezTo>
                  <a:pt x="25" y="8"/>
                  <a:pt x="21" y="4"/>
                  <a:pt x="17"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2" name="Freeform 260"/>
          <p:cNvSpPr/>
          <p:nvPr/>
        </p:nvSpPr>
        <p:spPr bwMode="auto">
          <a:xfrm>
            <a:off x="7183997" y="2523122"/>
            <a:ext cx="93650" cy="61926"/>
          </a:xfrm>
          <a:custGeom>
            <a:avLst/>
            <a:gdLst>
              <a:gd name="T0" fmla="*/ 0 w 55"/>
              <a:gd name="T1" fmla="*/ 1673 h 37"/>
              <a:gd name="T2" fmla="*/ 5109 w 55"/>
              <a:gd name="T3" fmla="*/ 5020 h 37"/>
              <a:gd name="T4" fmla="*/ 15327 w 55"/>
              <a:gd name="T5" fmla="*/ 16733 h 37"/>
              <a:gd name="T6" fmla="*/ 42574 w 55"/>
              <a:gd name="T7" fmla="*/ 53546 h 37"/>
              <a:gd name="T8" fmla="*/ 93662 w 55"/>
              <a:gd name="T9" fmla="*/ 53546 h 37"/>
              <a:gd name="T10" fmla="*/ 74930 w 55"/>
              <a:gd name="T11" fmla="*/ 45179 h 37"/>
              <a:gd name="T12" fmla="*/ 56197 w 55"/>
              <a:gd name="T13" fmla="*/ 26773 h 37"/>
              <a:gd name="T14" fmla="*/ 34059 w 55"/>
              <a:gd name="T15" fmla="*/ 6693 h 37"/>
              <a:gd name="T16" fmla="*/ 0 w 55"/>
              <a:gd name="T17" fmla="*/ 1673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 h="37">
                <a:moveTo>
                  <a:pt x="0" y="1"/>
                </a:moveTo>
                <a:cubicBezTo>
                  <a:pt x="1" y="1"/>
                  <a:pt x="3" y="3"/>
                  <a:pt x="3" y="3"/>
                </a:cubicBezTo>
                <a:cubicBezTo>
                  <a:pt x="6" y="5"/>
                  <a:pt x="8" y="7"/>
                  <a:pt x="9" y="10"/>
                </a:cubicBezTo>
                <a:cubicBezTo>
                  <a:pt x="14" y="18"/>
                  <a:pt x="17" y="26"/>
                  <a:pt x="25" y="32"/>
                </a:cubicBezTo>
                <a:cubicBezTo>
                  <a:pt x="35" y="37"/>
                  <a:pt x="46" y="37"/>
                  <a:pt x="55" y="32"/>
                </a:cubicBezTo>
                <a:cubicBezTo>
                  <a:pt x="51" y="31"/>
                  <a:pt x="47" y="29"/>
                  <a:pt x="44" y="27"/>
                </a:cubicBezTo>
                <a:cubicBezTo>
                  <a:pt x="40" y="24"/>
                  <a:pt x="36" y="20"/>
                  <a:pt x="33" y="16"/>
                </a:cubicBezTo>
                <a:cubicBezTo>
                  <a:pt x="29" y="11"/>
                  <a:pt x="26" y="7"/>
                  <a:pt x="20" y="4"/>
                </a:cubicBezTo>
                <a:cubicBezTo>
                  <a:pt x="14" y="1"/>
                  <a:pt x="7" y="0"/>
                  <a:pt x="0"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3" name="Freeform 261"/>
          <p:cNvSpPr/>
          <p:nvPr/>
        </p:nvSpPr>
        <p:spPr bwMode="auto">
          <a:xfrm>
            <a:off x="7285591" y="2478670"/>
            <a:ext cx="41270" cy="79393"/>
          </a:xfrm>
          <a:custGeom>
            <a:avLst/>
            <a:gdLst>
              <a:gd name="T0" fmla="*/ 27517 w 24"/>
              <a:gd name="T1" fmla="*/ 27021 h 47"/>
              <a:gd name="T2" fmla="*/ 6879 w 24"/>
              <a:gd name="T3" fmla="*/ 52354 h 47"/>
              <a:gd name="T4" fmla="*/ 1720 w 24"/>
              <a:gd name="T5" fmla="*/ 79375 h 47"/>
              <a:gd name="T6" fmla="*/ 15478 w 24"/>
              <a:gd name="T7" fmla="*/ 60798 h 47"/>
              <a:gd name="T8" fmla="*/ 27517 w 24"/>
              <a:gd name="T9" fmla="*/ 50665 h 47"/>
              <a:gd name="T10" fmla="*/ 39555 w 24"/>
              <a:gd name="T11" fmla="*/ 27021 h 47"/>
              <a:gd name="T12" fmla="*/ 34396 w 24"/>
              <a:gd name="T13" fmla="*/ 0 h 47"/>
              <a:gd name="T14" fmla="*/ 34396 w 24"/>
              <a:gd name="T15" fmla="*/ 8444 h 47"/>
              <a:gd name="T16" fmla="*/ 27517 w 24"/>
              <a:gd name="T17" fmla="*/ 27021 h 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47">
                <a:moveTo>
                  <a:pt x="16" y="16"/>
                </a:moveTo>
                <a:cubicBezTo>
                  <a:pt x="12" y="21"/>
                  <a:pt x="7" y="25"/>
                  <a:pt x="4" y="31"/>
                </a:cubicBezTo>
                <a:cubicBezTo>
                  <a:pt x="1" y="36"/>
                  <a:pt x="0" y="42"/>
                  <a:pt x="1" y="47"/>
                </a:cubicBezTo>
                <a:cubicBezTo>
                  <a:pt x="1" y="42"/>
                  <a:pt x="6" y="39"/>
                  <a:pt x="9" y="36"/>
                </a:cubicBezTo>
                <a:cubicBezTo>
                  <a:pt x="11" y="34"/>
                  <a:pt x="14" y="32"/>
                  <a:pt x="16" y="30"/>
                </a:cubicBezTo>
                <a:cubicBezTo>
                  <a:pt x="19" y="26"/>
                  <a:pt x="22" y="21"/>
                  <a:pt x="23" y="16"/>
                </a:cubicBezTo>
                <a:cubicBezTo>
                  <a:pt x="24" y="11"/>
                  <a:pt x="22" y="5"/>
                  <a:pt x="20" y="0"/>
                </a:cubicBezTo>
                <a:cubicBezTo>
                  <a:pt x="21" y="1"/>
                  <a:pt x="20" y="3"/>
                  <a:pt x="20" y="5"/>
                </a:cubicBezTo>
                <a:cubicBezTo>
                  <a:pt x="19" y="9"/>
                  <a:pt x="18" y="12"/>
                  <a:pt x="16" y="1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4" name="Freeform 262"/>
          <p:cNvSpPr/>
          <p:nvPr/>
        </p:nvSpPr>
        <p:spPr bwMode="auto">
          <a:xfrm>
            <a:off x="7263369" y="2451668"/>
            <a:ext cx="52380" cy="103212"/>
          </a:xfrm>
          <a:custGeom>
            <a:avLst/>
            <a:gdLst>
              <a:gd name="T0" fmla="*/ 16899 w 31"/>
              <a:gd name="T1" fmla="*/ 103188 h 61"/>
              <a:gd name="T2" fmla="*/ 20279 w 31"/>
              <a:gd name="T3" fmla="*/ 81197 h 61"/>
              <a:gd name="T4" fmla="*/ 33798 w 31"/>
              <a:gd name="T5" fmla="*/ 60898 h 61"/>
              <a:gd name="T6" fmla="*/ 49007 w 31"/>
              <a:gd name="T7" fmla="*/ 33832 h 61"/>
              <a:gd name="T8" fmla="*/ 49007 w 31"/>
              <a:gd name="T9" fmla="*/ 0 h 61"/>
              <a:gd name="T10" fmla="*/ 45627 w 31"/>
              <a:gd name="T11" fmla="*/ 6766 h 61"/>
              <a:gd name="T12" fmla="*/ 37178 w 31"/>
              <a:gd name="T13" fmla="*/ 18608 h 61"/>
              <a:gd name="T14" fmla="*/ 6760 w 31"/>
              <a:gd name="T15" fmla="*/ 52440 h 61"/>
              <a:gd name="T16" fmla="*/ 16899 w 31"/>
              <a:gd name="T17" fmla="*/ 103188 h 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61">
                <a:moveTo>
                  <a:pt x="10" y="61"/>
                </a:moveTo>
                <a:cubicBezTo>
                  <a:pt x="10" y="57"/>
                  <a:pt x="11" y="52"/>
                  <a:pt x="12" y="48"/>
                </a:cubicBezTo>
                <a:cubicBezTo>
                  <a:pt x="14" y="44"/>
                  <a:pt x="17" y="40"/>
                  <a:pt x="20" y="36"/>
                </a:cubicBezTo>
                <a:cubicBezTo>
                  <a:pt x="25" y="31"/>
                  <a:pt x="28" y="26"/>
                  <a:pt x="29" y="20"/>
                </a:cubicBezTo>
                <a:cubicBezTo>
                  <a:pt x="31" y="13"/>
                  <a:pt x="30" y="7"/>
                  <a:pt x="29" y="0"/>
                </a:cubicBezTo>
                <a:cubicBezTo>
                  <a:pt x="29" y="1"/>
                  <a:pt x="27" y="3"/>
                  <a:pt x="27" y="4"/>
                </a:cubicBezTo>
                <a:cubicBezTo>
                  <a:pt x="26" y="6"/>
                  <a:pt x="24" y="9"/>
                  <a:pt x="22" y="11"/>
                </a:cubicBezTo>
                <a:cubicBezTo>
                  <a:pt x="15" y="17"/>
                  <a:pt x="7" y="22"/>
                  <a:pt x="4" y="31"/>
                </a:cubicBezTo>
                <a:cubicBezTo>
                  <a:pt x="0" y="42"/>
                  <a:pt x="3" y="53"/>
                  <a:pt x="10" y="6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5" name="Freeform 263"/>
          <p:cNvSpPr/>
          <p:nvPr/>
        </p:nvSpPr>
        <p:spPr bwMode="auto">
          <a:xfrm>
            <a:off x="7595105" y="4238019"/>
            <a:ext cx="114285" cy="182604"/>
          </a:xfrm>
          <a:custGeom>
            <a:avLst/>
            <a:gdLst>
              <a:gd name="T0" fmla="*/ 114300 w 72"/>
              <a:gd name="T1" fmla="*/ 106362 h 115"/>
              <a:gd name="T2" fmla="*/ 114300 w 72"/>
              <a:gd name="T3" fmla="*/ 0 h 115"/>
              <a:gd name="T4" fmla="*/ 58738 w 72"/>
              <a:gd name="T5" fmla="*/ 0 h 115"/>
              <a:gd name="T6" fmla="*/ 0 w 72"/>
              <a:gd name="T7" fmla="*/ 146050 h 115"/>
              <a:gd name="T8" fmla="*/ 84138 w 72"/>
              <a:gd name="T9" fmla="*/ 182562 h 115"/>
              <a:gd name="T10" fmla="*/ 114300 w 72"/>
              <a:gd name="T11" fmla="*/ 106362 h 1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115">
                <a:moveTo>
                  <a:pt x="72" y="67"/>
                </a:moveTo>
                <a:lnTo>
                  <a:pt x="72" y="0"/>
                </a:lnTo>
                <a:lnTo>
                  <a:pt x="37" y="0"/>
                </a:lnTo>
                <a:lnTo>
                  <a:pt x="0" y="92"/>
                </a:lnTo>
                <a:lnTo>
                  <a:pt x="53" y="115"/>
                </a:lnTo>
                <a:lnTo>
                  <a:pt x="72" y="6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6" name="Freeform 264"/>
          <p:cNvSpPr/>
          <p:nvPr/>
        </p:nvSpPr>
        <p:spPr bwMode="auto">
          <a:xfrm>
            <a:off x="7715747" y="4238019"/>
            <a:ext cx="22222" cy="55575"/>
          </a:xfrm>
          <a:custGeom>
            <a:avLst/>
            <a:gdLst>
              <a:gd name="T0" fmla="*/ 0 w 13"/>
              <a:gd name="T1" fmla="*/ 55562 h 33"/>
              <a:gd name="T2" fmla="*/ 20515 w 13"/>
              <a:gd name="T3" fmla="*/ 1684 h 33"/>
              <a:gd name="T4" fmla="*/ 22225 w 13"/>
              <a:gd name="T5" fmla="*/ 0 h 33"/>
              <a:gd name="T6" fmla="*/ 0 w 13"/>
              <a:gd name="T7" fmla="*/ 0 h 33"/>
              <a:gd name="T8" fmla="*/ 0 w 13"/>
              <a:gd name="T9" fmla="*/ 55562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33">
                <a:moveTo>
                  <a:pt x="0" y="33"/>
                </a:moveTo>
                <a:cubicBezTo>
                  <a:pt x="11" y="27"/>
                  <a:pt x="12" y="12"/>
                  <a:pt x="12" y="1"/>
                </a:cubicBezTo>
                <a:cubicBezTo>
                  <a:pt x="12" y="0"/>
                  <a:pt x="12" y="0"/>
                  <a:pt x="13" y="0"/>
                </a:cubicBezTo>
                <a:cubicBezTo>
                  <a:pt x="0" y="0"/>
                  <a:pt x="0" y="0"/>
                  <a:pt x="0" y="0"/>
                </a:cubicBezTo>
                <a:lnTo>
                  <a:pt x="0" y="3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7" name="Freeform 265"/>
          <p:cNvSpPr/>
          <p:nvPr/>
        </p:nvSpPr>
        <p:spPr bwMode="auto">
          <a:xfrm>
            <a:off x="7715739" y="4238019"/>
            <a:ext cx="114285" cy="182604"/>
          </a:xfrm>
          <a:custGeom>
            <a:avLst/>
            <a:gdLst>
              <a:gd name="T0" fmla="*/ 27296 w 67"/>
              <a:gd name="T1" fmla="*/ 0 h 108"/>
              <a:gd name="T2" fmla="*/ 27296 w 67"/>
              <a:gd name="T3" fmla="*/ 1690 h 108"/>
              <a:gd name="T4" fmla="*/ 0 w 67"/>
              <a:gd name="T5" fmla="*/ 64235 h 108"/>
              <a:gd name="T6" fmla="*/ 0 w 67"/>
              <a:gd name="T7" fmla="*/ 106495 h 108"/>
              <a:gd name="T8" fmla="*/ 30707 w 67"/>
              <a:gd name="T9" fmla="*/ 182562 h 108"/>
              <a:gd name="T10" fmla="*/ 114300 w 67"/>
              <a:gd name="T11" fmla="*/ 145373 h 108"/>
              <a:gd name="T12" fmla="*/ 56297 w 67"/>
              <a:gd name="T13" fmla="*/ 0 h 108"/>
              <a:gd name="T14" fmla="*/ 27296 w 67"/>
              <a:gd name="T15" fmla="*/ 0 h 1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7" h="108">
                <a:moveTo>
                  <a:pt x="16" y="0"/>
                </a:moveTo>
                <a:cubicBezTo>
                  <a:pt x="16" y="0"/>
                  <a:pt x="16" y="0"/>
                  <a:pt x="16" y="1"/>
                </a:cubicBezTo>
                <a:cubicBezTo>
                  <a:pt x="16" y="14"/>
                  <a:pt x="14" y="31"/>
                  <a:pt x="0" y="38"/>
                </a:cubicBezTo>
                <a:cubicBezTo>
                  <a:pt x="0" y="63"/>
                  <a:pt x="0" y="63"/>
                  <a:pt x="0" y="63"/>
                </a:cubicBezTo>
                <a:cubicBezTo>
                  <a:pt x="18" y="108"/>
                  <a:pt x="18" y="108"/>
                  <a:pt x="18" y="108"/>
                </a:cubicBezTo>
                <a:cubicBezTo>
                  <a:pt x="67" y="86"/>
                  <a:pt x="67" y="86"/>
                  <a:pt x="67" y="86"/>
                </a:cubicBezTo>
                <a:cubicBezTo>
                  <a:pt x="33" y="0"/>
                  <a:pt x="33" y="0"/>
                  <a:pt x="33" y="0"/>
                </a:cubicBezTo>
                <a:lnTo>
                  <a:pt x="16"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8" name="Freeform 266"/>
          <p:cNvSpPr/>
          <p:nvPr/>
        </p:nvSpPr>
        <p:spPr bwMode="auto">
          <a:xfrm>
            <a:off x="7653843" y="4215796"/>
            <a:ext cx="117460" cy="15879"/>
          </a:xfrm>
          <a:custGeom>
            <a:avLst/>
            <a:gdLst>
              <a:gd name="T0" fmla="*/ 117475 w 74"/>
              <a:gd name="T1" fmla="*/ 0 h 10"/>
              <a:gd name="T2" fmla="*/ 0 w 74"/>
              <a:gd name="T3" fmla="*/ 0 h 10"/>
              <a:gd name="T4" fmla="*/ 0 w 74"/>
              <a:gd name="T5" fmla="*/ 15875 h 10"/>
              <a:gd name="T6" fmla="*/ 55563 w 74"/>
              <a:gd name="T7" fmla="*/ 15875 h 10"/>
              <a:gd name="T8" fmla="*/ 61913 w 74"/>
              <a:gd name="T9" fmla="*/ 15875 h 10"/>
              <a:gd name="T10" fmla="*/ 117475 w 74"/>
              <a:gd name="T11" fmla="*/ 15875 h 10"/>
              <a:gd name="T12" fmla="*/ 117475 w 74"/>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 h="10">
                <a:moveTo>
                  <a:pt x="74" y="0"/>
                </a:moveTo>
                <a:lnTo>
                  <a:pt x="0" y="0"/>
                </a:lnTo>
                <a:lnTo>
                  <a:pt x="0" y="10"/>
                </a:lnTo>
                <a:lnTo>
                  <a:pt x="35" y="10"/>
                </a:lnTo>
                <a:lnTo>
                  <a:pt x="39" y="10"/>
                </a:lnTo>
                <a:lnTo>
                  <a:pt x="74" y="10"/>
                </a:lnTo>
                <a:lnTo>
                  <a:pt x="74"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09" name="Freeform 267"/>
          <p:cNvSpPr>
            <a:spLocks noEditPoints="1"/>
          </p:cNvSpPr>
          <p:nvPr/>
        </p:nvSpPr>
        <p:spPr bwMode="auto">
          <a:xfrm>
            <a:off x="7876057" y="3097930"/>
            <a:ext cx="196824" cy="195307"/>
          </a:xfrm>
          <a:custGeom>
            <a:avLst/>
            <a:gdLst>
              <a:gd name="T0" fmla="*/ 139153 w 116"/>
              <a:gd name="T1" fmla="*/ 100178 h 115"/>
              <a:gd name="T2" fmla="*/ 145941 w 116"/>
              <a:gd name="T3" fmla="*/ 59428 h 115"/>
              <a:gd name="T4" fmla="*/ 147638 w 116"/>
              <a:gd name="T5" fmla="*/ 54334 h 115"/>
              <a:gd name="T6" fmla="*/ 140850 w 116"/>
              <a:gd name="T7" fmla="*/ 52636 h 115"/>
              <a:gd name="T8" fmla="*/ 130668 w 116"/>
              <a:gd name="T9" fmla="*/ 52636 h 115"/>
              <a:gd name="T10" fmla="*/ 95031 w 116"/>
              <a:gd name="T11" fmla="*/ 56032 h 115"/>
              <a:gd name="T12" fmla="*/ 95031 w 116"/>
              <a:gd name="T13" fmla="*/ 88292 h 115"/>
              <a:gd name="T14" fmla="*/ 95031 w 116"/>
              <a:gd name="T15" fmla="*/ 88292 h 115"/>
              <a:gd name="T16" fmla="*/ 108607 w 116"/>
              <a:gd name="T17" fmla="*/ 83199 h 115"/>
              <a:gd name="T18" fmla="*/ 108607 w 116"/>
              <a:gd name="T19" fmla="*/ 83199 h 115"/>
              <a:gd name="T20" fmla="*/ 95031 w 116"/>
              <a:gd name="T21" fmla="*/ 113761 h 115"/>
              <a:gd name="T22" fmla="*/ 95031 w 116"/>
              <a:gd name="T23" fmla="*/ 146022 h 115"/>
              <a:gd name="T24" fmla="*/ 113698 w 116"/>
              <a:gd name="T25" fmla="*/ 137532 h 115"/>
              <a:gd name="T26" fmla="*/ 140850 w 116"/>
              <a:gd name="T27" fmla="*/ 147720 h 115"/>
              <a:gd name="T28" fmla="*/ 184971 w 116"/>
              <a:gd name="T29" fmla="*/ 123949 h 115"/>
              <a:gd name="T30" fmla="*/ 196850 w 116"/>
              <a:gd name="T31" fmla="*/ 79803 h 115"/>
              <a:gd name="T32" fmla="*/ 166304 w 116"/>
              <a:gd name="T33" fmla="*/ 18677 h 115"/>
              <a:gd name="T34" fmla="*/ 106910 w 116"/>
              <a:gd name="T35" fmla="*/ 0 h 115"/>
              <a:gd name="T36" fmla="*/ 95031 w 116"/>
              <a:gd name="T37" fmla="*/ 0 h 115"/>
              <a:gd name="T38" fmla="*/ 95031 w 116"/>
              <a:gd name="T39" fmla="*/ 28865 h 115"/>
              <a:gd name="T40" fmla="*/ 105213 w 116"/>
              <a:gd name="T41" fmla="*/ 28865 h 115"/>
              <a:gd name="T42" fmla="*/ 147638 w 116"/>
              <a:gd name="T43" fmla="*/ 42448 h 115"/>
              <a:gd name="T44" fmla="*/ 162910 w 116"/>
              <a:gd name="T45" fmla="*/ 81501 h 115"/>
              <a:gd name="T46" fmla="*/ 157819 w 116"/>
              <a:gd name="T47" fmla="*/ 105272 h 115"/>
              <a:gd name="T48" fmla="*/ 140850 w 116"/>
              <a:gd name="T49" fmla="*/ 118855 h 115"/>
              <a:gd name="T50" fmla="*/ 135759 w 116"/>
              <a:gd name="T51" fmla="*/ 113761 h 115"/>
              <a:gd name="T52" fmla="*/ 137456 w 116"/>
              <a:gd name="T53" fmla="*/ 103574 h 115"/>
              <a:gd name="T54" fmla="*/ 139153 w 116"/>
              <a:gd name="T55" fmla="*/ 100178 h 115"/>
              <a:gd name="T56" fmla="*/ 95031 w 116"/>
              <a:gd name="T57" fmla="*/ 195262 h 115"/>
              <a:gd name="T58" fmla="*/ 95031 w 116"/>
              <a:gd name="T59" fmla="*/ 168095 h 115"/>
              <a:gd name="T60" fmla="*/ 162910 w 116"/>
              <a:gd name="T61" fmla="*/ 147720 h 115"/>
              <a:gd name="T62" fmla="*/ 168001 w 116"/>
              <a:gd name="T63" fmla="*/ 144324 h 115"/>
              <a:gd name="T64" fmla="*/ 169698 w 116"/>
              <a:gd name="T65" fmla="*/ 149418 h 115"/>
              <a:gd name="T66" fmla="*/ 178183 w 116"/>
              <a:gd name="T67" fmla="*/ 166397 h 115"/>
              <a:gd name="T68" fmla="*/ 179880 w 116"/>
              <a:gd name="T69" fmla="*/ 171491 h 115"/>
              <a:gd name="T70" fmla="*/ 176486 w 116"/>
              <a:gd name="T71" fmla="*/ 174887 h 115"/>
              <a:gd name="T72" fmla="*/ 95031 w 116"/>
              <a:gd name="T73" fmla="*/ 195262 h 115"/>
              <a:gd name="T74" fmla="*/ 95031 w 116"/>
              <a:gd name="T75" fmla="*/ 56032 h 115"/>
              <a:gd name="T76" fmla="*/ 67879 w 116"/>
              <a:gd name="T77" fmla="*/ 71313 h 115"/>
              <a:gd name="T78" fmla="*/ 47516 w 116"/>
              <a:gd name="T79" fmla="*/ 117157 h 115"/>
              <a:gd name="T80" fmla="*/ 83152 w 116"/>
              <a:gd name="T81" fmla="*/ 147720 h 115"/>
              <a:gd name="T82" fmla="*/ 95031 w 116"/>
              <a:gd name="T83" fmla="*/ 146022 h 115"/>
              <a:gd name="T84" fmla="*/ 95031 w 116"/>
              <a:gd name="T85" fmla="*/ 113761 h 115"/>
              <a:gd name="T86" fmla="*/ 84849 w 116"/>
              <a:gd name="T87" fmla="*/ 118855 h 115"/>
              <a:gd name="T88" fmla="*/ 83152 w 116"/>
              <a:gd name="T89" fmla="*/ 117157 h 115"/>
              <a:gd name="T90" fmla="*/ 95031 w 116"/>
              <a:gd name="T91" fmla="*/ 88292 h 115"/>
              <a:gd name="T92" fmla="*/ 95031 w 116"/>
              <a:gd name="T93" fmla="*/ 56032 h 115"/>
              <a:gd name="T94" fmla="*/ 95031 w 116"/>
              <a:gd name="T95" fmla="*/ 0 h 115"/>
              <a:gd name="T96" fmla="*/ 95031 w 116"/>
              <a:gd name="T97" fmla="*/ 28865 h 115"/>
              <a:gd name="T98" fmla="*/ 35637 w 116"/>
              <a:gd name="T99" fmla="*/ 113761 h 115"/>
              <a:gd name="T100" fmla="*/ 50909 w 116"/>
              <a:gd name="T101" fmla="*/ 152814 h 115"/>
              <a:gd name="T102" fmla="*/ 93334 w 116"/>
              <a:gd name="T103" fmla="*/ 168095 h 115"/>
              <a:gd name="T104" fmla="*/ 95031 w 116"/>
              <a:gd name="T105" fmla="*/ 168095 h 115"/>
              <a:gd name="T106" fmla="*/ 95031 w 116"/>
              <a:gd name="T107" fmla="*/ 195262 h 115"/>
              <a:gd name="T108" fmla="*/ 91637 w 116"/>
              <a:gd name="T109" fmla="*/ 195262 h 115"/>
              <a:gd name="T110" fmla="*/ 30546 w 116"/>
              <a:gd name="T111" fmla="*/ 176585 h 115"/>
              <a:gd name="T112" fmla="*/ 0 w 116"/>
              <a:gd name="T113" fmla="*/ 113761 h 115"/>
              <a:gd name="T114" fmla="*/ 27152 w 116"/>
              <a:gd name="T115" fmla="*/ 37354 h 115"/>
              <a:gd name="T116" fmla="*/ 95031 w 116"/>
              <a:gd name="T117" fmla="*/ 0 h 11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6" h="115">
                <a:moveTo>
                  <a:pt x="82" y="59"/>
                </a:moveTo>
                <a:cubicBezTo>
                  <a:pt x="86" y="35"/>
                  <a:pt x="86" y="35"/>
                  <a:pt x="86" y="35"/>
                </a:cubicBezTo>
                <a:cubicBezTo>
                  <a:pt x="87" y="32"/>
                  <a:pt x="87" y="32"/>
                  <a:pt x="87" y="32"/>
                </a:cubicBezTo>
                <a:cubicBezTo>
                  <a:pt x="83" y="31"/>
                  <a:pt x="83" y="31"/>
                  <a:pt x="83" y="31"/>
                </a:cubicBezTo>
                <a:cubicBezTo>
                  <a:pt x="81" y="31"/>
                  <a:pt x="79" y="31"/>
                  <a:pt x="77" y="31"/>
                </a:cubicBezTo>
                <a:cubicBezTo>
                  <a:pt x="68" y="31"/>
                  <a:pt x="61" y="32"/>
                  <a:pt x="56" y="33"/>
                </a:cubicBezTo>
                <a:cubicBezTo>
                  <a:pt x="56" y="52"/>
                  <a:pt x="56" y="52"/>
                  <a:pt x="56" y="52"/>
                </a:cubicBezTo>
                <a:cubicBezTo>
                  <a:pt x="56" y="52"/>
                  <a:pt x="56" y="52"/>
                  <a:pt x="56" y="52"/>
                </a:cubicBezTo>
                <a:cubicBezTo>
                  <a:pt x="58" y="50"/>
                  <a:pt x="61" y="49"/>
                  <a:pt x="64" y="49"/>
                </a:cubicBezTo>
                <a:cubicBezTo>
                  <a:pt x="64" y="49"/>
                  <a:pt x="64" y="49"/>
                  <a:pt x="64" y="49"/>
                </a:cubicBezTo>
                <a:cubicBezTo>
                  <a:pt x="61" y="59"/>
                  <a:pt x="59" y="64"/>
                  <a:pt x="56" y="67"/>
                </a:cubicBezTo>
                <a:cubicBezTo>
                  <a:pt x="56" y="86"/>
                  <a:pt x="56" y="86"/>
                  <a:pt x="56" y="86"/>
                </a:cubicBezTo>
                <a:cubicBezTo>
                  <a:pt x="60" y="85"/>
                  <a:pt x="63" y="84"/>
                  <a:pt x="67" y="81"/>
                </a:cubicBezTo>
                <a:cubicBezTo>
                  <a:pt x="71" y="85"/>
                  <a:pt x="75" y="87"/>
                  <a:pt x="83" y="87"/>
                </a:cubicBezTo>
                <a:cubicBezTo>
                  <a:pt x="94" y="87"/>
                  <a:pt x="103" y="82"/>
                  <a:pt x="109" y="73"/>
                </a:cubicBezTo>
                <a:cubicBezTo>
                  <a:pt x="113" y="66"/>
                  <a:pt x="116" y="56"/>
                  <a:pt x="116" y="47"/>
                </a:cubicBezTo>
                <a:cubicBezTo>
                  <a:pt x="116" y="28"/>
                  <a:pt x="106" y="17"/>
                  <a:pt x="98" y="11"/>
                </a:cubicBezTo>
                <a:cubicBezTo>
                  <a:pt x="88" y="4"/>
                  <a:pt x="75" y="0"/>
                  <a:pt x="63" y="0"/>
                </a:cubicBezTo>
                <a:cubicBezTo>
                  <a:pt x="61" y="0"/>
                  <a:pt x="58" y="0"/>
                  <a:pt x="56" y="0"/>
                </a:cubicBezTo>
                <a:cubicBezTo>
                  <a:pt x="56" y="17"/>
                  <a:pt x="56" y="17"/>
                  <a:pt x="56" y="17"/>
                </a:cubicBezTo>
                <a:cubicBezTo>
                  <a:pt x="58" y="17"/>
                  <a:pt x="60" y="17"/>
                  <a:pt x="62" y="17"/>
                </a:cubicBezTo>
                <a:cubicBezTo>
                  <a:pt x="72" y="17"/>
                  <a:pt x="81" y="20"/>
                  <a:pt x="87" y="25"/>
                </a:cubicBezTo>
                <a:cubicBezTo>
                  <a:pt x="93" y="31"/>
                  <a:pt x="96" y="39"/>
                  <a:pt x="96" y="48"/>
                </a:cubicBezTo>
                <a:cubicBezTo>
                  <a:pt x="96" y="52"/>
                  <a:pt x="95" y="58"/>
                  <a:pt x="93" y="62"/>
                </a:cubicBezTo>
                <a:cubicBezTo>
                  <a:pt x="91" y="68"/>
                  <a:pt x="87" y="70"/>
                  <a:pt x="83" y="70"/>
                </a:cubicBezTo>
                <a:cubicBezTo>
                  <a:pt x="81" y="70"/>
                  <a:pt x="80" y="69"/>
                  <a:pt x="80" y="67"/>
                </a:cubicBezTo>
                <a:cubicBezTo>
                  <a:pt x="80" y="66"/>
                  <a:pt x="81" y="63"/>
                  <a:pt x="81" y="61"/>
                </a:cubicBezTo>
                <a:cubicBezTo>
                  <a:pt x="81" y="60"/>
                  <a:pt x="81" y="60"/>
                  <a:pt x="82" y="59"/>
                </a:cubicBezTo>
                <a:close/>
                <a:moveTo>
                  <a:pt x="56" y="115"/>
                </a:moveTo>
                <a:cubicBezTo>
                  <a:pt x="56" y="99"/>
                  <a:pt x="56" y="99"/>
                  <a:pt x="56" y="99"/>
                </a:cubicBezTo>
                <a:cubicBezTo>
                  <a:pt x="72" y="98"/>
                  <a:pt x="84" y="93"/>
                  <a:pt x="96" y="87"/>
                </a:cubicBezTo>
                <a:cubicBezTo>
                  <a:pt x="99" y="85"/>
                  <a:pt x="99" y="85"/>
                  <a:pt x="99" y="85"/>
                </a:cubicBezTo>
                <a:cubicBezTo>
                  <a:pt x="100" y="88"/>
                  <a:pt x="100" y="88"/>
                  <a:pt x="100" y="88"/>
                </a:cubicBezTo>
                <a:cubicBezTo>
                  <a:pt x="105" y="98"/>
                  <a:pt x="105" y="98"/>
                  <a:pt x="105" y="98"/>
                </a:cubicBezTo>
                <a:cubicBezTo>
                  <a:pt x="106" y="101"/>
                  <a:pt x="106" y="101"/>
                  <a:pt x="106" y="101"/>
                </a:cubicBezTo>
                <a:cubicBezTo>
                  <a:pt x="104" y="103"/>
                  <a:pt x="104" y="103"/>
                  <a:pt x="104" y="103"/>
                </a:cubicBezTo>
                <a:cubicBezTo>
                  <a:pt x="89" y="111"/>
                  <a:pt x="72" y="115"/>
                  <a:pt x="56" y="115"/>
                </a:cubicBezTo>
                <a:close/>
                <a:moveTo>
                  <a:pt x="56" y="33"/>
                </a:moveTo>
                <a:cubicBezTo>
                  <a:pt x="48" y="35"/>
                  <a:pt x="43" y="38"/>
                  <a:pt x="40" y="42"/>
                </a:cubicBezTo>
                <a:cubicBezTo>
                  <a:pt x="33" y="49"/>
                  <a:pt x="28" y="60"/>
                  <a:pt x="28" y="69"/>
                </a:cubicBezTo>
                <a:cubicBezTo>
                  <a:pt x="28" y="80"/>
                  <a:pt x="37" y="87"/>
                  <a:pt x="49" y="87"/>
                </a:cubicBezTo>
                <a:cubicBezTo>
                  <a:pt x="52" y="87"/>
                  <a:pt x="54" y="87"/>
                  <a:pt x="56" y="86"/>
                </a:cubicBezTo>
                <a:cubicBezTo>
                  <a:pt x="56" y="67"/>
                  <a:pt x="56" y="67"/>
                  <a:pt x="56" y="67"/>
                </a:cubicBezTo>
                <a:cubicBezTo>
                  <a:pt x="54" y="69"/>
                  <a:pt x="52" y="70"/>
                  <a:pt x="50" y="70"/>
                </a:cubicBezTo>
                <a:cubicBezTo>
                  <a:pt x="50" y="70"/>
                  <a:pt x="49" y="70"/>
                  <a:pt x="49" y="69"/>
                </a:cubicBezTo>
                <a:cubicBezTo>
                  <a:pt x="49" y="64"/>
                  <a:pt x="52" y="56"/>
                  <a:pt x="56" y="52"/>
                </a:cubicBezTo>
                <a:cubicBezTo>
                  <a:pt x="56" y="33"/>
                  <a:pt x="56" y="33"/>
                  <a:pt x="56" y="33"/>
                </a:cubicBezTo>
                <a:close/>
                <a:moveTo>
                  <a:pt x="56" y="0"/>
                </a:moveTo>
                <a:cubicBezTo>
                  <a:pt x="56" y="17"/>
                  <a:pt x="56" y="17"/>
                  <a:pt x="56" y="17"/>
                </a:cubicBezTo>
                <a:cubicBezTo>
                  <a:pt x="38" y="20"/>
                  <a:pt x="21" y="37"/>
                  <a:pt x="21" y="67"/>
                </a:cubicBezTo>
                <a:cubicBezTo>
                  <a:pt x="21" y="77"/>
                  <a:pt x="24" y="85"/>
                  <a:pt x="30" y="90"/>
                </a:cubicBezTo>
                <a:cubicBezTo>
                  <a:pt x="36" y="96"/>
                  <a:pt x="45" y="99"/>
                  <a:pt x="55" y="99"/>
                </a:cubicBezTo>
                <a:cubicBezTo>
                  <a:pt x="56" y="99"/>
                  <a:pt x="56" y="99"/>
                  <a:pt x="56" y="99"/>
                </a:cubicBezTo>
                <a:cubicBezTo>
                  <a:pt x="56" y="115"/>
                  <a:pt x="56" y="115"/>
                  <a:pt x="56" y="115"/>
                </a:cubicBezTo>
                <a:cubicBezTo>
                  <a:pt x="55" y="115"/>
                  <a:pt x="55" y="115"/>
                  <a:pt x="54" y="115"/>
                </a:cubicBezTo>
                <a:cubicBezTo>
                  <a:pt x="40" y="115"/>
                  <a:pt x="27" y="111"/>
                  <a:pt x="18" y="104"/>
                </a:cubicBezTo>
                <a:cubicBezTo>
                  <a:pt x="6" y="95"/>
                  <a:pt x="0" y="82"/>
                  <a:pt x="0" y="67"/>
                </a:cubicBezTo>
                <a:cubicBezTo>
                  <a:pt x="0" y="50"/>
                  <a:pt x="6" y="34"/>
                  <a:pt x="16" y="22"/>
                </a:cubicBezTo>
                <a:cubicBezTo>
                  <a:pt x="23" y="13"/>
                  <a:pt x="36" y="2"/>
                  <a:pt x="5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0" name="Freeform 268"/>
          <p:cNvSpPr>
            <a:spLocks noEditPoints="1"/>
          </p:cNvSpPr>
          <p:nvPr/>
        </p:nvSpPr>
        <p:spPr bwMode="auto">
          <a:xfrm>
            <a:off x="6542738" y="4758847"/>
            <a:ext cx="115872" cy="63515"/>
          </a:xfrm>
          <a:custGeom>
            <a:avLst/>
            <a:gdLst>
              <a:gd name="T0" fmla="*/ 93662 w 73"/>
              <a:gd name="T1" fmla="*/ 63500 h 40"/>
              <a:gd name="T2" fmla="*/ 115887 w 73"/>
              <a:gd name="T3" fmla="*/ 63500 h 40"/>
              <a:gd name="T4" fmla="*/ 115887 w 73"/>
              <a:gd name="T5" fmla="*/ 0 h 40"/>
              <a:gd name="T6" fmla="*/ 93662 w 73"/>
              <a:gd name="T7" fmla="*/ 0 h 40"/>
              <a:gd name="T8" fmla="*/ 93662 w 73"/>
              <a:gd name="T9" fmla="*/ 9525 h 40"/>
              <a:gd name="T10" fmla="*/ 104775 w 73"/>
              <a:gd name="T11" fmla="*/ 9525 h 40"/>
              <a:gd name="T12" fmla="*/ 104775 w 73"/>
              <a:gd name="T13" fmla="*/ 53975 h 40"/>
              <a:gd name="T14" fmla="*/ 93662 w 73"/>
              <a:gd name="T15" fmla="*/ 53975 h 40"/>
              <a:gd name="T16" fmla="*/ 93662 w 73"/>
              <a:gd name="T17" fmla="*/ 63500 h 40"/>
              <a:gd name="T18" fmla="*/ 61912 w 73"/>
              <a:gd name="T19" fmla="*/ 63500 h 40"/>
              <a:gd name="T20" fmla="*/ 93662 w 73"/>
              <a:gd name="T21" fmla="*/ 63500 h 40"/>
              <a:gd name="T22" fmla="*/ 93662 w 73"/>
              <a:gd name="T23" fmla="*/ 53975 h 40"/>
              <a:gd name="T24" fmla="*/ 80962 w 73"/>
              <a:gd name="T25" fmla="*/ 53975 h 40"/>
              <a:gd name="T26" fmla="*/ 80962 w 73"/>
              <a:gd name="T27" fmla="*/ 9525 h 40"/>
              <a:gd name="T28" fmla="*/ 93662 w 73"/>
              <a:gd name="T29" fmla="*/ 9525 h 40"/>
              <a:gd name="T30" fmla="*/ 93662 w 73"/>
              <a:gd name="T31" fmla="*/ 0 h 40"/>
              <a:gd name="T32" fmla="*/ 61912 w 73"/>
              <a:gd name="T33" fmla="*/ 0 h 40"/>
              <a:gd name="T34" fmla="*/ 61912 w 73"/>
              <a:gd name="T35" fmla="*/ 9525 h 40"/>
              <a:gd name="T36" fmla="*/ 74612 w 73"/>
              <a:gd name="T37" fmla="*/ 9525 h 40"/>
              <a:gd name="T38" fmla="*/ 74612 w 73"/>
              <a:gd name="T39" fmla="*/ 53975 h 40"/>
              <a:gd name="T40" fmla="*/ 61912 w 73"/>
              <a:gd name="T41" fmla="*/ 53975 h 40"/>
              <a:gd name="T42" fmla="*/ 61912 w 73"/>
              <a:gd name="T43" fmla="*/ 63500 h 40"/>
              <a:gd name="T44" fmla="*/ 31750 w 73"/>
              <a:gd name="T45" fmla="*/ 63500 h 40"/>
              <a:gd name="T46" fmla="*/ 61912 w 73"/>
              <a:gd name="T47" fmla="*/ 63500 h 40"/>
              <a:gd name="T48" fmla="*/ 61912 w 73"/>
              <a:gd name="T49" fmla="*/ 53975 h 40"/>
              <a:gd name="T50" fmla="*/ 50800 w 73"/>
              <a:gd name="T51" fmla="*/ 53975 h 40"/>
              <a:gd name="T52" fmla="*/ 50800 w 73"/>
              <a:gd name="T53" fmla="*/ 9525 h 40"/>
              <a:gd name="T54" fmla="*/ 61912 w 73"/>
              <a:gd name="T55" fmla="*/ 9525 h 40"/>
              <a:gd name="T56" fmla="*/ 61912 w 73"/>
              <a:gd name="T57" fmla="*/ 0 h 40"/>
              <a:gd name="T58" fmla="*/ 31750 w 73"/>
              <a:gd name="T59" fmla="*/ 0 h 40"/>
              <a:gd name="T60" fmla="*/ 31750 w 73"/>
              <a:gd name="T61" fmla="*/ 9525 h 40"/>
              <a:gd name="T62" fmla="*/ 46037 w 73"/>
              <a:gd name="T63" fmla="*/ 9525 h 40"/>
              <a:gd name="T64" fmla="*/ 46037 w 73"/>
              <a:gd name="T65" fmla="*/ 53975 h 40"/>
              <a:gd name="T66" fmla="*/ 31750 w 73"/>
              <a:gd name="T67" fmla="*/ 53975 h 40"/>
              <a:gd name="T68" fmla="*/ 31750 w 73"/>
              <a:gd name="T69" fmla="*/ 63500 h 40"/>
              <a:gd name="T70" fmla="*/ 11112 w 73"/>
              <a:gd name="T71" fmla="*/ 0 h 40"/>
              <a:gd name="T72" fmla="*/ 11112 w 73"/>
              <a:gd name="T73" fmla="*/ 0 h 40"/>
              <a:gd name="T74" fmla="*/ 11112 w 73"/>
              <a:gd name="T75" fmla="*/ 14288 h 40"/>
              <a:gd name="T76" fmla="*/ 0 w 73"/>
              <a:gd name="T77" fmla="*/ 14288 h 40"/>
              <a:gd name="T78" fmla="*/ 0 w 73"/>
              <a:gd name="T79" fmla="*/ 15875 h 40"/>
              <a:gd name="T80" fmla="*/ 0 w 73"/>
              <a:gd name="T81" fmla="*/ 46038 h 40"/>
              <a:gd name="T82" fmla="*/ 0 w 73"/>
              <a:gd name="T83" fmla="*/ 49213 h 40"/>
              <a:gd name="T84" fmla="*/ 11112 w 73"/>
              <a:gd name="T85" fmla="*/ 49213 h 40"/>
              <a:gd name="T86" fmla="*/ 11112 w 73"/>
              <a:gd name="T87" fmla="*/ 63500 h 40"/>
              <a:gd name="T88" fmla="*/ 31750 w 73"/>
              <a:gd name="T89" fmla="*/ 63500 h 40"/>
              <a:gd name="T90" fmla="*/ 31750 w 73"/>
              <a:gd name="T91" fmla="*/ 53975 h 40"/>
              <a:gd name="T92" fmla="*/ 20637 w 73"/>
              <a:gd name="T93" fmla="*/ 53975 h 40"/>
              <a:gd name="T94" fmla="*/ 20637 w 73"/>
              <a:gd name="T95" fmla="*/ 9525 h 40"/>
              <a:gd name="T96" fmla="*/ 31750 w 73"/>
              <a:gd name="T97" fmla="*/ 9525 h 40"/>
              <a:gd name="T98" fmla="*/ 31750 w 73"/>
              <a:gd name="T99" fmla="*/ 0 h 40"/>
              <a:gd name="T100" fmla="*/ 11112 w 73"/>
              <a:gd name="T101" fmla="*/ 0 h 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73" h="40">
                <a:moveTo>
                  <a:pt x="59" y="40"/>
                </a:moveTo>
                <a:lnTo>
                  <a:pt x="73" y="40"/>
                </a:lnTo>
                <a:lnTo>
                  <a:pt x="73" y="0"/>
                </a:lnTo>
                <a:lnTo>
                  <a:pt x="59" y="0"/>
                </a:lnTo>
                <a:lnTo>
                  <a:pt x="59" y="6"/>
                </a:lnTo>
                <a:lnTo>
                  <a:pt x="66" y="6"/>
                </a:lnTo>
                <a:lnTo>
                  <a:pt x="66" y="34"/>
                </a:lnTo>
                <a:lnTo>
                  <a:pt x="59" y="34"/>
                </a:lnTo>
                <a:lnTo>
                  <a:pt x="59" y="40"/>
                </a:lnTo>
                <a:close/>
                <a:moveTo>
                  <a:pt x="39" y="40"/>
                </a:moveTo>
                <a:lnTo>
                  <a:pt x="59" y="40"/>
                </a:lnTo>
                <a:lnTo>
                  <a:pt x="59" y="34"/>
                </a:lnTo>
                <a:lnTo>
                  <a:pt x="51" y="34"/>
                </a:lnTo>
                <a:lnTo>
                  <a:pt x="51" y="6"/>
                </a:lnTo>
                <a:lnTo>
                  <a:pt x="59" y="6"/>
                </a:lnTo>
                <a:lnTo>
                  <a:pt x="59" y="0"/>
                </a:lnTo>
                <a:lnTo>
                  <a:pt x="39" y="0"/>
                </a:lnTo>
                <a:lnTo>
                  <a:pt x="39" y="6"/>
                </a:lnTo>
                <a:lnTo>
                  <a:pt x="47" y="6"/>
                </a:lnTo>
                <a:lnTo>
                  <a:pt x="47" y="34"/>
                </a:lnTo>
                <a:lnTo>
                  <a:pt x="39" y="34"/>
                </a:lnTo>
                <a:lnTo>
                  <a:pt x="39" y="40"/>
                </a:lnTo>
                <a:close/>
                <a:moveTo>
                  <a:pt x="20" y="40"/>
                </a:moveTo>
                <a:lnTo>
                  <a:pt x="39" y="40"/>
                </a:lnTo>
                <a:lnTo>
                  <a:pt x="39" y="34"/>
                </a:lnTo>
                <a:lnTo>
                  <a:pt x="32" y="34"/>
                </a:lnTo>
                <a:lnTo>
                  <a:pt x="32" y="6"/>
                </a:lnTo>
                <a:lnTo>
                  <a:pt x="39" y="6"/>
                </a:lnTo>
                <a:lnTo>
                  <a:pt x="39" y="0"/>
                </a:lnTo>
                <a:lnTo>
                  <a:pt x="20" y="0"/>
                </a:lnTo>
                <a:lnTo>
                  <a:pt x="20" y="6"/>
                </a:lnTo>
                <a:lnTo>
                  <a:pt x="29" y="6"/>
                </a:lnTo>
                <a:lnTo>
                  <a:pt x="29" y="34"/>
                </a:lnTo>
                <a:lnTo>
                  <a:pt x="20" y="34"/>
                </a:lnTo>
                <a:lnTo>
                  <a:pt x="20" y="40"/>
                </a:lnTo>
                <a:close/>
                <a:moveTo>
                  <a:pt x="7" y="0"/>
                </a:moveTo>
                <a:lnTo>
                  <a:pt x="7" y="0"/>
                </a:lnTo>
                <a:lnTo>
                  <a:pt x="7" y="9"/>
                </a:lnTo>
                <a:lnTo>
                  <a:pt x="0" y="9"/>
                </a:lnTo>
                <a:lnTo>
                  <a:pt x="0" y="10"/>
                </a:lnTo>
                <a:lnTo>
                  <a:pt x="0" y="29"/>
                </a:lnTo>
                <a:lnTo>
                  <a:pt x="0" y="31"/>
                </a:lnTo>
                <a:lnTo>
                  <a:pt x="7" y="31"/>
                </a:lnTo>
                <a:lnTo>
                  <a:pt x="7" y="40"/>
                </a:lnTo>
                <a:lnTo>
                  <a:pt x="20" y="40"/>
                </a:lnTo>
                <a:lnTo>
                  <a:pt x="20" y="34"/>
                </a:lnTo>
                <a:lnTo>
                  <a:pt x="13" y="34"/>
                </a:lnTo>
                <a:lnTo>
                  <a:pt x="13" y="6"/>
                </a:lnTo>
                <a:lnTo>
                  <a:pt x="20" y="6"/>
                </a:lnTo>
                <a:lnTo>
                  <a:pt x="20" y="0"/>
                </a:lnTo>
                <a:lnTo>
                  <a:pt x="7"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1" name="Freeform 269"/>
          <p:cNvSpPr/>
          <p:nvPr/>
        </p:nvSpPr>
        <p:spPr bwMode="auto">
          <a:xfrm>
            <a:off x="6196708" y="2959793"/>
            <a:ext cx="174602" cy="150848"/>
          </a:xfrm>
          <a:custGeom>
            <a:avLst/>
            <a:gdLst>
              <a:gd name="T0" fmla="*/ 19050 w 110"/>
              <a:gd name="T1" fmla="*/ 150813 h 95"/>
              <a:gd name="T2" fmla="*/ 49213 w 110"/>
              <a:gd name="T3" fmla="*/ 117475 h 95"/>
              <a:gd name="T4" fmla="*/ 174625 w 110"/>
              <a:gd name="T5" fmla="*/ 117475 h 95"/>
              <a:gd name="T6" fmla="*/ 174625 w 110"/>
              <a:gd name="T7" fmla="*/ 80963 h 95"/>
              <a:gd name="T8" fmla="*/ 61913 w 110"/>
              <a:gd name="T9" fmla="*/ 80963 h 95"/>
              <a:gd name="T10" fmla="*/ 55563 w 110"/>
              <a:gd name="T11" fmla="*/ 80963 h 95"/>
              <a:gd name="T12" fmla="*/ 55563 w 110"/>
              <a:gd name="T13" fmla="*/ 76200 h 95"/>
              <a:gd name="T14" fmla="*/ 55563 w 110"/>
              <a:gd name="T15" fmla="*/ 0 h 95"/>
              <a:gd name="T16" fmla="*/ 0 w 110"/>
              <a:gd name="T17" fmla="*/ 0 h 95"/>
              <a:gd name="T18" fmla="*/ 0 w 110"/>
              <a:gd name="T19" fmla="*/ 117475 h 95"/>
              <a:gd name="T20" fmla="*/ 19050 w 110"/>
              <a:gd name="T21" fmla="*/ 117475 h 95"/>
              <a:gd name="T22" fmla="*/ 19050 w 110"/>
              <a:gd name="T23" fmla="*/ 150813 h 9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0" h="95">
                <a:moveTo>
                  <a:pt x="12" y="95"/>
                </a:moveTo>
                <a:lnTo>
                  <a:pt x="31" y="74"/>
                </a:lnTo>
                <a:lnTo>
                  <a:pt x="110" y="74"/>
                </a:lnTo>
                <a:lnTo>
                  <a:pt x="110" y="51"/>
                </a:lnTo>
                <a:lnTo>
                  <a:pt x="39" y="51"/>
                </a:lnTo>
                <a:lnTo>
                  <a:pt x="35" y="51"/>
                </a:lnTo>
                <a:lnTo>
                  <a:pt x="35" y="48"/>
                </a:lnTo>
                <a:lnTo>
                  <a:pt x="35" y="0"/>
                </a:lnTo>
                <a:lnTo>
                  <a:pt x="0" y="0"/>
                </a:lnTo>
                <a:lnTo>
                  <a:pt x="0" y="74"/>
                </a:lnTo>
                <a:lnTo>
                  <a:pt x="12" y="74"/>
                </a:lnTo>
                <a:lnTo>
                  <a:pt x="12" y="9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2" name="Freeform 270"/>
          <p:cNvSpPr/>
          <p:nvPr/>
        </p:nvSpPr>
        <p:spPr bwMode="auto">
          <a:xfrm>
            <a:off x="6258612" y="2913745"/>
            <a:ext cx="180951" cy="155611"/>
          </a:xfrm>
          <a:custGeom>
            <a:avLst/>
            <a:gdLst>
              <a:gd name="T0" fmla="*/ 180975 w 114"/>
              <a:gd name="T1" fmla="*/ 0 h 98"/>
              <a:gd name="T2" fmla="*/ 0 w 114"/>
              <a:gd name="T3" fmla="*/ 0 h 98"/>
              <a:gd name="T4" fmla="*/ 0 w 114"/>
              <a:gd name="T5" fmla="*/ 46038 h 98"/>
              <a:gd name="T6" fmla="*/ 0 w 114"/>
              <a:gd name="T7" fmla="*/ 122238 h 98"/>
              <a:gd name="T8" fmla="*/ 112713 w 114"/>
              <a:gd name="T9" fmla="*/ 122238 h 98"/>
              <a:gd name="T10" fmla="*/ 130175 w 114"/>
              <a:gd name="T11" fmla="*/ 122238 h 98"/>
              <a:gd name="T12" fmla="*/ 161925 w 114"/>
              <a:gd name="T13" fmla="*/ 155575 h 98"/>
              <a:gd name="T14" fmla="*/ 161925 w 114"/>
              <a:gd name="T15" fmla="*/ 122238 h 98"/>
              <a:gd name="T16" fmla="*/ 180975 w 114"/>
              <a:gd name="T17" fmla="*/ 122238 h 98"/>
              <a:gd name="T18" fmla="*/ 180975 w 114"/>
              <a:gd name="T19" fmla="*/ 0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4" h="98">
                <a:moveTo>
                  <a:pt x="114" y="0"/>
                </a:moveTo>
                <a:lnTo>
                  <a:pt x="0" y="0"/>
                </a:lnTo>
                <a:lnTo>
                  <a:pt x="0" y="29"/>
                </a:lnTo>
                <a:lnTo>
                  <a:pt x="0" y="77"/>
                </a:lnTo>
                <a:lnTo>
                  <a:pt x="71" y="77"/>
                </a:lnTo>
                <a:lnTo>
                  <a:pt x="82" y="77"/>
                </a:lnTo>
                <a:lnTo>
                  <a:pt x="102" y="98"/>
                </a:lnTo>
                <a:lnTo>
                  <a:pt x="102" y="77"/>
                </a:lnTo>
                <a:lnTo>
                  <a:pt x="114" y="77"/>
                </a:lnTo>
                <a:lnTo>
                  <a:pt x="114"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3" name="Freeform 271"/>
          <p:cNvSpPr>
            <a:spLocks noEditPoints="1"/>
          </p:cNvSpPr>
          <p:nvPr/>
        </p:nvSpPr>
        <p:spPr bwMode="auto">
          <a:xfrm>
            <a:off x="5822099" y="3453612"/>
            <a:ext cx="107936" cy="227065"/>
          </a:xfrm>
          <a:custGeom>
            <a:avLst/>
            <a:gdLst>
              <a:gd name="T0" fmla="*/ 53975 w 64"/>
              <a:gd name="T1" fmla="*/ 194824 h 134"/>
              <a:gd name="T2" fmla="*/ 106263 w 64"/>
              <a:gd name="T3" fmla="*/ 220236 h 134"/>
              <a:gd name="T4" fmla="*/ 107950 w 64"/>
              <a:gd name="T5" fmla="*/ 220236 h 134"/>
              <a:gd name="T6" fmla="*/ 107950 w 64"/>
              <a:gd name="T7" fmla="*/ 49129 h 134"/>
              <a:gd name="T8" fmla="*/ 106263 w 64"/>
              <a:gd name="T9" fmla="*/ 23718 h 134"/>
              <a:gd name="T10" fmla="*/ 53975 w 64"/>
              <a:gd name="T11" fmla="*/ 0 h 134"/>
              <a:gd name="T12" fmla="*/ 53975 w 64"/>
              <a:gd name="T13" fmla="*/ 30494 h 134"/>
              <a:gd name="T14" fmla="*/ 91083 w 64"/>
              <a:gd name="T15" fmla="*/ 37271 h 134"/>
              <a:gd name="T16" fmla="*/ 92770 w 64"/>
              <a:gd name="T17" fmla="*/ 42353 h 134"/>
              <a:gd name="T18" fmla="*/ 89396 w 64"/>
              <a:gd name="T19" fmla="*/ 44047 h 134"/>
              <a:gd name="T20" fmla="*/ 89396 w 64"/>
              <a:gd name="T21" fmla="*/ 42353 h 134"/>
              <a:gd name="T22" fmla="*/ 80963 w 64"/>
              <a:gd name="T23" fmla="*/ 40659 h 134"/>
              <a:gd name="T24" fmla="*/ 53975 w 64"/>
              <a:gd name="T25" fmla="*/ 37271 h 134"/>
              <a:gd name="T26" fmla="*/ 53975 w 64"/>
              <a:gd name="T27" fmla="*/ 60988 h 134"/>
              <a:gd name="T28" fmla="*/ 91083 w 64"/>
              <a:gd name="T29" fmla="*/ 67765 h 134"/>
              <a:gd name="T30" fmla="*/ 92770 w 64"/>
              <a:gd name="T31" fmla="*/ 72847 h 134"/>
              <a:gd name="T32" fmla="*/ 89396 w 64"/>
              <a:gd name="T33" fmla="*/ 74541 h 134"/>
              <a:gd name="T34" fmla="*/ 89396 w 64"/>
              <a:gd name="T35" fmla="*/ 72847 h 134"/>
              <a:gd name="T36" fmla="*/ 80963 w 64"/>
              <a:gd name="T37" fmla="*/ 71153 h 134"/>
              <a:gd name="T38" fmla="*/ 53975 w 64"/>
              <a:gd name="T39" fmla="*/ 67765 h 134"/>
              <a:gd name="T40" fmla="*/ 53975 w 64"/>
              <a:gd name="T41" fmla="*/ 91482 h 134"/>
              <a:gd name="T42" fmla="*/ 91083 w 64"/>
              <a:gd name="T43" fmla="*/ 98259 h 134"/>
              <a:gd name="T44" fmla="*/ 92770 w 64"/>
              <a:gd name="T45" fmla="*/ 103341 h 134"/>
              <a:gd name="T46" fmla="*/ 89396 w 64"/>
              <a:gd name="T47" fmla="*/ 105035 h 134"/>
              <a:gd name="T48" fmla="*/ 89396 w 64"/>
              <a:gd name="T49" fmla="*/ 105035 h 134"/>
              <a:gd name="T50" fmla="*/ 80963 w 64"/>
              <a:gd name="T51" fmla="*/ 101647 h 134"/>
              <a:gd name="T52" fmla="*/ 53975 w 64"/>
              <a:gd name="T53" fmla="*/ 98259 h 134"/>
              <a:gd name="T54" fmla="*/ 53975 w 64"/>
              <a:gd name="T55" fmla="*/ 194824 h 134"/>
              <a:gd name="T56" fmla="*/ 3373 w 64"/>
              <a:gd name="T57" fmla="*/ 220236 h 134"/>
              <a:gd name="T58" fmla="*/ 53975 w 64"/>
              <a:gd name="T59" fmla="*/ 194824 h 134"/>
              <a:gd name="T60" fmla="*/ 53975 w 64"/>
              <a:gd name="T61" fmla="*/ 98259 h 134"/>
              <a:gd name="T62" fmla="*/ 26988 w 64"/>
              <a:gd name="T63" fmla="*/ 101647 h 134"/>
              <a:gd name="T64" fmla="*/ 20241 w 64"/>
              <a:gd name="T65" fmla="*/ 105035 h 134"/>
              <a:gd name="T66" fmla="*/ 16867 w 64"/>
              <a:gd name="T67" fmla="*/ 103341 h 134"/>
              <a:gd name="T68" fmla="*/ 18554 w 64"/>
              <a:gd name="T69" fmla="*/ 98259 h 134"/>
              <a:gd name="T70" fmla="*/ 18554 w 64"/>
              <a:gd name="T71" fmla="*/ 98259 h 134"/>
              <a:gd name="T72" fmla="*/ 53975 w 64"/>
              <a:gd name="T73" fmla="*/ 91482 h 134"/>
              <a:gd name="T74" fmla="*/ 53975 w 64"/>
              <a:gd name="T75" fmla="*/ 67765 h 134"/>
              <a:gd name="T76" fmla="*/ 26988 w 64"/>
              <a:gd name="T77" fmla="*/ 71153 h 134"/>
              <a:gd name="T78" fmla="*/ 20241 w 64"/>
              <a:gd name="T79" fmla="*/ 72847 h 134"/>
              <a:gd name="T80" fmla="*/ 16867 w 64"/>
              <a:gd name="T81" fmla="*/ 72847 h 134"/>
              <a:gd name="T82" fmla="*/ 18554 w 64"/>
              <a:gd name="T83" fmla="*/ 67765 h 134"/>
              <a:gd name="T84" fmla="*/ 18554 w 64"/>
              <a:gd name="T85" fmla="*/ 67765 h 134"/>
              <a:gd name="T86" fmla="*/ 53975 w 64"/>
              <a:gd name="T87" fmla="*/ 60988 h 134"/>
              <a:gd name="T88" fmla="*/ 53975 w 64"/>
              <a:gd name="T89" fmla="*/ 37271 h 134"/>
              <a:gd name="T90" fmla="*/ 26988 w 64"/>
              <a:gd name="T91" fmla="*/ 40659 h 134"/>
              <a:gd name="T92" fmla="*/ 20241 w 64"/>
              <a:gd name="T93" fmla="*/ 42353 h 134"/>
              <a:gd name="T94" fmla="*/ 16867 w 64"/>
              <a:gd name="T95" fmla="*/ 42353 h 134"/>
              <a:gd name="T96" fmla="*/ 18554 w 64"/>
              <a:gd name="T97" fmla="*/ 37271 h 134"/>
              <a:gd name="T98" fmla="*/ 18554 w 64"/>
              <a:gd name="T99" fmla="*/ 37271 h 134"/>
              <a:gd name="T100" fmla="*/ 53975 w 64"/>
              <a:gd name="T101" fmla="*/ 30494 h 134"/>
              <a:gd name="T102" fmla="*/ 53975 w 64"/>
              <a:gd name="T103" fmla="*/ 0 h 134"/>
              <a:gd name="T104" fmla="*/ 3373 w 64"/>
              <a:gd name="T105" fmla="*/ 23718 h 134"/>
              <a:gd name="T106" fmla="*/ 1687 w 64"/>
              <a:gd name="T107" fmla="*/ 49129 h 134"/>
              <a:gd name="T108" fmla="*/ 1687 w 64"/>
              <a:gd name="T109" fmla="*/ 220236 h 134"/>
              <a:gd name="T110" fmla="*/ 3373 w 64"/>
              <a:gd name="T111" fmla="*/ 220236 h 1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4" h="134">
                <a:moveTo>
                  <a:pt x="32" y="115"/>
                </a:moveTo>
                <a:cubicBezTo>
                  <a:pt x="47" y="115"/>
                  <a:pt x="60" y="119"/>
                  <a:pt x="63" y="130"/>
                </a:cubicBezTo>
                <a:cubicBezTo>
                  <a:pt x="64" y="134"/>
                  <a:pt x="64" y="134"/>
                  <a:pt x="64" y="130"/>
                </a:cubicBezTo>
                <a:cubicBezTo>
                  <a:pt x="64" y="109"/>
                  <a:pt x="64" y="50"/>
                  <a:pt x="64" y="29"/>
                </a:cubicBezTo>
                <a:cubicBezTo>
                  <a:pt x="64" y="25"/>
                  <a:pt x="64" y="18"/>
                  <a:pt x="63" y="14"/>
                </a:cubicBezTo>
                <a:cubicBezTo>
                  <a:pt x="59" y="3"/>
                  <a:pt x="47" y="0"/>
                  <a:pt x="32" y="0"/>
                </a:cubicBezTo>
                <a:cubicBezTo>
                  <a:pt x="32" y="18"/>
                  <a:pt x="32" y="18"/>
                  <a:pt x="32" y="18"/>
                </a:cubicBezTo>
                <a:cubicBezTo>
                  <a:pt x="42" y="18"/>
                  <a:pt x="49" y="19"/>
                  <a:pt x="54" y="22"/>
                </a:cubicBezTo>
                <a:cubicBezTo>
                  <a:pt x="55" y="22"/>
                  <a:pt x="56" y="24"/>
                  <a:pt x="55" y="25"/>
                </a:cubicBezTo>
                <a:cubicBezTo>
                  <a:pt x="55" y="25"/>
                  <a:pt x="54" y="26"/>
                  <a:pt x="53" y="26"/>
                </a:cubicBezTo>
                <a:cubicBezTo>
                  <a:pt x="53" y="26"/>
                  <a:pt x="53" y="26"/>
                  <a:pt x="53" y="25"/>
                </a:cubicBezTo>
                <a:cubicBezTo>
                  <a:pt x="51" y="25"/>
                  <a:pt x="50" y="24"/>
                  <a:pt x="48" y="24"/>
                </a:cubicBezTo>
                <a:cubicBezTo>
                  <a:pt x="44" y="22"/>
                  <a:pt x="39" y="22"/>
                  <a:pt x="32" y="22"/>
                </a:cubicBezTo>
                <a:cubicBezTo>
                  <a:pt x="32" y="36"/>
                  <a:pt x="32" y="36"/>
                  <a:pt x="32" y="36"/>
                </a:cubicBezTo>
                <a:cubicBezTo>
                  <a:pt x="42" y="36"/>
                  <a:pt x="49" y="37"/>
                  <a:pt x="54" y="40"/>
                </a:cubicBezTo>
                <a:cubicBezTo>
                  <a:pt x="55" y="41"/>
                  <a:pt x="56" y="42"/>
                  <a:pt x="55" y="43"/>
                </a:cubicBezTo>
                <a:cubicBezTo>
                  <a:pt x="55" y="43"/>
                  <a:pt x="54" y="44"/>
                  <a:pt x="53" y="44"/>
                </a:cubicBezTo>
                <a:cubicBezTo>
                  <a:pt x="53" y="44"/>
                  <a:pt x="53" y="44"/>
                  <a:pt x="53" y="43"/>
                </a:cubicBezTo>
                <a:cubicBezTo>
                  <a:pt x="51" y="43"/>
                  <a:pt x="50" y="42"/>
                  <a:pt x="48" y="42"/>
                </a:cubicBezTo>
                <a:cubicBezTo>
                  <a:pt x="44" y="41"/>
                  <a:pt x="39" y="40"/>
                  <a:pt x="32" y="40"/>
                </a:cubicBezTo>
                <a:cubicBezTo>
                  <a:pt x="32" y="54"/>
                  <a:pt x="32" y="54"/>
                  <a:pt x="32" y="54"/>
                </a:cubicBezTo>
                <a:cubicBezTo>
                  <a:pt x="42" y="54"/>
                  <a:pt x="49" y="56"/>
                  <a:pt x="54" y="58"/>
                </a:cubicBezTo>
                <a:cubicBezTo>
                  <a:pt x="55" y="59"/>
                  <a:pt x="56" y="60"/>
                  <a:pt x="55" y="61"/>
                </a:cubicBezTo>
                <a:cubicBezTo>
                  <a:pt x="55" y="61"/>
                  <a:pt x="54" y="62"/>
                  <a:pt x="53" y="62"/>
                </a:cubicBezTo>
                <a:cubicBezTo>
                  <a:pt x="53" y="62"/>
                  <a:pt x="53" y="62"/>
                  <a:pt x="53" y="62"/>
                </a:cubicBezTo>
                <a:cubicBezTo>
                  <a:pt x="51" y="61"/>
                  <a:pt x="50" y="60"/>
                  <a:pt x="48" y="60"/>
                </a:cubicBezTo>
                <a:cubicBezTo>
                  <a:pt x="44" y="59"/>
                  <a:pt x="39" y="58"/>
                  <a:pt x="32" y="58"/>
                </a:cubicBezTo>
                <a:lnTo>
                  <a:pt x="32" y="115"/>
                </a:lnTo>
                <a:close/>
                <a:moveTo>
                  <a:pt x="2" y="130"/>
                </a:moveTo>
                <a:cubicBezTo>
                  <a:pt x="5" y="119"/>
                  <a:pt x="18" y="115"/>
                  <a:pt x="32" y="115"/>
                </a:cubicBezTo>
                <a:cubicBezTo>
                  <a:pt x="32" y="58"/>
                  <a:pt x="32" y="58"/>
                  <a:pt x="32" y="58"/>
                </a:cubicBezTo>
                <a:cubicBezTo>
                  <a:pt x="26" y="58"/>
                  <a:pt x="21" y="59"/>
                  <a:pt x="16" y="60"/>
                </a:cubicBezTo>
                <a:cubicBezTo>
                  <a:pt x="15" y="60"/>
                  <a:pt x="13" y="61"/>
                  <a:pt x="12" y="62"/>
                </a:cubicBezTo>
                <a:cubicBezTo>
                  <a:pt x="11" y="62"/>
                  <a:pt x="10" y="62"/>
                  <a:pt x="10" y="61"/>
                </a:cubicBezTo>
                <a:cubicBezTo>
                  <a:pt x="9" y="60"/>
                  <a:pt x="10" y="59"/>
                  <a:pt x="11" y="58"/>
                </a:cubicBezTo>
                <a:cubicBezTo>
                  <a:pt x="11" y="58"/>
                  <a:pt x="11" y="58"/>
                  <a:pt x="11" y="58"/>
                </a:cubicBezTo>
                <a:cubicBezTo>
                  <a:pt x="16" y="56"/>
                  <a:pt x="23" y="54"/>
                  <a:pt x="32" y="54"/>
                </a:cubicBezTo>
                <a:cubicBezTo>
                  <a:pt x="32" y="40"/>
                  <a:pt x="32" y="40"/>
                  <a:pt x="32" y="40"/>
                </a:cubicBezTo>
                <a:cubicBezTo>
                  <a:pt x="26" y="40"/>
                  <a:pt x="21" y="41"/>
                  <a:pt x="16" y="42"/>
                </a:cubicBezTo>
                <a:cubicBezTo>
                  <a:pt x="15" y="42"/>
                  <a:pt x="13" y="43"/>
                  <a:pt x="12" y="43"/>
                </a:cubicBezTo>
                <a:cubicBezTo>
                  <a:pt x="11" y="44"/>
                  <a:pt x="10" y="44"/>
                  <a:pt x="10" y="43"/>
                </a:cubicBezTo>
                <a:cubicBezTo>
                  <a:pt x="9" y="42"/>
                  <a:pt x="10" y="41"/>
                  <a:pt x="11" y="40"/>
                </a:cubicBezTo>
                <a:cubicBezTo>
                  <a:pt x="11" y="40"/>
                  <a:pt x="11" y="40"/>
                  <a:pt x="11" y="40"/>
                </a:cubicBezTo>
                <a:cubicBezTo>
                  <a:pt x="16" y="37"/>
                  <a:pt x="23" y="36"/>
                  <a:pt x="32" y="36"/>
                </a:cubicBezTo>
                <a:cubicBezTo>
                  <a:pt x="32" y="22"/>
                  <a:pt x="32" y="22"/>
                  <a:pt x="32" y="22"/>
                </a:cubicBezTo>
                <a:cubicBezTo>
                  <a:pt x="26" y="22"/>
                  <a:pt x="21" y="22"/>
                  <a:pt x="16" y="24"/>
                </a:cubicBezTo>
                <a:cubicBezTo>
                  <a:pt x="15" y="24"/>
                  <a:pt x="13" y="25"/>
                  <a:pt x="12" y="25"/>
                </a:cubicBezTo>
                <a:cubicBezTo>
                  <a:pt x="11" y="26"/>
                  <a:pt x="10" y="25"/>
                  <a:pt x="10" y="25"/>
                </a:cubicBezTo>
                <a:cubicBezTo>
                  <a:pt x="9" y="24"/>
                  <a:pt x="10" y="22"/>
                  <a:pt x="11" y="22"/>
                </a:cubicBezTo>
                <a:cubicBezTo>
                  <a:pt x="11" y="22"/>
                  <a:pt x="11" y="22"/>
                  <a:pt x="11" y="22"/>
                </a:cubicBezTo>
                <a:cubicBezTo>
                  <a:pt x="16" y="19"/>
                  <a:pt x="23" y="18"/>
                  <a:pt x="32" y="18"/>
                </a:cubicBezTo>
                <a:cubicBezTo>
                  <a:pt x="32" y="0"/>
                  <a:pt x="32" y="0"/>
                  <a:pt x="32" y="0"/>
                </a:cubicBezTo>
                <a:cubicBezTo>
                  <a:pt x="18" y="0"/>
                  <a:pt x="6" y="3"/>
                  <a:pt x="2" y="14"/>
                </a:cubicBezTo>
                <a:cubicBezTo>
                  <a:pt x="1" y="18"/>
                  <a:pt x="1" y="25"/>
                  <a:pt x="1" y="29"/>
                </a:cubicBezTo>
                <a:cubicBezTo>
                  <a:pt x="1" y="50"/>
                  <a:pt x="1" y="109"/>
                  <a:pt x="1" y="130"/>
                </a:cubicBezTo>
                <a:cubicBezTo>
                  <a:pt x="1" y="134"/>
                  <a:pt x="0" y="134"/>
                  <a:pt x="2" y="13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4" name="Freeform 272"/>
          <p:cNvSpPr>
            <a:spLocks noEditPoints="1"/>
          </p:cNvSpPr>
          <p:nvPr/>
        </p:nvSpPr>
        <p:spPr bwMode="auto">
          <a:xfrm>
            <a:off x="5939566" y="3453612"/>
            <a:ext cx="109523" cy="227065"/>
          </a:xfrm>
          <a:custGeom>
            <a:avLst/>
            <a:gdLst>
              <a:gd name="T0" fmla="*/ 109537 w 64"/>
              <a:gd name="T1" fmla="*/ 220236 h 134"/>
              <a:gd name="T2" fmla="*/ 106114 w 64"/>
              <a:gd name="T3" fmla="*/ 23718 h 134"/>
              <a:gd name="T4" fmla="*/ 54769 w 64"/>
              <a:gd name="T5" fmla="*/ 30494 h 134"/>
              <a:gd name="T6" fmla="*/ 94133 w 64"/>
              <a:gd name="T7" fmla="*/ 42353 h 134"/>
              <a:gd name="T8" fmla="*/ 90710 w 64"/>
              <a:gd name="T9" fmla="*/ 44047 h 134"/>
              <a:gd name="T10" fmla="*/ 82153 w 64"/>
              <a:gd name="T11" fmla="*/ 40659 h 134"/>
              <a:gd name="T12" fmla="*/ 54769 w 64"/>
              <a:gd name="T13" fmla="*/ 60988 h 134"/>
              <a:gd name="T14" fmla="*/ 94133 w 64"/>
              <a:gd name="T15" fmla="*/ 72847 h 134"/>
              <a:gd name="T16" fmla="*/ 90710 w 64"/>
              <a:gd name="T17" fmla="*/ 74541 h 134"/>
              <a:gd name="T18" fmla="*/ 82153 w 64"/>
              <a:gd name="T19" fmla="*/ 71153 h 134"/>
              <a:gd name="T20" fmla="*/ 54769 w 64"/>
              <a:gd name="T21" fmla="*/ 91482 h 134"/>
              <a:gd name="T22" fmla="*/ 94133 w 64"/>
              <a:gd name="T23" fmla="*/ 103341 h 134"/>
              <a:gd name="T24" fmla="*/ 90710 w 64"/>
              <a:gd name="T25" fmla="*/ 105035 h 134"/>
              <a:gd name="T26" fmla="*/ 82153 w 64"/>
              <a:gd name="T27" fmla="*/ 101647 h 134"/>
              <a:gd name="T28" fmla="*/ 54769 w 64"/>
              <a:gd name="T29" fmla="*/ 194824 h 134"/>
              <a:gd name="T30" fmla="*/ 107825 w 64"/>
              <a:gd name="T31" fmla="*/ 220236 h 134"/>
              <a:gd name="T32" fmla="*/ 54769 w 64"/>
              <a:gd name="T33" fmla="*/ 0 h 134"/>
              <a:gd name="T34" fmla="*/ 0 w 64"/>
              <a:gd name="T35" fmla="*/ 49129 h 134"/>
              <a:gd name="T36" fmla="*/ 1712 w 64"/>
              <a:gd name="T37" fmla="*/ 220236 h 134"/>
              <a:gd name="T38" fmla="*/ 54769 w 64"/>
              <a:gd name="T39" fmla="*/ 98259 h 134"/>
              <a:gd name="T40" fmla="*/ 27384 w 64"/>
              <a:gd name="T41" fmla="*/ 101647 h 134"/>
              <a:gd name="T42" fmla="*/ 15404 w 64"/>
              <a:gd name="T43" fmla="*/ 103341 h 134"/>
              <a:gd name="T44" fmla="*/ 54769 w 64"/>
              <a:gd name="T45" fmla="*/ 91482 h 134"/>
              <a:gd name="T46" fmla="*/ 54769 w 64"/>
              <a:gd name="T47" fmla="*/ 67765 h 134"/>
              <a:gd name="T48" fmla="*/ 27384 w 64"/>
              <a:gd name="T49" fmla="*/ 71153 h 134"/>
              <a:gd name="T50" fmla="*/ 15404 w 64"/>
              <a:gd name="T51" fmla="*/ 72847 h 134"/>
              <a:gd name="T52" fmla="*/ 54769 w 64"/>
              <a:gd name="T53" fmla="*/ 60988 h 134"/>
              <a:gd name="T54" fmla="*/ 54769 w 64"/>
              <a:gd name="T55" fmla="*/ 37271 h 134"/>
              <a:gd name="T56" fmla="*/ 27384 w 64"/>
              <a:gd name="T57" fmla="*/ 40659 h 134"/>
              <a:gd name="T58" fmla="*/ 15404 w 64"/>
              <a:gd name="T59" fmla="*/ 42353 h 134"/>
              <a:gd name="T60" fmla="*/ 54769 w 64"/>
              <a:gd name="T61" fmla="*/ 30494 h 134"/>
              <a:gd name="T62" fmla="*/ 54769 w 64"/>
              <a:gd name="T63" fmla="*/ 0 h 1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4" h="134">
                <a:moveTo>
                  <a:pt x="63" y="130"/>
                </a:moveTo>
                <a:cubicBezTo>
                  <a:pt x="64" y="134"/>
                  <a:pt x="64" y="134"/>
                  <a:pt x="64" y="130"/>
                </a:cubicBezTo>
                <a:cubicBezTo>
                  <a:pt x="64" y="109"/>
                  <a:pt x="64" y="50"/>
                  <a:pt x="64" y="29"/>
                </a:cubicBezTo>
                <a:cubicBezTo>
                  <a:pt x="64" y="25"/>
                  <a:pt x="64" y="18"/>
                  <a:pt x="62" y="14"/>
                </a:cubicBezTo>
                <a:cubicBezTo>
                  <a:pt x="59" y="3"/>
                  <a:pt x="46" y="0"/>
                  <a:pt x="32" y="0"/>
                </a:cubicBezTo>
                <a:cubicBezTo>
                  <a:pt x="32" y="18"/>
                  <a:pt x="32" y="18"/>
                  <a:pt x="32" y="18"/>
                </a:cubicBezTo>
                <a:cubicBezTo>
                  <a:pt x="41" y="18"/>
                  <a:pt x="48" y="19"/>
                  <a:pt x="54" y="22"/>
                </a:cubicBezTo>
                <a:cubicBezTo>
                  <a:pt x="55" y="22"/>
                  <a:pt x="55" y="24"/>
                  <a:pt x="55" y="25"/>
                </a:cubicBezTo>
                <a:cubicBezTo>
                  <a:pt x="55" y="25"/>
                  <a:pt x="55" y="25"/>
                  <a:pt x="55" y="25"/>
                </a:cubicBezTo>
                <a:cubicBezTo>
                  <a:pt x="54" y="25"/>
                  <a:pt x="54" y="26"/>
                  <a:pt x="53" y="26"/>
                </a:cubicBezTo>
                <a:cubicBezTo>
                  <a:pt x="53" y="26"/>
                  <a:pt x="52" y="26"/>
                  <a:pt x="52" y="25"/>
                </a:cubicBezTo>
                <a:cubicBezTo>
                  <a:pt x="51" y="25"/>
                  <a:pt x="49" y="24"/>
                  <a:pt x="48" y="24"/>
                </a:cubicBezTo>
                <a:cubicBezTo>
                  <a:pt x="44" y="22"/>
                  <a:pt x="38" y="22"/>
                  <a:pt x="32" y="22"/>
                </a:cubicBezTo>
                <a:cubicBezTo>
                  <a:pt x="32" y="36"/>
                  <a:pt x="32" y="36"/>
                  <a:pt x="32" y="36"/>
                </a:cubicBezTo>
                <a:cubicBezTo>
                  <a:pt x="41" y="36"/>
                  <a:pt x="48" y="37"/>
                  <a:pt x="54" y="40"/>
                </a:cubicBezTo>
                <a:cubicBezTo>
                  <a:pt x="55" y="41"/>
                  <a:pt x="55" y="42"/>
                  <a:pt x="55" y="43"/>
                </a:cubicBezTo>
                <a:cubicBezTo>
                  <a:pt x="55" y="43"/>
                  <a:pt x="55" y="43"/>
                  <a:pt x="55" y="43"/>
                </a:cubicBezTo>
                <a:cubicBezTo>
                  <a:pt x="54" y="43"/>
                  <a:pt x="54" y="44"/>
                  <a:pt x="53" y="44"/>
                </a:cubicBezTo>
                <a:cubicBezTo>
                  <a:pt x="53" y="44"/>
                  <a:pt x="52" y="44"/>
                  <a:pt x="52" y="43"/>
                </a:cubicBezTo>
                <a:cubicBezTo>
                  <a:pt x="51" y="43"/>
                  <a:pt x="49" y="42"/>
                  <a:pt x="48" y="42"/>
                </a:cubicBezTo>
                <a:cubicBezTo>
                  <a:pt x="44" y="41"/>
                  <a:pt x="38" y="40"/>
                  <a:pt x="32" y="40"/>
                </a:cubicBezTo>
                <a:cubicBezTo>
                  <a:pt x="32" y="54"/>
                  <a:pt x="32" y="54"/>
                  <a:pt x="32" y="54"/>
                </a:cubicBezTo>
                <a:cubicBezTo>
                  <a:pt x="41" y="54"/>
                  <a:pt x="48" y="56"/>
                  <a:pt x="54" y="58"/>
                </a:cubicBezTo>
                <a:cubicBezTo>
                  <a:pt x="55" y="59"/>
                  <a:pt x="55" y="60"/>
                  <a:pt x="55" y="61"/>
                </a:cubicBezTo>
                <a:cubicBezTo>
                  <a:pt x="55" y="61"/>
                  <a:pt x="55" y="61"/>
                  <a:pt x="55" y="61"/>
                </a:cubicBezTo>
                <a:cubicBezTo>
                  <a:pt x="54" y="61"/>
                  <a:pt x="54" y="62"/>
                  <a:pt x="53" y="62"/>
                </a:cubicBezTo>
                <a:cubicBezTo>
                  <a:pt x="53" y="62"/>
                  <a:pt x="52" y="62"/>
                  <a:pt x="52" y="62"/>
                </a:cubicBezTo>
                <a:cubicBezTo>
                  <a:pt x="51" y="61"/>
                  <a:pt x="49" y="60"/>
                  <a:pt x="48" y="60"/>
                </a:cubicBezTo>
                <a:cubicBezTo>
                  <a:pt x="44" y="59"/>
                  <a:pt x="38" y="58"/>
                  <a:pt x="32" y="58"/>
                </a:cubicBezTo>
                <a:cubicBezTo>
                  <a:pt x="32" y="115"/>
                  <a:pt x="32" y="115"/>
                  <a:pt x="32" y="115"/>
                </a:cubicBezTo>
                <a:cubicBezTo>
                  <a:pt x="32" y="115"/>
                  <a:pt x="32" y="115"/>
                  <a:pt x="32" y="115"/>
                </a:cubicBezTo>
                <a:cubicBezTo>
                  <a:pt x="47" y="115"/>
                  <a:pt x="59" y="119"/>
                  <a:pt x="63" y="130"/>
                </a:cubicBezTo>
                <a:close/>
                <a:moveTo>
                  <a:pt x="32" y="0"/>
                </a:moveTo>
                <a:cubicBezTo>
                  <a:pt x="32" y="0"/>
                  <a:pt x="32" y="0"/>
                  <a:pt x="32" y="0"/>
                </a:cubicBezTo>
                <a:cubicBezTo>
                  <a:pt x="17" y="0"/>
                  <a:pt x="5" y="3"/>
                  <a:pt x="1" y="14"/>
                </a:cubicBezTo>
                <a:cubicBezTo>
                  <a:pt x="0" y="18"/>
                  <a:pt x="0" y="25"/>
                  <a:pt x="0" y="29"/>
                </a:cubicBezTo>
                <a:cubicBezTo>
                  <a:pt x="0" y="50"/>
                  <a:pt x="0" y="109"/>
                  <a:pt x="0" y="130"/>
                </a:cubicBezTo>
                <a:cubicBezTo>
                  <a:pt x="0" y="134"/>
                  <a:pt x="0" y="134"/>
                  <a:pt x="1" y="130"/>
                </a:cubicBezTo>
                <a:cubicBezTo>
                  <a:pt x="5" y="119"/>
                  <a:pt x="17" y="115"/>
                  <a:pt x="32" y="115"/>
                </a:cubicBezTo>
                <a:cubicBezTo>
                  <a:pt x="32" y="58"/>
                  <a:pt x="32" y="58"/>
                  <a:pt x="32" y="58"/>
                </a:cubicBezTo>
                <a:cubicBezTo>
                  <a:pt x="32" y="58"/>
                  <a:pt x="32" y="58"/>
                  <a:pt x="32" y="58"/>
                </a:cubicBezTo>
                <a:cubicBezTo>
                  <a:pt x="25" y="58"/>
                  <a:pt x="20" y="59"/>
                  <a:pt x="16" y="60"/>
                </a:cubicBezTo>
                <a:cubicBezTo>
                  <a:pt x="14" y="60"/>
                  <a:pt x="13" y="61"/>
                  <a:pt x="12" y="62"/>
                </a:cubicBezTo>
                <a:cubicBezTo>
                  <a:pt x="11" y="62"/>
                  <a:pt x="10" y="62"/>
                  <a:pt x="9" y="61"/>
                </a:cubicBezTo>
                <a:cubicBezTo>
                  <a:pt x="9" y="60"/>
                  <a:pt x="9" y="59"/>
                  <a:pt x="10" y="58"/>
                </a:cubicBezTo>
                <a:cubicBezTo>
                  <a:pt x="15" y="56"/>
                  <a:pt x="22" y="54"/>
                  <a:pt x="32" y="54"/>
                </a:cubicBezTo>
                <a:cubicBezTo>
                  <a:pt x="32" y="54"/>
                  <a:pt x="32" y="54"/>
                  <a:pt x="32" y="54"/>
                </a:cubicBezTo>
                <a:cubicBezTo>
                  <a:pt x="32" y="40"/>
                  <a:pt x="32" y="40"/>
                  <a:pt x="32" y="40"/>
                </a:cubicBezTo>
                <a:cubicBezTo>
                  <a:pt x="32" y="40"/>
                  <a:pt x="32" y="40"/>
                  <a:pt x="32" y="40"/>
                </a:cubicBezTo>
                <a:cubicBezTo>
                  <a:pt x="25" y="40"/>
                  <a:pt x="20" y="41"/>
                  <a:pt x="16" y="42"/>
                </a:cubicBezTo>
                <a:cubicBezTo>
                  <a:pt x="14" y="42"/>
                  <a:pt x="13" y="43"/>
                  <a:pt x="12" y="43"/>
                </a:cubicBezTo>
                <a:cubicBezTo>
                  <a:pt x="11" y="44"/>
                  <a:pt x="10" y="44"/>
                  <a:pt x="9" y="43"/>
                </a:cubicBezTo>
                <a:cubicBezTo>
                  <a:pt x="9" y="42"/>
                  <a:pt x="9" y="41"/>
                  <a:pt x="10" y="40"/>
                </a:cubicBezTo>
                <a:cubicBezTo>
                  <a:pt x="15" y="37"/>
                  <a:pt x="22" y="36"/>
                  <a:pt x="32" y="36"/>
                </a:cubicBezTo>
                <a:cubicBezTo>
                  <a:pt x="32" y="36"/>
                  <a:pt x="32" y="36"/>
                  <a:pt x="32" y="36"/>
                </a:cubicBezTo>
                <a:cubicBezTo>
                  <a:pt x="32" y="22"/>
                  <a:pt x="32" y="22"/>
                  <a:pt x="32" y="22"/>
                </a:cubicBezTo>
                <a:cubicBezTo>
                  <a:pt x="32" y="22"/>
                  <a:pt x="32" y="22"/>
                  <a:pt x="32" y="22"/>
                </a:cubicBezTo>
                <a:cubicBezTo>
                  <a:pt x="25" y="22"/>
                  <a:pt x="20" y="22"/>
                  <a:pt x="16" y="24"/>
                </a:cubicBezTo>
                <a:cubicBezTo>
                  <a:pt x="14" y="24"/>
                  <a:pt x="13" y="25"/>
                  <a:pt x="12" y="25"/>
                </a:cubicBezTo>
                <a:cubicBezTo>
                  <a:pt x="11" y="26"/>
                  <a:pt x="10" y="25"/>
                  <a:pt x="9" y="25"/>
                </a:cubicBezTo>
                <a:cubicBezTo>
                  <a:pt x="9" y="24"/>
                  <a:pt x="9" y="22"/>
                  <a:pt x="10" y="22"/>
                </a:cubicBezTo>
                <a:cubicBezTo>
                  <a:pt x="15" y="19"/>
                  <a:pt x="22" y="18"/>
                  <a:pt x="32" y="18"/>
                </a:cubicBezTo>
                <a:cubicBezTo>
                  <a:pt x="32" y="18"/>
                  <a:pt x="32" y="18"/>
                  <a:pt x="32" y="18"/>
                </a:cubicBezTo>
                <a:lnTo>
                  <a:pt x="3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5" name="Freeform 273"/>
          <p:cNvSpPr/>
          <p:nvPr/>
        </p:nvSpPr>
        <p:spPr bwMode="auto">
          <a:xfrm>
            <a:off x="6441144" y="3602872"/>
            <a:ext cx="219046" cy="50812"/>
          </a:xfrm>
          <a:custGeom>
            <a:avLst/>
            <a:gdLst>
              <a:gd name="T0" fmla="*/ 219075 w 129"/>
              <a:gd name="T1" fmla="*/ 6773 h 30"/>
              <a:gd name="T2" fmla="*/ 198696 w 129"/>
              <a:gd name="T3" fmla="*/ 13547 h 30"/>
              <a:gd name="T4" fmla="*/ 168127 w 129"/>
              <a:gd name="T5" fmla="*/ 0 h 30"/>
              <a:gd name="T6" fmla="*/ 139257 w 129"/>
              <a:gd name="T7" fmla="*/ 13547 h 30"/>
              <a:gd name="T8" fmla="*/ 108688 w 129"/>
              <a:gd name="T9" fmla="*/ 0 h 30"/>
              <a:gd name="T10" fmla="*/ 79818 w 129"/>
              <a:gd name="T11" fmla="*/ 13547 h 30"/>
              <a:gd name="T12" fmla="*/ 50948 w 129"/>
              <a:gd name="T13" fmla="*/ 0 h 30"/>
              <a:gd name="T14" fmla="*/ 20379 w 129"/>
              <a:gd name="T15" fmla="*/ 13547 h 30"/>
              <a:gd name="T16" fmla="*/ 0 w 129"/>
              <a:gd name="T17" fmla="*/ 6773 h 30"/>
              <a:gd name="T18" fmla="*/ 0 w 129"/>
              <a:gd name="T19" fmla="*/ 37253 h 30"/>
              <a:gd name="T20" fmla="*/ 13586 w 129"/>
              <a:gd name="T21" fmla="*/ 33867 h 30"/>
              <a:gd name="T22" fmla="*/ 49249 w 129"/>
              <a:gd name="T23" fmla="*/ 40640 h 30"/>
              <a:gd name="T24" fmla="*/ 66232 w 129"/>
              <a:gd name="T25" fmla="*/ 45720 h 30"/>
              <a:gd name="T26" fmla="*/ 81516 w 129"/>
              <a:gd name="T27" fmla="*/ 42333 h 30"/>
              <a:gd name="T28" fmla="*/ 113783 w 129"/>
              <a:gd name="T29" fmla="*/ 32173 h 30"/>
              <a:gd name="T30" fmla="*/ 146050 w 129"/>
              <a:gd name="T31" fmla="*/ 42333 h 30"/>
              <a:gd name="T32" fmla="*/ 176619 w 129"/>
              <a:gd name="T33" fmla="*/ 45720 h 30"/>
              <a:gd name="T34" fmla="*/ 210584 w 129"/>
              <a:gd name="T35" fmla="*/ 30480 h 30"/>
              <a:gd name="T36" fmla="*/ 219075 w 129"/>
              <a:gd name="T37" fmla="*/ 28787 h 30"/>
              <a:gd name="T38" fmla="*/ 219075 w 129"/>
              <a:gd name="T39" fmla="*/ 6773 h 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9" h="30">
                <a:moveTo>
                  <a:pt x="129" y="4"/>
                </a:moveTo>
                <a:cubicBezTo>
                  <a:pt x="126" y="7"/>
                  <a:pt x="121" y="8"/>
                  <a:pt x="117" y="8"/>
                </a:cubicBezTo>
                <a:cubicBezTo>
                  <a:pt x="110" y="8"/>
                  <a:pt x="103" y="5"/>
                  <a:pt x="99" y="0"/>
                </a:cubicBezTo>
                <a:cubicBezTo>
                  <a:pt x="95" y="5"/>
                  <a:pt x="89" y="8"/>
                  <a:pt x="82" y="8"/>
                </a:cubicBezTo>
                <a:cubicBezTo>
                  <a:pt x="75" y="8"/>
                  <a:pt x="68" y="5"/>
                  <a:pt x="64" y="0"/>
                </a:cubicBezTo>
                <a:cubicBezTo>
                  <a:pt x="60" y="5"/>
                  <a:pt x="54" y="8"/>
                  <a:pt x="47" y="8"/>
                </a:cubicBezTo>
                <a:cubicBezTo>
                  <a:pt x="40" y="8"/>
                  <a:pt x="34" y="5"/>
                  <a:pt x="30" y="0"/>
                </a:cubicBezTo>
                <a:cubicBezTo>
                  <a:pt x="26" y="5"/>
                  <a:pt x="19" y="8"/>
                  <a:pt x="12" y="8"/>
                </a:cubicBezTo>
                <a:cubicBezTo>
                  <a:pt x="7" y="8"/>
                  <a:pt x="3" y="7"/>
                  <a:pt x="0" y="4"/>
                </a:cubicBezTo>
                <a:cubicBezTo>
                  <a:pt x="0" y="22"/>
                  <a:pt x="0" y="22"/>
                  <a:pt x="0" y="22"/>
                </a:cubicBezTo>
                <a:cubicBezTo>
                  <a:pt x="2" y="21"/>
                  <a:pt x="5" y="20"/>
                  <a:pt x="8" y="20"/>
                </a:cubicBezTo>
                <a:cubicBezTo>
                  <a:pt x="16" y="19"/>
                  <a:pt x="22" y="20"/>
                  <a:pt x="29" y="24"/>
                </a:cubicBezTo>
                <a:cubicBezTo>
                  <a:pt x="32" y="25"/>
                  <a:pt x="36" y="27"/>
                  <a:pt x="39" y="27"/>
                </a:cubicBezTo>
                <a:cubicBezTo>
                  <a:pt x="42" y="27"/>
                  <a:pt x="45" y="26"/>
                  <a:pt x="48" y="25"/>
                </a:cubicBezTo>
                <a:cubicBezTo>
                  <a:pt x="54" y="22"/>
                  <a:pt x="60" y="19"/>
                  <a:pt x="67" y="19"/>
                </a:cubicBezTo>
                <a:cubicBezTo>
                  <a:pt x="74" y="19"/>
                  <a:pt x="80" y="22"/>
                  <a:pt x="86" y="25"/>
                </a:cubicBezTo>
                <a:cubicBezTo>
                  <a:pt x="92" y="28"/>
                  <a:pt x="98" y="30"/>
                  <a:pt x="104" y="27"/>
                </a:cubicBezTo>
                <a:cubicBezTo>
                  <a:pt x="111" y="24"/>
                  <a:pt x="117" y="19"/>
                  <a:pt x="124" y="18"/>
                </a:cubicBezTo>
                <a:cubicBezTo>
                  <a:pt x="126" y="17"/>
                  <a:pt x="128" y="17"/>
                  <a:pt x="129" y="17"/>
                </a:cubicBezTo>
                <a:lnTo>
                  <a:pt x="129" y="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6" name="Freeform 274"/>
          <p:cNvSpPr/>
          <p:nvPr/>
        </p:nvSpPr>
        <p:spPr bwMode="auto">
          <a:xfrm>
            <a:off x="6441144" y="3653684"/>
            <a:ext cx="219046" cy="36520"/>
          </a:xfrm>
          <a:custGeom>
            <a:avLst/>
            <a:gdLst>
              <a:gd name="T0" fmla="*/ 200394 w 129"/>
              <a:gd name="T1" fmla="*/ 6955 h 21"/>
              <a:gd name="T2" fmla="*/ 168127 w 129"/>
              <a:gd name="T3" fmla="*/ 20864 h 21"/>
              <a:gd name="T4" fmla="*/ 139257 w 129"/>
              <a:gd name="T5" fmla="*/ 12171 h 21"/>
              <a:gd name="T6" fmla="*/ 112085 w 129"/>
              <a:gd name="T7" fmla="*/ 3477 h 21"/>
              <a:gd name="T8" fmla="*/ 83215 w 129"/>
              <a:gd name="T9" fmla="*/ 13909 h 21"/>
              <a:gd name="T10" fmla="*/ 50948 w 129"/>
              <a:gd name="T11" fmla="*/ 15648 h 21"/>
              <a:gd name="T12" fmla="*/ 22077 w 129"/>
              <a:gd name="T13" fmla="*/ 3477 h 21"/>
              <a:gd name="T14" fmla="*/ 0 w 129"/>
              <a:gd name="T15" fmla="*/ 13909 h 21"/>
              <a:gd name="T16" fmla="*/ 0 w 129"/>
              <a:gd name="T17" fmla="*/ 36512 h 21"/>
              <a:gd name="T18" fmla="*/ 219075 w 129"/>
              <a:gd name="T19" fmla="*/ 36512 h 21"/>
              <a:gd name="T20" fmla="*/ 219075 w 129"/>
              <a:gd name="T21" fmla="*/ 1739 h 21"/>
              <a:gd name="T22" fmla="*/ 200394 w 129"/>
              <a:gd name="T23" fmla="*/ 6955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9" h="21">
                <a:moveTo>
                  <a:pt x="118" y="4"/>
                </a:moveTo>
                <a:cubicBezTo>
                  <a:pt x="112" y="8"/>
                  <a:pt x="106" y="12"/>
                  <a:pt x="99" y="12"/>
                </a:cubicBezTo>
                <a:cubicBezTo>
                  <a:pt x="93" y="12"/>
                  <a:pt x="87" y="10"/>
                  <a:pt x="82" y="7"/>
                </a:cubicBezTo>
                <a:cubicBezTo>
                  <a:pt x="77" y="5"/>
                  <a:pt x="72" y="1"/>
                  <a:pt x="66" y="2"/>
                </a:cubicBezTo>
                <a:cubicBezTo>
                  <a:pt x="60" y="2"/>
                  <a:pt x="55" y="6"/>
                  <a:pt x="49" y="8"/>
                </a:cubicBezTo>
                <a:cubicBezTo>
                  <a:pt x="43" y="11"/>
                  <a:pt x="37" y="11"/>
                  <a:pt x="30" y="9"/>
                </a:cubicBezTo>
                <a:cubicBezTo>
                  <a:pt x="25" y="6"/>
                  <a:pt x="19" y="2"/>
                  <a:pt x="13" y="2"/>
                </a:cubicBezTo>
                <a:cubicBezTo>
                  <a:pt x="8" y="2"/>
                  <a:pt x="3" y="4"/>
                  <a:pt x="0" y="8"/>
                </a:cubicBezTo>
                <a:cubicBezTo>
                  <a:pt x="0" y="21"/>
                  <a:pt x="0" y="21"/>
                  <a:pt x="0" y="21"/>
                </a:cubicBezTo>
                <a:cubicBezTo>
                  <a:pt x="129" y="21"/>
                  <a:pt x="129" y="21"/>
                  <a:pt x="129" y="21"/>
                </a:cubicBezTo>
                <a:cubicBezTo>
                  <a:pt x="129" y="1"/>
                  <a:pt x="129" y="1"/>
                  <a:pt x="129" y="1"/>
                </a:cubicBezTo>
                <a:cubicBezTo>
                  <a:pt x="125" y="0"/>
                  <a:pt x="121" y="3"/>
                  <a:pt x="118" y="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7" name="Freeform 275"/>
          <p:cNvSpPr/>
          <p:nvPr/>
        </p:nvSpPr>
        <p:spPr bwMode="auto">
          <a:xfrm>
            <a:off x="6433214" y="3502843"/>
            <a:ext cx="234919" cy="107975"/>
          </a:xfrm>
          <a:custGeom>
            <a:avLst/>
            <a:gdLst>
              <a:gd name="T0" fmla="*/ 228189 w 139"/>
              <a:gd name="T1" fmla="*/ 97669 h 63"/>
              <a:gd name="T2" fmla="*/ 228189 w 139"/>
              <a:gd name="T3" fmla="*/ 97669 h 63"/>
              <a:gd name="T4" fmla="*/ 234950 w 139"/>
              <a:gd name="T5" fmla="*/ 78821 h 63"/>
              <a:gd name="T6" fmla="*/ 234950 w 139"/>
              <a:gd name="T7" fmla="*/ 27416 h 63"/>
              <a:gd name="T8" fmla="*/ 128462 w 139"/>
              <a:gd name="T9" fmla="*/ 27416 h 63"/>
              <a:gd name="T10" fmla="*/ 128462 w 139"/>
              <a:gd name="T11" fmla="*/ 23989 h 63"/>
              <a:gd name="T12" fmla="*/ 128462 w 139"/>
              <a:gd name="T13" fmla="*/ 20562 h 63"/>
              <a:gd name="T14" fmla="*/ 128462 w 139"/>
              <a:gd name="T15" fmla="*/ 0 h 63"/>
              <a:gd name="T16" fmla="*/ 116630 w 139"/>
              <a:gd name="T17" fmla="*/ 3427 h 63"/>
              <a:gd name="T18" fmla="*/ 104798 w 139"/>
              <a:gd name="T19" fmla="*/ 0 h 63"/>
              <a:gd name="T20" fmla="*/ 104798 w 139"/>
              <a:gd name="T21" fmla="*/ 20562 h 63"/>
              <a:gd name="T22" fmla="*/ 104798 w 139"/>
              <a:gd name="T23" fmla="*/ 23989 h 63"/>
              <a:gd name="T24" fmla="*/ 104798 w 139"/>
              <a:gd name="T25" fmla="*/ 27416 h 63"/>
              <a:gd name="T26" fmla="*/ 0 w 139"/>
              <a:gd name="T27" fmla="*/ 27416 h 63"/>
              <a:gd name="T28" fmla="*/ 0 w 139"/>
              <a:gd name="T29" fmla="*/ 78821 h 63"/>
              <a:gd name="T30" fmla="*/ 6761 w 139"/>
              <a:gd name="T31" fmla="*/ 97669 h 63"/>
              <a:gd name="T32" fmla="*/ 6761 w 139"/>
              <a:gd name="T33" fmla="*/ 97669 h 63"/>
              <a:gd name="T34" fmla="*/ 8451 w 139"/>
              <a:gd name="T35" fmla="*/ 99383 h 63"/>
              <a:gd name="T36" fmla="*/ 28735 w 139"/>
              <a:gd name="T37" fmla="*/ 107950 h 63"/>
              <a:gd name="T38" fmla="*/ 59160 w 139"/>
              <a:gd name="T39" fmla="*/ 78821 h 63"/>
              <a:gd name="T40" fmla="*/ 87895 w 139"/>
              <a:gd name="T41" fmla="*/ 107950 h 63"/>
              <a:gd name="T42" fmla="*/ 116630 w 139"/>
              <a:gd name="T43" fmla="*/ 78821 h 63"/>
              <a:gd name="T44" fmla="*/ 147055 w 139"/>
              <a:gd name="T45" fmla="*/ 107950 h 63"/>
              <a:gd name="T46" fmla="*/ 175790 w 139"/>
              <a:gd name="T47" fmla="*/ 78821 h 63"/>
              <a:gd name="T48" fmla="*/ 206215 w 139"/>
              <a:gd name="T49" fmla="*/ 107950 h 63"/>
              <a:gd name="T50" fmla="*/ 226499 w 139"/>
              <a:gd name="T51" fmla="*/ 99383 h 63"/>
              <a:gd name="T52" fmla="*/ 228189 w 139"/>
              <a:gd name="T53" fmla="*/ 97669 h 6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39" h="63">
                <a:moveTo>
                  <a:pt x="135" y="57"/>
                </a:moveTo>
                <a:cubicBezTo>
                  <a:pt x="135" y="57"/>
                  <a:pt x="135" y="57"/>
                  <a:pt x="135" y="57"/>
                </a:cubicBezTo>
                <a:cubicBezTo>
                  <a:pt x="138" y="54"/>
                  <a:pt x="139" y="50"/>
                  <a:pt x="139" y="46"/>
                </a:cubicBezTo>
                <a:cubicBezTo>
                  <a:pt x="139" y="16"/>
                  <a:pt x="139" y="16"/>
                  <a:pt x="139" y="16"/>
                </a:cubicBezTo>
                <a:cubicBezTo>
                  <a:pt x="76" y="16"/>
                  <a:pt x="76" y="16"/>
                  <a:pt x="76" y="16"/>
                </a:cubicBezTo>
                <a:cubicBezTo>
                  <a:pt x="76" y="14"/>
                  <a:pt x="76" y="14"/>
                  <a:pt x="76" y="14"/>
                </a:cubicBezTo>
                <a:cubicBezTo>
                  <a:pt x="76" y="12"/>
                  <a:pt x="76" y="12"/>
                  <a:pt x="76" y="12"/>
                </a:cubicBezTo>
                <a:cubicBezTo>
                  <a:pt x="76" y="0"/>
                  <a:pt x="76" y="0"/>
                  <a:pt x="76" y="0"/>
                </a:cubicBezTo>
                <a:cubicBezTo>
                  <a:pt x="74" y="2"/>
                  <a:pt x="72" y="2"/>
                  <a:pt x="69" y="2"/>
                </a:cubicBezTo>
                <a:cubicBezTo>
                  <a:pt x="67" y="2"/>
                  <a:pt x="64" y="2"/>
                  <a:pt x="62" y="0"/>
                </a:cubicBezTo>
                <a:cubicBezTo>
                  <a:pt x="62" y="12"/>
                  <a:pt x="62" y="12"/>
                  <a:pt x="62" y="12"/>
                </a:cubicBezTo>
                <a:cubicBezTo>
                  <a:pt x="62" y="14"/>
                  <a:pt x="62" y="14"/>
                  <a:pt x="62" y="14"/>
                </a:cubicBezTo>
                <a:cubicBezTo>
                  <a:pt x="62" y="16"/>
                  <a:pt x="62" y="16"/>
                  <a:pt x="62" y="16"/>
                </a:cubicBezTo>
                <a:cubicBezTo>
                  <a:pt x="0" y="16"/>
                  <a:pt x="0" y="16"/>
                  <a:pt x="0" y="16"/>
                </a:cubicBezTo>
                <a:cubicBezTo>
                  <a:pt x="0" y="46"/>
                  <a:pt x="0" y="46"/>
                  <a:pt x="0" y="46"/>
                </a:cubicBezTo>
                <a:cubicBezTo>
                  <a:pt x="0" y="50"/>
                  <a:pt x="1" y="54"/>
                  <a:pt x="4" y="57"/>
                </a:cubicBezTo>
                <a:cubicBezTo>
                  <a:pt x="4" y="57"/>
                  <a:pt x="4" y="57"/>
                  <a:pt x="4" y="57"/>
                </a:cubicBezTo>
                <a:cubicBezTo>
                  <a:pt x="4" y="57"/>
                  <a:pt x="4" y="58"/>
                  <a:pt x="5" y="58"/>
                </a:cubicBezTo>
                <a:cubicBezTo>
                  <a:pt x="8" y="61"/>
                  <a:pt x="12" y="63"/>
                  <a:pt x="17" y="63"/>
                </a:cubicBezTo>
                <a:cubicBezTo>
                  <a:pt x="27" y="63"/>
                  <a:pt x="35" y="55"/>
                  <a:pt x="35" y="46"/>
                </a:cubicBezTo>
                <a:cubicBezTo>
                  <a:pt x="35" y="55"/>
                  <a:pt x="42" y="63"/>
                  <a:pt x="52" y="63"/>
                </a:cubicBezTo>
                <a:cubicBezTo>
                  <a:pt x="62" y="63"/>
                  <a:pt x="69" y="55"/>
                  <a:pt x="69" y="46"/>
                </a:cubicBezTo>
                <a:cubicBezTo>
                  <a:pt x="69" y="55"/>
                  <a:pt x="77" y="63"/>
                  <a:pt x="87" y="63"/>
                </a:cubicBezTo>
                <a:cubicBezTo>
                  <a:pt x="97" y="63"/>
                  <a:pt x="104" y="55"/>
                  <a:pt x="104" y="46"/>
                </a:cubicBezTo>
                <a:cubicBezTo>
                  <a:pt x="104" y="55"/>
                  <a:pt x="112" y="63"/>
                  <a:pt x="122" y="63"/>
                </a:cubicBezTo>
                <a:cubicBezTo>
                  <a:pt x="127" y="63"/>
                  <a:pt x="131" y="61"/>
                  <a:pt x="134" y="58"/>
                </a:cubicBezTo>
                <a:cubicBezTo>
                  <a:pt x="134" y="58"/>
                  <a:pt x="135" y="57"/>
                  <a:pt x="135" y="5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8" name="Freeform 276"/>
          <p:cNvSpPr/>
          <p:nvPr/>
        </p:nvSpPr>
        <p:spPr bwMode="auto">
          <a:xfrm>
            <a:off x="6418929" y="3696563"/>
            <a:ext cx="261903" cy="31757"/>
          </a:xfrm>
          <a:custGeom>
            <a:avLst/>
            <a:gdLst>
              <a:gd name="T0" fmla="*/ 130124 w 155"/>
              <a:gd name="T1" fmla="*/ 31750 h 19"/>
              <a:gd name="T2" fmla="*/ 261937 w 155"/>
              <a:gd name="T3" fmla="*/ 0 h 19"/>
              <a:gd name="T4" fmla="*/ 241658 w 155"/>
              <a:gd name="T5" fmla="*/ 0 h 19"/>
              <a:gd name="T6" fmla="*/ 241658 w 155"/>
              <a:gd name="T7" fmla="*/ 0 h 19"/>
              <a:gd name="T8" fmla="*/ 239968 w 155"/>
              <a:gd name="T9" fmla="*/ 0 h 19"/>
              <a:gd name="T10" fmla="*/ 21969 w 155"/>
              <a:gd name="T11" fmla="*/ 0 h 19"/>
              <a:gd name="T12" fmla="*/ 20279 w 155"/>
              <a:gd name="T13" fmla="*/ 0 h 19"/>
              <a:gd name="T14" fmla="*/ 20279 w 155"/>
              <a:gd name="T15" fmla="*/ 0 h 19"/>
              <a:gd name="T16" fmla="*/ 0 w 155"/>
              <a:gd name="T17" fmla="*/ 0 h 19"/>
              <a:gd name="T18" fmla="*/ 130124 w 155"/>
              <a:gd name="T19" fmla="*/ 31750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5" h="19">
                <a:moveTo>
                  <a:pt x="77" y="19"/>
                </a:moveTo>
                <a:cubicBezTo>
                  <a:pt x="120" y="19"/>
                  <a:pt x="155" y="10"/>
                  <a:pt x="155" y="0"/>
                </a:cubicBezTo>
                <a:cubicBezTo>
                  <a:pt x="143" y="0"/>
                  <a:pt x="143" y="0"/>
                  <a:pt x="143" y="0"/>
                </a:cubicBezTo>
                <a:cubicBezTo>
                  <a:pt x="143" y="0"/>
                  <a:pt x="143" y="0"/>
                  <a:pt x="143" y="0"/>
                </a:cubicBezTo>
                <a:cubicBezTo>
                  <a:pt x="142" y="0"/>
                  <a:pt x="142" y="0"/>
                  <a:pt x="142" y="0"/>
                </a:cubicBezTo>
                <a:cubicBezTo>
                  <a:pt x="13" y="0"/>
                  <a:pt x="13" y="0"/>
                  <a:pt x="13" y="0"/>
                </a:cubicBezTo>
                <a:cubicBezTo>
                  <a:pt x="12" y="0"/>
                  <a:pt x="12" y="0"/>
                  <a:pt x="12" y="0"/>
                </a:cubicBezTo>
                <a:cubicBezTo>
                  <a:pt x="12" y="0"/>
                  <a:pt x="12" y="0"/>
                  <a:pt x="12" y="0"/>
                </a:cubicBezTo>
                <a:cubicBezTo>
                  <a:pt x="0" y="0"/>
                  <a:pt x="0" y="0"/>
                  <a:pt x="0" y="0"/>
                </a:cubicBezTo>
                <a:cubicBezTo>
                  <a:pt x="0" y="10"/>
                  <a:pt x="34" y="19"/>
                  <a:pt x="77" y="1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19" name="Freeform 277"/>
          <p:cNvSpPr/>
          <p:nvPr/>
        </p:nvSpPr>
        <p:spPr bwMode="auto">
          <a:xfrm>
            <a:off x="6534793" y="3445680"/>
            <a:ext cx="31746" cy="53987"/>
          </a:xfrm>
          <a:custGeom>
            <a:avLst/>
            <a:gdLst>
              <a:gd name="T0" fmla="*/ 8355 w 19"/>
              <a:gd name="T1" fmla="*/ 52288 h 32"/>
              <a:gd name="T2" fmla="*/ 15039 w 19"/>
              <a:gd name="T3" fmla="*/ 53975 h 32"/>
              <a:gd name="T4" fmla="*/ 23395 w 19"/>
              <a:gd name="T5" fmla="*/ 52288 h 32"/>
              <a:gd name="T6" fmla="*/ 31750 w 19"/>
              <a:gd name="T7" fmla="*/ 35421 h 32"/>
              <a:gd name="T8" fmla="*/ 15039 w 19"/>
              <a:gd name="T9" fmla="*/ 0 h 32"/>
              <a:gd name="T10" fmla="*/ 15039 w 19"/>
              <a:gd name="T11" fmla="*/ 0 h 32"/>
              <a:gd name="T12" fmla="*/ 0 w 19"/>
              <a:gd name="T13" fmla="*/ 35421 h 32"/>
              <a:gd name="T14" fmla="*/ 8355 w 19"/>
              <a:gd name="T15" fmla="*/ 52288 h 3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9" h="32">
                <a:moveTo>
                  <a:pt x="5" y="31"/>
                </a:moveTo>
                <a:cubicBezTo>
                  <a:pt x="6" y="32"/>
                  <a:pt x="8" y="32"/>
                  <a:pt x="9" y="32"/>
                </a:cubicBezTo>
                <a:cubicBezTo>
                  <a:pt x="11" y="32"/>
                  <a:pt x="13" y="32"/>
                  <a:pt x="14" y="31"/>
                </a:cubicBezTo>
                <a:cubicBezTo>
                  <a:pt x="17" y="29"/>
                  <a:pt x="19" y="25"/>
                  <a:pt x="19" y="21"/>
                </a:cubicBezTo>
                <a:cubicBezTo>
                  <a:pt x="19" y="18"/>
                  <a:pt x="14" y="0"/>
                  <a:pt x="9" y="0"/>
                </a:cubicBezTo>
                <a:cubicBezTo>
                  <a:pt x="9" y="0"/>
                  <a:pt x="9" y="0"/>
                  <a:pt x="9" y="0"/>
                </a:cubicBezTo>
                <a:cubicBezTo>
                  <a:pt x="4" y="0"/>
                  <a:pt x="0" y="18"/>
                  <a:pt x="0" y="21"/>
                </a:cubicBezTo>
                <a:cubicBezTo>
                  <a:pt x="0" y="25"/>
                  <a:pt x="2" y="29"/>
                  <a:pt x="5" y="3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20" name="Freeform 278"/>
          <p:cNvSpPr>
            <a:spLocks noEditPoints="1"/>
          </p:cNvSpPr>
          <p:nvPr/>
        </p:nvSpPr>
        <p:spPr bwMode="auto">
          <a:xfrm>
            <a:off x="5960200" y="2720018"/>
            <a:ext cx="276189" cy="236592"/>
          </a:xfrm>
          <a:custGeom>
            <a:avLst/>
            <a:gdLst>
              <a:gd name="T0" fmla="*/ 184715 w 163"/>
              <a:gd name="T1" fmla="*/ 236537 h 140"/>
              <a:gd name="T2" fmla="*/ 191493 w 163"/>
              <a:gd name="T3" fmla="*/ 236537 h 140"/>
              <a:gd name="T4" fmla="*/ 196577 w 163"/>
              <a:gd name="T5" fmla="*/ 229779 h 140"/>
              <a:gd name="T6" fmla="*/ 237248 w 163"/>
              <a:gd name="T7" fmla="*/ 40549 h 140"/>
              <a:gd name="T8" fmla="*/ 169463 w 163"/>
              <a:gd name="T9" fmla="*/ 0 h 140"/>
              <a:gd name="T10" fmla="*/ 137265 w 163"/>
              <a:gd name="T11" fmla="*/ 6758 h 140"/>
              <a:gd name="T12" fmla="*/ 125403 w 163"/>
              <a:gd name="T13" fmla="*/ 13516 h 140"/>
              <a:gd name="T14" fmla="*/ 125403 w 163"/>
              <a:gd name="T15" fmla="*/ 77719 h 140"/>
              <a:gd name="T16" fmla="*/ 127097 w 163"/>
              <a:gd name="T17" fmla="*/ 72651 h 140"/>
              <a:gd name="T18" fmla="*/ 150822 w 163"/>
              <a:gd name="T19" fmla="*/ 38860 h 140"/>
              <a:gd name="T20" fmla="*/ 150822 w 163"/>
              <a:gd name="T21" fmla="*/ 38860 h 140"/>
              <a:gd name="T22" fmla="*/ 169463 w 163"/>
              <a:gd name="T23" fmla="*/ 35481 h 140"/>
              <a:gd name="T24" fmla="*/ 206745 w 163"/>
              <a:gd name="T25" fmla="*/ 57445 h 140"/>
              <a:gd name="T26" fmla="*/ 206745 w 163"/>
              <a:gd name="T27" fmla="*/ 59134 h 140"/>
              <a:gd name="T28" fmla="*/ 213524 w 163"/>
              <a:gd name="T29" fmla="*/ 96304 h 140"/>
              <a:gd name="T30" fmla="*/ 174547 w 163"/>
              <a:gd name="T31" fmla="*/ 201056 h 140"/>
              <a:gd name="T32" fmla="*/ 125403 w 163"/>
              <a:gd name="T33" fmla="*/ 194298 h 140"/>
              <a:gd name="T34" fmla="*/ 125403 w 163"/>
              <a:gd name="T35" fmla="*/ 229779 h 140"/>
              <a:gd name="T36" fmla="*/ 184715 w 163"/>
              <a:gd name="T37" fmla="*/ 236537 h 140"/>
              <a:gd name="T38" fmla="*/ 125403 w 163"/>
              <a:gd name="T39" fmla="*/ 13516 h 140"/>
              <a:gd name="T40" fmla="*/ 99983 w 163"/>
              <a:gd name="T41" fmla="*/ 47307 h 140"/>
              <a:gd name="T42" fmla="*/ 77953 w 163"/>
              <a:gd name="T43" fmla="*/ 43928 h 140"/>
              <a:gd name="T44" fmla="*/ 44060 w 163"/>
              <a:gd name="T45" fmla="*/ 52376 h 140"/>
              <a:gd name="T46" fmla="*/ 6779 w 163"/>
              <a:gd name="T47" fmla="*/ 94615 h 140"/>
              <a:gd name="T48" fmla="*/ 10168 w 163"/>
              <a:gd name="T49" fmla="*/ 152060 h 140"/>
              <a:gd name="T50" fmla="*/ 125403 w 163"/>
              <a:gd name="T51" fmla="*/ 229779 h 140"/>
              <a:gd name="T52" fmla="*/ 125403 w 163"/>
              <a:gd name="T53" fmla="*/ 194298 h 140"/>
              <a:gd name="T54" fmla="*/ 69480 w 163"/>
              <a:gd name="T55" fmla="*/ 168955 h 140"/>
              <a:gd name="T56" fmla="*/ 42366 w 163"/>
              <a:gd name="T57" fmla="*/ 138543 h 140"/>
              <a:gd name="T58" fmla="*/ 42366 w 163"/>
              <a:gd name="T59" fmla="*/ 138543 h 140"/>
              <a:gd name="T60" fmla="*/ 61007 w 163"/>
              <a:gd name="T61" fmla="*/ 82788 h 140"/>
              <a:gd name="T62" fmla="*/ 79648 w 163"/>
              <a:gd name="T63" fmla="*/ 77719 h 140"/>
              <a:gd name="T64" fmla="*/ 101678 w 163"/>
              <a:gd name="T65" fmla="*/ 84478 h 140"/>
              <a:gd name="T66" fmla="*/ 111846 w 163"/>
              <a:gd name="T67" fmla="*/ 87857 h 140"/>
              <a:gd name="T68" fmla="*/ 125403 w 163"/>
              <a:gd name="T69" fmla="*/ 77719 h 140"/>
              <a:gd name="T70" fmla="*/ 125403 w 163"/>
              <a:gd name="T71" fmla="*/ 13516 h 1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63" h="140">
                <a:moveTo>
                  <a:pt x="109" y="140"/>
                </a:moveTo>
                <a:cubicBezTo>
                  <a:pt x="113" y="140"/>
                  <a:pt x="113" y="140"/>
                  <a:pt x="113" y="140"/>
                </a:cubicBezTo>
                <a:cubicBezTo>
                  <a:pt x="116" y="136"/>
                  <a:pt x="116" y="136"/>
                  <a:pt x="116" y="136"/>
                </a:cubicBezTo>
                <a:cubicBezTo>
                  <a:pt x="163" y="73"/>
                  <a:pt x="142" y="29"/>
                  <a:pt x="140" y="24"/>
                </a:cubicBezTo>
                <a:cubicBezTo>
                  <a:pt x="132" y="9"/>
                  <a:pt x="117" y="0"/>
                  <a:pt x="100" y="0"/>
                </a:cubicBezTo>
                <a:cubicBezTo>
                  <a:pt x="93" y="0"/>
                  <a:pt x="87" y="1"/>
                  <a:pt x="81" y="4"/>
                </a:cubicBezTo>
                <a:cubicBezTo>
                  <a:pt x="78" y="5"/>
                  <a:pt x="76" y="7"/>
                  <a:pt x="74" y="8"/>
                </a:cubicBezTo>
                <a:cubicBezTo>
                  <a:pt x="74" y="46"/>
                  <a:pt x="74" y="46"/>
                  <a:pt x="74" y="46"/>
                </a:cubicBezTo>
                <a:cubicBezTo>
                  <a:pt x="75" y="45"/>
                  <a:pt x="75" y="44"/>
                  <a:pt x="75" y="43"/>
                </a:cubicBezTo>
                <a:cubicBezTo>
                  <a:pt x="76" y="35"/>
                  <a:pt x="81" y="27"/>
                  <a:pt x="89" y="23"/>
                </a:cubicBezTo>
                <a:cubicBezTo>
                  <a:pt x="89" y="23"/>
                  <a:pt x="89" y="23"/>
                  <a:pt x="89" y="23"/>
                </a:cubicBezTo>
                <a:cubicBezTo>
                  <a:pt x="92" y="21"/>
                  <a:pt x="96" y="21"/>
                  <a:pt x="100" y="21"/>
                </a:cubicBezTo>
                <a:cubicBezTo>
                  <a:pt x="109" y="21"/>
                  <a:pt x="117" y="26"/>
                  <a:pt x="122" y="34"/>
                </a:cubicBezTo>
                <a:cubicBezTo>
                  <a:pt x="122" y="35"/>
                  <a:pt x="122" y="35"/>
                  <a:pt x="122" y="35"/>
                </a:cubicBezTo>
                <a:cubicBezTo>
                  <a:pt x="122" y="35"/>
                  <a:pt x="126" y="43"/>
                  <a:pt x="126" y="57"/>
                </a:cubicBezTo>
                <a:cubicBezTo>
                  <a:pt x="126" y="71"/>
                  <a:pt x="122" y="93"/>
                  <a:pt x="103" y="119"/>
                </a:cubicBezTo>
                <a:cubicBezTo>
                  <a:pt x="93" y="119"/>
                  <a:pt x="83" y="118"/>
                  <a:pt x="74" y="115"/>
                </a:cubicBezTo>
                <a:cubicBezTo>
                  <a:pt x="74" y="136"/>
                  <a:pt x="74" y="136"/>
                  <a:pt x="74" y="136"/>
                </a:cubicBezTo>
                <a:cubicBezTo>
                  <a:pt x="84" y="138"/>
                  <a:pt x="96" y="140"/>
                  <a:pt x="109" y="140"/>
                </a:cubicBezTo>
                <a:close/>
                <a:moveTo>
                  <a:pt x="74" y="8"/>
                </a:moveTo>
                <a:cubicBezTo>
                  <a:pt x="67" y="13"/>
                  <a:pt x="62" y="20"/>
                  <a:pt x="59" y="28"/>
                </a:cubicBezTo>
                <a:cubicBezTo>
                  <a:pt x="55" y="27"/>
                  <a:pt x="50" y="26"/>
                  <a:pt x="46" y="26"/>
                </a:cubicBezTo>
                <a:cubicBezTo>
                  <a:pt x="39" y="26"/>
                  <a:pt x="32" y="28"/>
                  <a:pt x="26" y="31"/>
                </a:cubicBezTo>
                <a:cubicBezTo>
                  <a:pt x="16" y="36"/>
                  <a:pt x="8" y="45"/>
                  <a:pt x="4" y="56"/>
                </a:cubicBezTo>
                <a:cubicBezTo>
                  <a:pt x="0" y="67"/>
                  <a:pt x="1" y="79"/>
                  <a:pt x="6" y="90"/>
                </a:cubicBezTo>
                <a:cubicBezTo>
                  <a:pt x="8" y="94"/>
                  <a:pt x="23" y="125"/>
                  <a:pt x="74" y="136"/>
                </a:cubicBezTo>
                <a:cubicBezTo>
                  <a:pt x="74" y="115"/>
                  <a:pt x="74" y="115"/>
                  <a:pt x="74" y="115"/>
                </a:cubicBezTo>
                <a:cubicBezTo>
                  <a:pt x="62" y="112"/>
                  <a:pt x="50" y="107"/>
                  <a:pt x="41" y="100"/>
                </a:cubicBezTo>
                <a:cubicBezTo>
                  <a:pt x="30" y="91"/>
                  <a:pt x="26" y="83"/>
                  <a:pt x="25" y="82"/>
                </a:cubicBezTo>
                <a:cubicBezTo>
                  <a:pt x="25" y="82"/>
                  <a:pt x="25" y="82"/>
                  <a:pt x="25" y="82"/>
                </a:cubicBezTo>
                <a:cubicBezTo>
                  <a:pt x="19" y="69"/>
                  <a:pt x="24" y="55"/>
                  <a:pt x="36" y="49"/>
                </a:cubicBezTo>
                <a:cubicBezTo>
                  <a:pt x="40" y="47"/>
                  <a:pt x="43" y="46"/>
                  <a:pt x="47" y="46"/>
                </a:cubicBezTo>
                <a:cubicBezTo>
                  <a:pt x="52" y="46"/>
                  <a:pt x="56" y="48"/>
                  <a:pt x="60" y="50"/>
                </a:cubicBezTo>
                <a:cubicBezTo>
                  <a:pt x="62" y="51"/>
                  <a:pt x="64" y="52"/>
                  <a:pt x="66" y="52"/>
                </a:cubicBezTo>
                <a:cubicBezTo>
                  <a:pt x="70" y="52"/>
                  <a:pt x="73" y="50"/>
                  <a:pt x="74" y="46"/>
                </a:cubicBezTo>
                <a:lnTo>
                  <a:pt x="74" y="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21" name="Oval 279"/>
          <p:cNvSpPr>
            <a:spLocks noChangeArrowheads="1"/>
          </p:cNvSpPr>
          <p:nvPr/>
        </p:nvSpPr>
        <p:spPr bwMode="auto">
          <a:xfrm>
            <a:off x="6391937" y="3116992"/>
            <a:ext cx="55556" cy="555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2022" name="Freeform 280"/>
          <p:cNvSpPr/>
          <p:nvPr/>
        </p:nvSpPr>
        <p:spPr bwMode="auto">
          <a:xfrm>
            <a:off x="6352262" y="3185262"/>
            <a:ext cx="136507" cy="211187"/>
          </a:xfrm>
          <a:custGeom>
            <a:avLst/>
            <a:gdLst>
              <a:gd name="T0" fmla="*/ 22225 w 86"/>
              <a:gd name="T1" fmla="*/ 38100 h 133"/>
              <a:gd name="T2" fmla="*/ 30163 w 86"/>
              <a:gd name="T3" fmla="*/ 38100 h 133"/>
              <a:gd name="T4" fmla="*/ 30163 w 86"/>
              <a:gd name="T5" fmla="*/ 106363 h 133"/>
              <a:gd name="T6" fmla="*/ 30163 w 86"/>
              <a:gd name="T7" fmla="*/ 211138 h 133"/>
              <a:gd name="T8" fmla="*/ 63500 w 86"/>
              <a:gd name="T9" fmla="*/ 211138 h 133"/>
              <a:gd name="T10" fmla="*/ 63500 w 86"/>
              <a:gd name="T11" fmla="*/ 100013 h 133"/>
              <a:gd name="T12" fmla="*/ 73025 w 86"/>
              <a:gd name="T13" fmla="*/ 100013 h 133"/>
              <a:gd name="T14" fmla="*/ 73025 w 86"/>
              <a:gd name="T15" fmla="*/ 211138 h 133"/>
              <a:gd name="T16" fmla="*/ 106363 w 86"/>
              <a:gd name="T17" fmla="*/ 211138 h 133"/>
              <a:gd name="T18" fmla="*/ 106363 w 86"/>
              <a:gd name="T19" fmla="*/ 100013 h 133"/>
              <a:gd name="T20" fmla="*/ 106363 w 86"/>
              <a:gd name="T21" fmla="*/ 38100 h 133"/>
              <a:gd name="T22" fmla="*/ 114300 w 86"/>
              <a:gd name="T23" fmla="*/ 38100 h 133"/>
              <a:gd name="T24" fmla="*/ 114300 w 86"/>
              <a:gd name="T25" fmla="*/ 100013 h 133"/>
              <a:gd name="T26" fmla="*/ 136525 w 86"/>
              <a:gd name="T27" fmla="*/ 100013 h 133"/>
              <a:gd name="T28" fmla="*/ 136525 w 86"/>
              <a:gd name="T29" fmla="*/ 0 h 133"/>
              <a:gd name="T30" fmla="*/ 0 w 86"/>
              <a:gd name="T31" fmla="*/ 0 h 133"/>
              <a:gd name="T32" fmla="*/ 0 w 86"/>
              <a:gd name="T33" fmla="*/ 100013 h 133"/>
              <a:gd name="T34" fmla="*/ 22225 w 86"/>
              <a:gd name="T35" fmla="*/ 100013 h 133"/>
              <a:gd name="T36" fmla="*/ 22225 w 86"/>
              <a:gd name="T37" fmla="*/ 38100 h 1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6" h="133">
                <a:moveTo>
                  <a:pt x="14" y="24"/>
                </a:moveTo>
                <a:lnTo>
                  <a:pt x="19" y="24"/>
                </a:lnTo>
                <a:lnTo>
                  <a:pt x="19" y="67"/>
                </a:lnTo>
                <a:lnTo>
                  <a:pt x="19" y="133"/>
                </a:lnTo>
                <a:lnTo>
                  <a:pt x="40" y="133"/>
                </a:lnTo>
                <a:lnTo>
                  <a:pt x="40" y="63"/>
                </a:lnTo>
                <a:lnTo>
                  <a:pt x="46" y="63"/>
                </a:lnTo>
                <a:lnTo>
                  <a:pt x="46" y="133"/>
                </a:lnTo>
                <a:lnTo>
                  <a:pt x="67" y="133"/>
                </a:lnTo>
                <a:lnTo>
                  <a:pt x="67" y="63"/>
                </a:lnTo>
                <a:lnTo>
                  <a:pt x="67" y="24"/>
                </a:lnTo>
                <a:lnTo>
                  <a:pt x="72" y="24"/>
                </a:lnTo>
                <a:lnTo>
                  <a:pt x="72" y="63"/>
                </a:lnTo>
                <a:lnTo>
                  <a:pt x="86" y="63"/>
                </a:lnTo>
                <a:lnTo>
                  <a:pt x="86" y="0"/>
                </a:lnTo>
                <a:lnTo>
                  <a:pt x="0" y="0"/>
                </a:lnTo>
                <a:lnTo>
                  <a:pt x="0" y="63"/>
                </a:lnTo>
                <a:lnTo>
                  <a:pt x="14" y="63"/>
                </a:lnTo>
                <a:lnTo>
                  <a:pt x="14" y="2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23" name="Oval 281"/>
          <p:cNvSpPr>
            <a:spLocks noChangeArrowheads="1"/>
          </p:cNvSpPr>
          <p:nvPr/>
        </p:nvSpPr>
        <p:spPr bwMode="auto">
          <a:xfrm>
            <a:off x="6547499" y="3116992"/>
            <a:ext cx="55556" cy="555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2024" name="Freeform 282"/>
          <p:cNvSpPr/>
          <p:nvPr/>
        </p:nvSpPr>
        <p:spPr bwMode="auto">
          <a:xfrm>
            <a:off x="6496705" y="3185262"/>
            <a:ext cx="157143" cy="211187"/>
          </a:xfrm>
          <a:custGeom>
            <a:avLst/>
            <a:gdLst>
              <a:gd name="T0" fmla="*/ 136525 w 99"/>
              <a:gd name="T1" fmla="*/ 100013 h 133"/>
              <a:gd name="T2" fmla="*/ 157163 w 99"/>
              <a:gd name="T3" fmla="*/ 100013 h 133"/>
              <a:gd name="T4" fmla="*/ 130175 w 99"/>
              <a:gd name="T5" fmla="*/ 0 h 133"/>
              <a:gd name="T6" fmla="*/ 28575 w 99"/>
              <a:gd name="T7" fmla="*/ 0 h 133"/>
              <a:gd name="T8" fmla="*/ 0 w 99"/>
              <a:gd name="T9" fmla="*/ 100013 h 133"/>
              <a:gd name="T10" fmla="*/ 22225 w 99"/>
              <a:gd name="T11" fmla="*/ 100013 h 133"/>
              <a:gd name="T12" fmla="*/ 39688 w 99"/>
              <a:gd name="T13" fmla="*/ 38100 h 133"/>
              <a:gd name="T14" fmla="*/ 46038 w 99"/>
              <a:gd name="T15" fmla="*/ 38100 h 133"/>
              <a:gd name="T16" fmla="*/ 15875 w 99"/>
              <a:gd name="T17" fmla="*/ 150813 h 133"/>
              <a:gd name="T18" fmla="*/ 41275 w 99"/>
              <a:gd name="T19" fmla="*/ 150813 h 133"/>
              <a:gd name="T20" fmla="*/ 41275 w 99"/>
              <a:gd name="T21" fmla="*/ 211138 h 133"/>
              <a:gd name="T22" fmla="*/ 74613 w 99"/>
              <a:gd name="T23" fmla="*/ 211138 h 133"/>
              <a:gd name="T24" fmla="*/ 74613 w 99"/>
              <a:gd name="T25" fmla="*/ 150813 h 133"/>
              <a:gd name="T26" fmla="*/ 82550 w 99"/>
              <a:gd name="T27" fmla="*/ 150813 h 133"/>
              <a:gd name="T28" fmla="*/ 82550 w 99"/>
              <a:gd name="T29" fmla="*/ 211138 h 133"/>
              <a:gd name="T30" fmla="*/ 117475 w 99"/>
              <a:gd name="T31" fmla="*/ 211138 h 133"/>
              <a:gd name="T32" fmla="*/ 117475 w 99"/>
              <a:gd name="T33" fmla="*/ 150813 h 133"/>
              <a:gd name="T34" fmla="*/ 141288 w 99"/>
              <a:gd name="T35" fmla="*/ 150813 h 133"/>
              <a:gd name="T36" fmla="*/ 111125 w 99"/>
              <a:gd name="T37" fmla="*/ 38100 h 133"/>
              <a:gd name="T38" fmla="*/ 119063 w 99"/>
              <a:gd name="T39" fmla="*/ 38100 h 133"/>
              <a:gd name="T40" fmla="*/ 136525 w 99"/>
              <a:gd name="T41" fmla="*/ 100013 h 1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9" h="133">
                <a:moveTo>
                  <a:pt x="86" y="63"/>
                </a:moveTo>
                <a:lnTo>
                  <a:pt x="99" y="63"/>
                </a:lnTo>
                <a:lnTo>
                  <a:pt x="82" y="0"/>
                </a:lnTo>
                <a:lnTo>
                  <a:pt x="18" y="0"/>
                </a:lnTo>
                <a:lnTo>
                  <a:pt x="0" y="63"/>
                </a:lnTo>
                <a:lnTo>
                  <a:pt x="14" y="63"/>
                </a:lnTo>
                <a:lnTo>
                  <a:pt x="25" y="24"/>
                </a:lnTo>
                <a:lnTo>
                  <a:pt x="29" y="24"/>
                </a:lnTo>
                <a:lnTo>
                  <a:pt x="10" y="95"/>
                </a:lnTo>
                <a:lnTo>
                  <a:pt x="26" y="95"/>
                </a:lnTo>
                <a:lnTo>
                  <a:pt x="26" y="133"/>
                </a:lnTo>
                <a:lnTo>
                  <a:pt x="47" y="133"/>
                </a:lnTo>
                <a:lnTo>
                  <a:pt x="47" y="95"/>
                </a:lnTo>
                <a:lnTo>
                  <a:pt x="52" y="95"/>
                </a:lnTo>
                <a:lnTo>
                  <a:pt x="52" y="133"/>
                </a:lnTo>
                <a:lnTo>
                  <a:pt x="74" y="133"/>
                </a:lnTo>
                <a:lnTo>
                  <a:pt x="74" y="95"/>
                </a:lnTo>
                <a:lnTo>
                  <a:pt x="89" y="95"/>
                </a:lnTo>
                <a:lnTo>
                  <a:pt x="70" y="24"/>
                </a:lnTo>
                <a:lnTo>
                  <a:pt x="75" y="24"/>
                </a:lnTo>
                <a:lnTo>
                  <a:pt x="86" y="6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25" name="Freeform 283"/>
          <p:cNvSpPr/>
          <p:nvPr/>
        </p:nvSpPr>
        <p:spPr bwMode="auto">
          <a:xfrm>
            <a:off x="5825281" y="3976020"/>
            <a:ext cx="53968" cy="50812"/>
          </a:xfrm>
          <a:custGeom>
            <a:avLst/>
            <a:gdLst>
              <a:gd name="T0" fmla="*/ 38795 w 32"/>
              <a:gd name="T1" fmla="*/ 0 h 30"/>
              <a:gd name="T2" fmla="*/ 0 w 32"/>
              <a:gd name="T3" fmla="*/ 50800 h 30"/>
              <a:gd name="T4" fmla="*/ 25301 w 32"/>
              <a:gd name="T5" fmla="*/ 50800 h 30"/>
              <a:gd name="T6" fmla="*/ 53975 w 32"/>
              <a:gd name="T7" fmla="*/ 11853 h 30"/>
              <a:gd name="T8" fmla="*/ 38795 w 32"/>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0">
                <a:moveTo>
                  <a:pt x="23" y="0"/>
                </a:moveTo>
                <a:cubicBezTo>
                  <a:pt x="0" y="30"/>
                  <a:pt x="0" y="30"/>
                  <a:pt x="0" y="30"/>
                </a:cubicBezTo>
                <a:cubicBezTo>
                  <a:pt x="15" y="30"/>
                  <a:pt x="15" y="30"/>
                  <a:pt x="15" y="30"/>
                </a:cubicBezTo>
                <a:cubicBezTo>
                  <a:pt x="32" y="7"/>
                  <a:pt x="32" y="7"/>
                  <a:pt x="32" y="7"/>
                </a:cubicBezTo>
                <a:cubicBezTo>
                  <a:pt x="28" y="6"/>
                  <a:pt x="25" y="4"/>
                  <a:pt x="2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26" name="Freeform 284"/>
          <p:cNvSpPr/>
          <p:nvPr/>
        </p:nvSpPr>
        <p:spPr bwMode="auto">
          <a:xfrm>
            <a:off x="5866543" y="3953790"/>
            <a:ext cx="30158" cy="26994"/>
          </a:xfrm>
          <a:custGeom>
            <a:avLst/>
            <a:gdLst>
              <a:gd name="T0" fmla="*/ 15968 w 17"/>
              <a:gd name="T1" fmla="*/ 26988 h 16"/>
              <a:gd name="T2" fmla="*/ 17742 w 17"/>
              <a:gd name="T3" fmla="*/ 26988 h 16"/>
              <a:gd name="T4" fmla="*/ 19517 w 17"/>
              <a:gd name="T5" fmla="*/ 26988 h 16"/>
              <a:gd name="T6" fmla="*/ 30162 w 17"/>
              <a:gd name="T7" fmla="*/ 13494 h 16"/>
              <a:gd name="T8" fmla="*/ 30162 w 17"/>
              <a:gd name="T9" fmla="*/ 13494 h 16"/>
              <a:gd name="T10" fmla="*/ 30162 w 17"/>
              <a:gd name="T11" fmla="*/ 10121 h 16"/>
              <a:gd name="T12" fmla="*/ 15968 w 17"/>
              <a:gd name="T13" fmla="*/ 0 h 16"/>
              <a:gd name="T14" fmla="*/ 12420 w 17"/>
              <a:gd name="T15" fmla="*/ 0 h 16"/>
              <a:gd name="T16" fmla="*/ 1774 w 17"/>
              <a:gd name="T17" fmla="*/ 15181 h 16"/>
              <a:gd name="T18" fmla="*/ 1774 w 17"/>
              <a:gd name="T19" fmla="*/ 16868 h 16"/>
              <a:gd name="T20" fmla="*/ 15968 w 17"/>
              <a:gd name="T21" fmla="*/ 26988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 h="16">
                <a:moveTo>
                  <a:pt x="9" y="16"/>
                </a:moveTo>
                <a:cubicBezTo>
                  <a:pt x="9" y="16"/>
                  <a:pt x="10" y="16"/>
                  <a:pt x="10" y="16"/>
                </a:cubicBezTo>
                <a:cubicBezTo>
                  <a:pt x="10" y="16"/>
                  <a:pt x="11" y="16"/>
                  <a:pt x="11" y="16"/>
                </a:cubicBezTo>
                <a:cubicBezTo>
                  <a:pt x="15" y="15"/>
                  <a:pt x="17" y="12"/>
                  <a:pt x="17" y="8"/>
                </a:cubicBezTo>
                <a:cubicBezTo>
                  <a:pt x="17" y="8"/>
                  <a:pt x="17" y="8"/>
                  <a:pt x="17" y="8"/>
                </a:cubicBezTo>
                <a:cubicBezTo>
                  <a:pt x="17" y="7"/>
                  <a:pt x="17" y="6"/>
                  <a:pt x="17" y="6"/>
                </a:cubicBezTo>
                <a:cubicBezTo>
                  <a:pt x="16" y="2"/>
                  <a:pt x="13" y="0"/>
                  <a:pt x="9" y="0"/>
                </a:cubicBezTo>
                <a:cubicBezTo>
                  <a:pt x="8" y="0"/>
                  <a:pt x="8" y="0"/>
                  <a:pt x="7" y="0"/>
                </a:cubicBezTo>
                <a:cubicBezTo>
                  <a:pt x="3" y="1"/>
                  <a:pt x="0" y="5"/>
                  <a:pt x="1" y="9"/>
                </a:cubicBezTo>
                <a:cubicBezTo>
                  <a:pt x="1" y="9"/>
                  <a:pt x="1" y="10"/>
                  <a:pt x="1" y="10"/>
                </a:cubicBezTo>
                <a:cubicBezTo>
                  <a:pt x="2" y="14"/>
                  <a:pt x="5" y="16"/>
                  <a:pt x="9" y="1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27" name="Freeform 285"/>
          <p:cNvSpPr/>
          <p:nvPr/>
        </p:nvSpPr>
        <p:spPr bwMode="auto">
          <a:xfrm>
            <a:off x="5920519" y="3976020"/>
            <a:ext cx="53968" cy="50812"/>
          </a:xfrm>
          <a:custGeom>
            <a:avLst/>
            <a:gdLst>
              <a:gd name="T0" fmla="*/ 30361 w 32"/>
              <a:gd name="T1" fmla="*/ 50800 h 30"/>
              <a:gd name="T2" fmla="*/ 53975 w 32"/>
              <a:gd name="T3" fmla="*/ 50800 h 30"/>
              <a:gd name="T4" fmla="*/ 16867 w 32"/>
              <a:gd name="T5" fmla="*/ 0 h 30"/>
              <a:gd name="T6" fmla="*/ 0 w 32"/>
              <a:gd name="T7" fmla="*/ 11853 h 30"/>
              <a:gd name="T8" fmla="*/ 30361 w 32"/>
              <a:gd name="T9" fmla="*/ 5080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0">
                <a:moveTo>
                  <a:pt x="18" y="30"/>
                </a:moveTo>
                <a:cubicBezTo>
                  <a:pt x="32" y="30"/>
                  <a:pt x="32" y="30"/>
                  <a:pt x="32" y="30"/>
                </a:cubicBezTo>
                <a:cubicBezTo>
                  <a:pt x="10" y="0"/>
                  <a:pt x="10" y="0"/>
                  <a:pt x="10" y="0"/>
                </a:cubicBezTo>
                <a:cubicBezTo>
                  <a:pt x="8" y="4"/>
                  <a:pt x="5" y="6"/>
                  <a:pt x="0" y="7"/>
                </a:cubicBezTo>
                <a:lnTo>
                  <a:pt x="18" y="3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28" name="Freeform 286"/>
          <p:cNvSpPr/>
          <p:nvPr/>
        </p:nvSpPr>
        <p:spPr bwMode="auto">
          <a:xfrm>
            <a:off x="5903058" y="3953790"/>
            <a:ext cx="28571" cy="26994"/>
          </a:xfrm>
          <a:custGeom>
            <a:avLst/>
            <a:gdLst>
              <a:gd name="T0" fmla="*/ 16809 w 17"/>
              <a:gd name="T1" fmla="*/ 0 h 16"/>
              <a:gd name="T2" fmla="*/ 15128 w 17"/>
              <a:gd name="T3" fmla="*/ 0 h 16"/>
              <a:gd name="T4" fmla="*/ 0 w 17"/>
              <a:gd name="T5" fmla="*/ 10121 h 16"/>
              <a:gd name="T6" fmla="*/ 0 w 17"/>
              <a:gd name="T7" fmla="*/ 13494 h 16"/>
              <a:gd name="T8" fmla="*/ 0 w 17"/>
              <a:gd name="T9" fmla="*/ 13494 h 16"/>
              <a:gd name="T10" fmla="*/ 11766 w 17"/>
              <a:gd name="T11" fmla="*/ 26988 h 16"/>
              <a:gd name="T12" fmla="*/ 13447 w 17"/>
              <a:gd name="T13" fmla="*/ 26988 h 16"/>
              <a:gd name="T14" fmla="*/ 15128 w 17"/>
              <a:gd name="T15" fmla="*/ 26988 h 16"/>
              <a:gd name="T16" fmla="*/ 28575 w 17"/>
              <a:gd name="T17" fmla="*/ 16868 h 16"/>
              <a:gd name="T18" fmla="*/ 28575 w 17"/>
              <a:gd name="T19" fmla="*/ 15181 h 16"/>
              <a:gd name="T20" fmla="*/ 16809 w 17"/>
              <a:gd name="T21" fmla="*/ 0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 h="16">
                <a:moveTo>
                  <a:pt x="10" y="0"/>
                </a:moveTo>
                <a:cubicBezTo>
                  <a:pt x="10" y="0"/>
                  <a:pt x="9" y="0"/>
                  <a:pt x="9" y="0"/>
                </a:cubicBezTo>
                <a:cubicBezTo>
                  <a:pt x="5" y="0"/>
                  <a:pt x="1" y="2"/>
                  <a:pt x="0" y="6"/>
                </a:cubicBezTo>
                <a:cubicBezTo>
                  <a:pt x="0" y="6"/>
                  <a:pt x="0" y="7"/>
                  <a:pt x="0" y="8"/>
                </a:cubicBezTo>
                <a:cubicBezTo>
                  <a:pt x="0" y="8"/>
                  <a:pt x="0" y="8"/>
                  <a:pt x="0" y="8"/>
                </a:cubicBezTo>
                <a:cubicBezTo>
                  <a:pt x="0" y="12"/>
                  <a:pt x="3" y="15"/>
                  <a:pt x="7" y="16"/>
                </a:cubicBezTo>
                <a:cubicBezTo>
                  <a:pt x="7" y="16"/>
                  <a:pt x="7" y="16"/>
                  <a:pt x="8" y="16"/>
                </a:cubicBezTo>
                <a:cubicBezTo>
                  <a:pt x="8" y="16"/>
                  <a:pt x="8" y="16"/>
                  <a:pt x="9" y="16"/>
                </a:cubicBezTo>
                <a:cubicBezTo>
                  <a:pt x="12" y="16"/>
                  <a:pt x="16" y="14"/>
                  <a:pt x="17" y="10"/>
                </a:cubicBezTo>
                <a:cubicBezTo>
                  <a:pt x="17" y="10"/>
                  <a:pt x="17" y="9"/>
                  <a:pt x="17" y="9"/>
                </a:cubicBezTo>
                <a:cubicBezTo>
                  <a:pt x="17" y="5"/>
                  <a:pt x="15" y="1"/>
                  <a:pt x="1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29" name="Freeform 287"/>
          <p:cNvSpPr/>
          <p:nvPr/>
        </p:nvSpPr>
        <p:spPr bwMode="auto">
          <a:xfrm>
            <a:off x="5799884" y="4031596"/>
            <a:ext cx="199999" cy="100035"/>
          </a:xfrm>
          <a:custGeom>
            <a:avLst/>
            <a:gdLst>
              <a:gd name="T0" fmla="*/ 0 w 126"/>
              <a:gd name="T1" fmla="*/ 0 h 63"/>
              <a:gd name="T2" fmla="*/ 26988 w 126"/>
              <a:gd name="T3" fmla="*/ 100012 h 63"/>
              <a:gd name="T4" fmla="*/ 174625 w 126"/>
              <a:gd name="T5" fmla="*/ 100012 h 63"/>
              <a:gd name="T6" fmla="*/ 200025 w 126"/>
              <a:gd name="T7" fmla="*/ 0 h 63"/>
              <a:gd name="T8" fmla="*/ 179388 w 126"/>
              <a:gd name="T9" fmla="*/ 0 h 63"/>
              <a:gd name="T10" fmla="*/ 153988 w 126"/>
              <a:gd name="T11" fmla="*/ 0 h 63"/>
              <a:gd name="T12" fmla="*/ 46038 w 126"/>
              <a:gd name="T13" fmla="*/ 0 h 63"/>
              <a:gd name="T14" fmla="*/ 22225 w 126"/>
              <a:gd name="T15" fmla="*/ 0 h 63"/>
              <a:gd name="T16" fmla="*/ 0 w 126"/>
              <a:gd name="T17" fmla="*/ 0 h 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 h="63">
                <a:moveTo>
                  <a:pt x="0" y="0"/>
                </a:moveTo>
                <a:lnTo>
                  <a:pt x="17" y="63"/>
                </a:lnTo>
                <a:lnTo>
                  <a:pt x="110" y="63"/>
                </a:lnTo>
                <a:lnTo>
                  <a:pt x="126" y="0"/>
                </a:lnTo>
                <a:lnTo>
                  <a:pt x="113" y="0"/>
                </a:lnTo>
                <a:lnTo>
                  <a:pt x="97" y="0"/>
                </a:lnTo>
                <a:lnTo>
                  <a:pt x="29" y="0"/>
                </a:lnTo>
                <a:lnTo>
                  <a:pt x="14"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30" name="Freeform 288"/>
          <p:cNvSpPr/>
          <p:nvPr/>
        </p:nvSpPr>
        <p:spPr bwMode="auto">
          <a:xfrm>
            <a:off x="6006225" y="4112585"/>
            <a:ext cx="220633" cy="212774"/>
          </a:xfrm>
          <a:custGeom>
            <a:avLst/>
            <a:gdLst>
              <a:gd name="T0" fmla="*/ 110331 w 130"/>
              <a:gd name="T1" fmla="*/ 212725 h 125"/>
              <a:gd name="T2" fmla="*/ 220662 w 130"/>
              <a:gd name="T3" fmla="*/ 102108 h 125"/>
              <a:gd name="T4" fmla="*/ 152766 w 130"/>
              <a:gd name="T5" fmla="*/ 0 h 125"/>
              <a:gd name="T6" fmla="*/ 137489 w 130"/>
              <a:gd name="T7" fmla="*/ 20422 h 125"/>
              <a:gd name="T8" fmla="*/ 196898 w 130"/>
              <a:gd name="T9" fmla="*/ 102108 h 125"/>
              <a:gd name="T10" fmla="*/ 110331 w 130"/>
              <a:gd name="T11" fmla="*/ 188900 h 125"/>
              <a:gd name="T12" fmla="*/ 23764 w 130"/>
              <a:gd name="T13" fmla="*/ 102108 h 125"/>
              <a:gd name="T14" fmla="*/ 83173 w 130"/>
              <a:gd name="T15" fmla="*/ 20422 h 125"/>
              <a:gd name="T16" fmla="*/ 67896 w 130"/>
              <a:gd name="T17" fmla="*/ 0 h 125"/>
              <a:gd name="T18" fmla="*/ 0 w 130"/>
              <a:gd name="T19" fmla="*/ 102108 h 125"/>
              <a:gd name="T20" fmla="*/ 110331 w 130"/>
              <a:gd name="T21" fmla="*/ 21272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0" h="125">
                <a:moveTo>
                  <a:pt x="65" y="125"/>
                </a:moveTo>
                <a:cubicBezTo>
                  <a:pt x="101" y="125"/>
                  <a:pt x="130" y="96"/>
                  <a:pt x="130" y="60"/>
                </a:cubicBezTo>
                <a:cubicBezTo>
                  <a:pt x="130" y="33"/>
                  <a:pt x="113" y="10"/>
                  <a:pt x="90" y="0"/>
                </a:cubicBezTo>
                <a:cubicBezTo>
                  <a:pt x="81" y="12"/>
                  <a:pt x="81" y="12"/>
                  <a:pt x="81" y="12"/>
                </a:cubicBezTo>
                <a:cubicBezTo>
                  <a:pt x="101" y="19"/>
                  <a:pt x="116" y="38"/>
                  <a:pt x="116" y="60"/>
                </a:cubicBezTo>
                <a:cubicBezTo>
                  <a:pt x="116" y="88"/>
                  <a:pt x="93" y="111"/>
                  <a:pt x="65" y="111"/>
                </a:cubicBezTo>
                <a:cubicBezTo>
                  <a:pt x="37" y="111"/>
                  <a:pt x="14" y="88"/>
                  <a:pt x="14" y="60"/>
                </a:cubicBezTo>
                <a:cubicBezTo>
                  <a:pt x="14" y="38"/>
                  <a:pt x="29" y="19"/>
                  <a:pt x="49" y="12"/>
                </a:cubicBezTo>
                <a:cubicBezTo>
                  <a:pt x="40" y="0"/>
                  <a:pt x="40" y="0"/>
                  <a:pt x="40" y="0"/>
                </a:cubicBezTo>
                <a:cubicBezTo>
                  <a:pt x="17" y="10"/>
                  <a:pt x="0" y="33"/>
                  <a:pt x="0" y="60"/>
                </a:cubicBezTo>
                <a:cubicBezTo>
                  <a:pt x="0" y="96"/>
                  <a:pt x="29" y="125"/>
                  <a:pt x="65" y="1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31" name="Freeform 289"/>
          <p:cNvSpPr/>
          <p:nvPr/>
        </p:nvSpPr>
        <p:spPr bwMode="auto">
          <a:xfrm>
            <a:off x="6064954" y="4064941"/>
            <a:ext cx="101587" cy="76218"/>
          </a:xfrm>
          <a:custGeom>
            <a:avLst/>
            <a:gdLst>
              <a:gd name="T0" fmla="*/ 33338 w 64"/>
              <a:gd name="T1" fmla="*/ 66675 h 48"/>
              <a:gd name="T2" fmla="*/ 41275 w 64"/>
              <a:gd name="T3" fmla="*/ 76200 h 48"/>
              <a:gd name="T4" fmla="*/ 50800 w 64"/>
              <a:gd name="T5" fmla="*/ 76200 h 48"/>
              <a:gd name="T6" fmla="*/ 61913 w 64"/>
              <a:gd name="T7" fmla="*/ 76200 h 48"/>
              <a:gd name="T8" fmla="*/ 69850 w 64"/>
              <a:gd name="T9" fmla="*/ 66675 h 48"/>
              <a:gd name="T10" fmla="*/ 85725 w 64"/>
              <a:gd name="T11" fmla="*/ 44450 h 48"/>
              <a:gd name="T12" fmla="*/ 101600 w 64"/>
              <a:gd name="T13" fmla="*/ 20638 h 48"/>
              <a:gd name="T14" fmla="*/ 87313 w 64"/>
              <a:gd name="T15" fmla="*/ 0 h 48"/>
              <a:gd name="T16" fmla="*/ 50800 w 64"/>
              <a:gd name="T17" fmla="*/ 0 h 48"/>
              <a:gd name="T18" fmla="*/ 15875 w 64"/>
              <a:gd name="T19" fmla="*/ 0 h 48"/>
              <a:gd name="T20" fmla="*/ 0 w 64"/>
              <a:gd name="T21" fmla="*/ 20638 h 48"/>
              <a:gd name="T22" fmla="*/ 17463 w 64"/>
              <a:gd name="T23" fmla="*/ 44450 h 48"/>
              <a:gd name="T24" fmla="*/ 33338 w 64"/>
              <a:gd name="T25" fmla="*/ 66675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4" h="48">
                <a:moveTo>
                  <a:pt x="21" y="42"/>
                </a:moveTo>
                <a:lnTo>
                  <a:pt x="26" y="48"/>
                </a:lnTo>
                <a:lnTo>
                  <a:pt x="32" y="48"/>
                </a:lnTo>
                <a:lnTo>
                  <a:pt x="39" y="48"/>
                </a:lnTo>
                <a:lnTo>
                  <a:pt x="44" y="42"/>
                </a:lnTo>
                <a:lnTo>
                  <a:pt x="54" y="28"/>
                </a:lnTo>
                <a:lnTo>
                  <a:pt x="64" y="13"/>
                </a:lnTo>
                <a:lnTo>
                  <a:pt x="55" y="0"/>
                </a:lnTo>
                <a:lnTo>
                  <a:pt x="32" y="0"/>
                </a:lnTo>
                <a:lnTo>
                  <a:pt x="10" y="0"/>
                </a:lnTo>
                <a:lnTo>
                  <a:pt x="0" y="13"/>
                </a:lnTo>
                <a:lnTo>
                  <a:pt x="11" y="28"/>
                </a:lnTo>
                <a:lnTo>
                  <a:pt x="21" y="4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32" name="Freeform 290"/>
          <p:cNvSpPr>
            <a:spLocks noEditPoints="1"/>
          </p:cNvSpPr>
          <p:nvPr/>
        </p:nvSpPr>
        <p:spPr bwMode="auto">
          <a:xfrm>
            <a:off x="5747495" y="2978847"/>
            <a:ext cx="217460" cy="107975"/>
          </a:xfrm>
          <a:custGeom>
            <a:avLst/>
            <a:gdLst>
              <a:gd name="T0" fmla="*/ 187141 w 129"/>
              <a:gd name="T1" fmla="*/ 75902 h 64"/>
              <a:gd name="T2" fmla="*/ 217488 w 129"/>
              <a:gd name="T3" fmla="*/ 38795 h 64"/>
              <a:gd name="T4" fmla="*/ 187141 w 129"/>
              <a:gd name="T5" fmla="*/ 0 h 64"/>
              <a:gd name="T6" fmla="*/ 187141 w 129"/>
              <a:gd name="T7" fmla="*/ 18554 h 64"/>
              <a:gd name="T8" fmla="*/ 200628 w 129"/>
              <a:gd name="T9" fmla="*/ 38795 h 64"/>
              <a:gd name="T10" fmla="*/ 187141 w 129"/>
              <a:gd name="T11" fmla="*/ 59035 h 64"/>
              <a:gd name="T12" fmla="*/ 187141 w 129"/>
              <a:gd name="T13" fmla="*/ 75902 h 64"/>
              <a:gd name="T14" fmla="*/ 91041 w 129"/>
              <a:gd name="T15" fmla="*/ 107950 h 64"/>
              <a:gd name="T16" fmla="*/ 163537 w 129"/>
              <a:gd name="T17" fmla="*/ 74216 h 64"/>
              <a:gd name="T18" fmla="*/ 180397 w 129"/>
              <a:gd name="T19" fmla="*/ 77589 h 64"/>
              <a:gd name="T20" fmla="*/ 187141 w 129"/>
              <a:gd name="T21" fmla="*/ 75902 h 64"/>
              <a:gd name="T22" fmla="*/ 187141 w 129"/>
              <a:gd name="T23" fmla="*/ 59035 h 64"/>
              <a:gd name="T24" fmla="*/ 180397 w 129"/>
              <a:gd name="T25" fmla="*/ 60722 h 64"/>
              <a:gd name="T26" fmla="*/ 171967 w 129"/>
              <a:gd name="T27" fmla="*/ 59035 h 64"/>
              <a:gd name="T28" fmla="*/ 183769 w 129"/>
              <a:gd name="T29" fmla="*/ 16867 h 64"/>
              <a:gd name="T30" fmla="*/ 183769 w 129"/>
              <a:gd name="T31" fmla="*/ 16867 h 64"/>
              <a:gd name="T32" fmla="*/ 183769 w 129"/>
              <a:gd name="T33" fmla="*/ 16867 h 64"/>
              <a:gd name="T34" fmla="*/ 187141 w 129"/>
              <a:gd name="T35" fmla="*/ 18554 h 64"/>
              <a:gd name="T36" fmla="*/ 187141 w 129"/>
              <a:gd name="T37" fmla="*/ 0 h 64"/>
              <a:gd name="T38" fmla="*/ 182083 w 129"/>
              <a:gd name="T39" fmla="*/ 0 h 64"/>
              <a:gd name="T40" fmla="*/ 182083 w 129"/>
              <a:gd name="T41" fmla="*/ 0 h 64"/>
              <a:gd name="T42" fmla="*/ 1686 w 129"/>
              <a:gd name="T43" fmla="*/ 0 h 64"/>
              <a:gd name="T44" fmla="*/ 0 w 129"/>
              <a:gd name="T45" fmla="*/ 16867 h 64"/>
              <a:gd name="T46" fmla="*/ 91041 w 129"/>
              <a:gd name="T47" fmla="*/ 107950 h 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9" h="64">
                <a:moveTo>
                  <a:pt x="111" y="45"/>
                </a:moveTo>
                <a:cubicBezTo>
                  <a:pt x="121" y="43"/>
                  <a:pt x="129" y="34"/>
                  <a:pt x="129" y="23"/>
                </a:cubicBezTo>
                <a:cubicBezTo>
                  <a:pt x="129" y="12"/>
                  <a:pt x="121" y="2"/>
                  <a:pt x="111" y="0"/>
                </a:cubicBezTo>
                <a:cubicBezTo>
                  <a:pt x="111" y="11"/>
                  <a:pt x="111" y="11"/>
                  <a:pt x="111" y="11"/>
                </a:cubicBezTo>
                <a:cubicBezTo>
                  <a:pt x="116" y="12"/>
                  <a:pt x="119" y="17"/>
                  <a:pt x="119" y="23"/>
                </a:cubicBezTo>
                <a:cubicBezTo>
                  <a:pt x="119" y="28"/>
                  <a:pt x="116" y="33"/>
                  <a:pt x="111" y="35"/>
                </a:cubicBezTo>
                <a:lnTo>
                  <a:pt x="111" y="45"/>
                </a:lnTo>
                <a:close/>
                <a:moveTo>
                  <a:pt x="54" y="64"/>
                </a:moveTo>
                <a:cubicBezTo>
                  <a:pt x="72" y="64"/>
                  <a:pt x="87" y="56"/>
                  <a:pt x="97" y="44"/>
                </a:cubicBezTo>
                <a:cubicBezTo>
                  <a:pt x="100" y="45"/>
                  <a:pt x="103" y="46"/>
                  <a:pt x="107" y="46"/>
                </a:cubicBezTo>
                <a:cubicBezTo>
                  <a:pt x="108" y="46"/>
                  <a:pt x="110" y="46"/>
                  <a:pt x="111" y="45"/>
                </a:cubicBezTo>
                <a:cubicBezTo>
                  <a:pt x="111" y="35"/>
                  <a:pt x="111" y="35"/>
                  <a:pt x="111" y="35"/>
                </a:cubicBezTo>
                <a:cubicBezTo>
                  <a:pt x="110" y="35"/>
                  <a:pt x="108" y="36"/>
                  <a:pt x="107" y="36"/>
                </a:cubicBezTo>
                <a:cubicBezTo>
                  <a:pt x="105" y="36"/>
                  <a:pt x="104" y="35"/>
                  <a:pt x="102" y="35"/>
                </a:cubicBezTo>
                <a:cubicBezTo>
                  <a:pt x="106" y="28"/>
                  <a:pt x="109" y="19"/>
                  <a:pt x="109" y="10"/>
                </a:cubicBezTo>
                <a:cubicBezTo>
                  <a:pt x="109" y="10"/>
                  <a:pt x="109" y="10"/>
                  <a:pt x="109" y="10"/>
                </a:cubicBezTo>
                <a:cubicBezTo>
                  <a:pt x="109" y="10"/>
                  <a:pt x="109" y="10"/>
                  <a:pt x="109" y="10"/>
                </a:cubicBezTo>
                <a:cubicBezTo>
                  <a:pt x="109" y="10"/>
                  <a:pt x="110" y="10"/>
                  <a:pt x="111" y="11"/>
                </a:cubicBezTo>
                <a:cubicBezTo>
                  <a:pt x="111" y="0"/>
                  <a:pt x="111" y="0"/>
                  <a:pt x="111" y="0"/>
                </a:cubicBezTo>
                <a:cubicBezTo>
                  <a:pt x="110" y="0"/>
                  <a:pt x="109" y="0"/>
                  <a:pt x="108" y="0"/>
                </a:cubicBezTo>
                <a:cubicBezTo>
                  <a:pt x="108" y="0"/>
                  <a:pt x="108" y="0"/>
                  <a:pt x="108" y="0"/>
                </a:cubicBezTo>
                <a:cubicBezTo>
                  <a:pt x="1" y="0"/>
                  <a:pt x="1" y="0"/>
                  <a:pt x="1" y="0"/>
                </a:cubicBezTo>
                <a:cubicBezTo>
                  <a:pt x="1" y="3"/>
                  <a:pt x="0" y="7"/>
                  <a:pt x="0" y="10"/>
                </a:cubicBezTo>
                <a:cubicBezTo>
                  <a:pt x="0" y="40"/>
                  <a:pt x="25" y="64"/>
                  <a:pt x="54" y="6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33" name="Rectangle 291"/>
          <p:cNvSpPr>
            <a:spLocks noChangeArrowheads="1"/>
          </p:cNvSpPr>
          <p:nvPr/>
        </p:nvSpPr>
        <p:spPr bwMode="auto">
          <a:xfrm>
            <a:off x="5747496" y="3096349"/>
            <a:ext cx="198412" cy="1746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2034" name="Freeform 292"/>
          <p:cNvSpPr/>
          <p:nvPr/>
        </p:nvSpPr>
        <p:spPr bwMode="auto">
          <a:xfrm>
            <a:off x="5793528" y="2881987"/>
            <a:ext cx="34920" cy="88921"/>
          </a:xfrm>
          <a:custGeom>
            <a:avLst/>
            <a:gdLst>
              <a:gd name="T0" fmla="*/ 11642 w 21"/>
              <a:gd name="T1" fmla="*/ 67094 h 53"/>
              <a:gd name="T2" fmla="*/ 16631 w 21"/>
              <a:gd name="T3" fmla="*/ 85545 h 53"/>
              <a:gd name="T4" fmla="*/ 31599 w 21"/>
              <a:gd name="T5" fmla="*/ 55353 h 53"/>
              <a:gd name="T6" fmla="*/ 23283 w 21"/>
              <a:gd name="T7" fmla="*/ 36902 h 53"/>
              <a:gd name="T8" fmla="*/ 21620 w 21"/>
              <a:gd name="T9" fmla="*/ 21806 h 53"/>
              <a:gd name="T10" fmla="*/ 13305 w 21"/>
              <a:gd name="T11" fmla="*/ 6709 h 53"/>
              <a:gd name="T12" fmla="*/ 3326 w 21"/>
              <a:gd name="T13" fmla="*/ 38579 h 53"/>
              <a:gd name="T14" fmla="*/ 11642 w 21"/>
              <a:gd name="T15" fmla="*/ 67094 h 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 h="53">
                <a:moveTo>
                  <a:pt x="7" y="40"/>
                </a:moveTo>
                <a:cubicBezTo>
                  <a:pt x="1" y="43"/>
                  <a:pt x="4" y="53"/>
                  <a:pt x="10" y="51"/>
                </a:cubicBezTo>
                <a:cubicBezTo>
                  <a:pt x="18" y="48"/>
                  <a:pt x="21" y="40"/>
                  <a:pt x="19" y="33"/>
                </a:cubicBezTo>
                <a:cubicBezTo>
                  <a:pt x="18" y="29"/>
                  <a:pt x="16" y="25"/>
                  <a:pt x="14" y="22"/>
                </a:cubicBezTo>
                <a:cubicBezTo>
                  <a:pt x="13" y="20"/>
                  <a:pt x="11" y="15"/>
                  <a:pt x="13" y="13"/>
                </a:cubicBezTo>
                <a:cubicBezTo>
                  <a:pt x="20" y="10"/>
                  <a:pt x="14" y="0"/>
                  <a:pt x="8" y="4"/>
                </a:cubicBezTo>
                <a:cubicBezTo>
                  <a:pt x="1" y="8"/>
                  <a:pt x="0" y="16"/>
                  <a:pt x="2" y="23"/>
                </a:cubicBezTo>
                <a:cubicBezTo>
                  <a:pt x="3" y="25"/>
                  <a:pt x="12" y="39"/>
                  <a:pt x="7"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35" name="Freeform 293"/>
          <p:cNvSpPr/>
          <p:nvPr/>
        </p:nvSpPr>
        <p:spPr bwMode="auto">
          <a:xfrm>
            <a:off x="5844329" y="2881987"/>
            <a:ext cx="34920" cy="88921"/>
          </a:xfrm>
          <a:custGeom>
            <a:avLst/>
            <a:gdLst>
              <a:gd name="T0" fmla="*/ 13305 w 21"/>
              <a:gd name="T1" fmla="*/ 67094 h 53"/>
              <a:gd name="T2" fmla="*/ 18294 w 21"/>
              <a:gd name="T3" fmla="*/ 85545 h 53"/>
              <a:gd name="T4" fmla="*/ 31599 w 21"/>
              <a:gd name="T5" fmla="*/ 55353 h 53"/>
              <a:gd name="T6" fmla="*/ 23283 w 21"/>
              <a:gd name="T7" fmla="*/ 36902 h 53"/>
              <a:gd name="T8" fmla="*/ 23283 w 21"/>
              <a:gd name="T9" fmla="*/ 21806 h 53"/>
              <a:gd name="T10" fmla="*/ 13305 w 21"/>
              <a:gd name="T11" fmla="*/ 6709 h 53"/>
              <a:gd name="T12" fmla="*/ 4989 w 21"/>
              <a:gd name="T13" fmla="*/ 38579 h 53"/>
              <a:gd name="T14" fmla="*/ 13305 w 21"/>
              <a:gd name="T15" fmla="*/ 67094 h 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 h="53">
                <a:moveTo>
                  <a:pt x="8" y="40"/>
                </a:moveTo>
                <a:cubicBezTo>
                  <a:pt x="1" y="43"/>
                  <a:pt x="4" y="53"/>
                  <a:pt x="11" y="51"/>
                </a:cubicBezTo>
                <a:cubicBezTo>
                  <a:pt x="19" y="48"/>
                  <a:pt x="21" y="40"/>
                  <a:pt x="19" y="33"/>
                </a:cubicBezTo>
                <a:cubicBezTo>
                  <a:pt x="18" y="29"/>
                  <a:pt x="16" y="25"/>
                  <a:pt x="14" y="22"/>
                </a:cubicBezTo>
                <a:cubicBezTo>
                  <a:pt x="13" y="20"/>
                  <a:pt x="11" y="15"/>
                  <a:pt x="14" y="13"/>
                </a:cubicBezTo>
                <a:cubicBezTo>
                  <a:pt x="20" y="10"/>
                  <a:pt x="14" y="0"/>
                  <a:pt x="8" y="4"/>
                </a:cubicBezTo>
                <a:cubicBezTo>
                  <a:pt x="2" y="8"/>
                  <a:pt x="0" y="16"/>
                  <a:pt x="3" y="23"/>
                </a:cubicBezTo>
                <a:cubicBezTo>
                  <a:pt x="4" y="25"/>
                  <a:pt x="13" y="39"/>
                  <a:pt x="8"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36" name="Rectangle 294"/>
          <p:cNvSpPr>
            <a:spLocks noChangeArrowheads="1"/>
          </p:cNvSpPr>
          <p:nvPr/>
        </p:nvSpPr>
        <p:spPr bwMode="auto">
          <a:xfrm>
            <a:off x="5993526" y="3721969"/>
            <a:ext cx="285713" cy="1810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endParaRPr lang="zh-CN" altLang="zh-CN" sz="1800">
              <a:solidFill>
                <a:srgbClr val="000000"/>
              </a:solidFill>
              <a:latin typeface="Arial" panose="020B0604020202020204"/>
              <a:ea typeface="微软雅黑" panose="020B0503020204020204" pitchFamily="34" charset="-122"/>
              <a:cs typeface="+mn-ea"/>
              <a:sym typeface="+mn-lt"/>
            </a:endParaRPr>
          </a:p>
        </p:txBody>
      </p:sp>
      <p:sp>
        <p:nvSpPr>
          <p:cNvPr id="32037" name="Freeform 295"/>
          <p:cNvSpPr/>
          <p:nvPr/>
        </p:nvSpPr>
        <p:spPr bwMode="auto">
          <a:xfrm>
            <a:off x="6015756" y="3928392"/>
            <a:ext cx="46031" cy="30170"/>
          </a:xfrm>
          <a:custGeom>
            <a:avLst/>
            <a:gdLst>
              <a:gd name="T0" fmla="*/ 5115 w 27"/>
              <a:gd name="T1" fmla="*/ 28487 h 18"/>
              <a:gd name="T2" fmla="*/ 5115 w 27"/>
              <a:gd name="T3" fmla="*/ 30163 h 18"/>
              <a:gd name="T4" fmla="*/ 42627 w 27"/>
              <a:gd name="T5" fmla="*/ 30163 h 18"/>
              <a:gd name="T6" fmla="*/ 42627 w 27"/>
              <a:gd name="T7" fmla="*/ 28487 h 18"/>
              <a:gd name="T8" fmla="*/ 46037 w 27"/>
              <a:gd name="T9" fmla="*/ 25136 h 18"/>
              <a:gd name="T10" fmla="*/ 46037 w 27"/>
              <a:gd name="T11" fmla="*/ 23460 h 18"/>
              <a:gd name="T12" fmla="*/ 23871 w 27"/>
              <a:gd name="T13" fmla="*/ 0 h 18"/>
              <a:gd name="T14" fmla="*/ 0 w 27"/>
              <a:gd name="T15" fmla="*/ 23460 h 18"/>
              <a:gd name="T16" fmla="*/ 1705 w 27"/>
              <a:gd name="T17" fmla="*/ 25136 h 18"/>
              <a:gd name="T18" fmla="*/ 5115 w 27"/>
              <a:gd name="T19" fmla="*/ 2848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18">
                <a:moveTo>
                  <a:pt x="3" y="17"/>
                </a:moveTo>
                <a:cubicBezTo>
                  <a:pt x="3" y="17"/>
                  <a:pt x="3" y="18"/>
                  <a:pt x="3" y="18"/>
                </a:cubicBezTo>
                <a:cubicBezTo>
                  <a:pt x="25" y="18"/>
                  <a:pt x="25" y="18"/>
                  <a:pt x="25" y="18"/>
                </a:cubicBezTo>
                <a:cubicBezTo>
                  <a:pt x="25" y="18"/>
                  <a:pt x="25" y="17"/>
                  <a:pt x="25" y="17"/>
                </a:cubicBezTo>
                <a:cubicBezTo>
                  <a:pt x="26" y="17"/>
                  <a:pt x="27" y="16"/>
                  <a:pt x="27" y="15"/>
                </a:cubicBezTo>
                <a:cubicBezTo>
                  <a:pt x="27" y="15"/>
                  <a:pt x="27" y="14"/>
                  <a:pt x="27" y="14"/>
                </a:cubicBezTo>
                <a:cubicBezTo>
                  <a:pt x="27" y="6"/>
                  <a:pt x="21" y="0"/>
                  <a:pt x="14" y="0"/>
                </a:cubicBezTo>
                <a:cubicBezTo>
                  <a:pt x="7" y="0"/>
                  <a:pt x="0" y="6"/>
                  <a:pt x="0" y="14"/>
                </a:cubicBezTo>
                <a:cubicBezTo>
                  <a:pt x="0" y="14"/>
                  <a:pt x="1" y="15"/>
                  <a:pt x="1" y="15"/>
                </a:cubicBezTo>
                <a:cubicBezTo>
                  <a:pt x="1" y="16"/>
                  <a:pt x="2" y="17"/>
                  <a:pt x="3" y="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38" name="Freeform 296"/>
          <p:cNvSpPr/>
          <p:nvPr/>
        </p:nvSpPr>
        <p:spPr bwMode="auto">
          <a:xfrm>
            <a:off x="6114168" y="3928392"/>
            <a:ext cx="46031" cy="30170"/>
          </a:xfrm>
          <a:custGeom>
            <a:avLst/>
            <a:gdLst>
              <a:gd name="T0" fmla="*/ 3410 w 27"/>
              <a:gd name="T1" fmla="*/ 28487 h 18"/>
              <a:gd name="T2" fmla="*/ 5115 w 27"/>
              <a:gd name="T3" fmla="*/ 30163 h 18"/>
              <a:gd name="T4" fmla="*/ 40922 w 27"/>
              <a:gd name="T5" fmla="*/ 30163 h 18"/>
              <a:gd name="T6" fmla="*/ 42627 w 27"/>
              <a:gd name="T7" fmla="*/ 28487 h 18"/>
              <a:gd name="T8" fmla="*/ 46037 w 27"/>
              <a:gd name="T9" fmla="*/ 25136 h 18"/>
              <a:gd name="T10" fmla="*/ 46037 w 27"/>
              <a:gd name="T11" fmla="*/ 23460 h 18"/>
              <a:gd name="T12" fmla="*/ 22166 w 27"/>
              <a:gd name="T13" fmla="*/ 0 h 18"/>
              <a:gd name="T14" fmla="*/ 0 w 27"/>
              <a:gd name="T15" fmla="*/ 23460 h 18"/>
              <a:gd name="T16" fmla="*/ 0 w 27"/>
              <a:gd name="T17" fmla="*/ 25136 h 18"/>
              <a:gd name="T18" fmla="*/ 3410 w 27"/>
              <a:gd name="T19" fmla="*/ 2848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18">
                <a:moveTo>
                  <a:pt x="2" y="17"/>
                </a:moveTo>
                <a:cubicBezTo>
                  <a:pt x="2" y="17"/>
                  <a:pt x="2" y="18"/>
                  <a:pt x="3" y="18"/>
                </a:cubicBezTo>
                <a:cubicBezTo>
                  <a:pt x="24" y="18"/>
                  <a:pt x="24" y="18"/>
                  <a:pt x="24" y="18"/>
                </a:cubicBezTo>
                <a:cubicBezTo>
                  <a:pt x="24" y="18"/>
                  <a:pt x="24" y="17"/>
                  <a:pt x="25" y="17"/>
                </a:cubicBezTo>
                <a:cubicBezTo>
                  <a:pt x="25" y="17"/>
                  <a:pt x="26" y="16"/>
                  <a:pt x="27" y="15"/>
                </a:cubicBezTo>
                <a:cubicBezTo>
                  <a:pt x="27" y="15"/>
                  <a:pt x="27" y="14"/>
                  <a:pt x="27" y="14"/>
                </a:cubicBezTo>
                <a:cubicBezTo>
                  <a:pt x="27" y="6"/>
                  <a:pt x="21" y="0"/>
                  <a:pt x="13" y="0"/>
                </a:cubicBezTo>
                <a:cubicBezTo>
                  <a:pt x="6" y="0"/>
                  <a:pt x="0" y="6"/>
                  <a:pt x="0" y="14"/>
                </a:cubicBezTo>
                <a:cubicBezTo>
                  <a:pt x="0" y="14"/>
                  <a:pt x="0" y="15"/>
                  <a:pt x="0" y="15"/>
                </a:cubicBezTo>
                <a:cubicBezTo>
                  <a:pt x="1" y="16"/>
                  <a:pt x="1" y="17"/>
                  <a:pt x="2" y="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39" name="Freeform 297"/>
          <p:cNvSpPr/>
          <p:nvPr/>
        </p:nvSpPr>
        <p:spPr bwMode="auto">
          <a:xfrm>
            <a:off x="6212581" y="3928392"/>
            <a:ext cx="46031" cy="30170"/>
          </a:xfrm>
          <a:custGeom>
            <a:avLst/>
            <a:gdLst>
              <a:gd name="T0" fmla="*/ 3410 w 27"/>
              <a:gd name="T1" fmla="*/ 30163 h 18"/>
              <a:gd name="T2" fmla="*/ 39217 w 27"/>
              <a:gd name="T3" fmla="*/ 30163 h 18"/>
              <a:gd name="T4" fmla="*/ 40922 w 27"/>
              <a:gd name="T5" fmla="*/ 28487 h 18"/>
              <a:gd name="T6" fmla="*/ 46037 w 27"/>
              <a:gd name="T7" fmla="*/ 25136 h 18"/>
              <a:gd name="T8" fmla="*/ 46037 w 27"/>
              <a:gd name="T9" fmla="*/ 23460 h 18"/>
              <a:gd name="T10" fmla="*/ 22166 w 27"/>
              <a:gd name="T11" fmla="*/ 0 h 18"/>
              <a:gd name="T12" fmla="*/ 0 w 27"/>
              <a:gd name="T13" fmla="*/ 23460 h 18"/>
              <a:gd name="T14" fmla="*/ 0 w 27"/>
              <a:gd name="T15" fmla="*/ 26812 h 18"/>
              <a:gd name="T16" fmla="*/ 1705 w 27"/>
              <a:gd name="T17" fmla="*/ 28487 h 18"/>
              <a:gd name="T18" fmla="*/ 3410 w 27"/>
              <a:gd name="T19" fmla="*/ 30163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18">
                <a:moveTo>
                  <a:pt x="2" y="18"/>
                </a:moveTo>
                <a:cubicBezTo>
                  <a:pt x="23" y="18"/>
                  <a:pt x="23" y="18"/>
                  <a:pt x="23" y="18"/>
                </a:cubicBezTo>
                <a:cubicBezTo>
                  <a:pt x="23" y="18"/>
                  <a:pt x="24" y="17"/>
                  <a:pt x="24" y="17"/>
                </a:cubicBezTo>
                <a:cubicBezTo>
                  <a:pt x="25" y="16"/>
                  <a:pt x="26" y="15"/>
                  <a:pt x="27" y="15"/>
                </a:cubicBezTo>
                <a:cubicBezTo>
                  <a:pt x="27" y="14"/>
                  <a:pt x="27" y="14"/>
                  <a:pt x="27" y="14"/>
                </a:cubicBezTo>
                <a:cubicBezTo>
                  <a:pt x="27" y="6"/>
                  <a:pt x="21" y="0"/>
                  <a:pt x="13" y="0"/>
                </a:cubicBezTo>
                <a:cubicBezTo>
                  <a:pt x="6" y="0"/>
                  <a:pt x="0" y="6"/>
                  <a:pt x="0" y="14"/>
                </a:cubicBezTo>
                <a:cubicBezTo>
                  <a:pt x="0" y="15"/>
                  <a:pt x="0" y="15"/>
                  <a:pt x="0" y="16"/>
                </a:cubicBezTo>
                <a:cubicBezTo>
                  <a:pt x="1" y="17"/>
                  <a:pt x="1" y="17"/>
                  <a:pt x="1" y="17"/>
                </a:cubicBezTo>
                <a:cubicBezTo>
                  <a:pt x="1" y="17"/>
                  <a:pt x="2" y="18"/>
                  <a:pt x="2"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0" name="Freeform 298"/>
          <p:cNvSpPr/>
          <p:nvPr/>
        </p:nvSpPr>
        <p:spPr bwMode="auto">
          <a:xfrm>
            <a:off x="5993534" y="3956974"/>
            <a:ext cx="92063" cy="30170"/>
          </a:xfrm>
          <a:custGeom>
            <a:avLst/>
            <a:gdLst>
              <a:gd name="T0" fmla="*/ 11936 w 54"/>
              <a:gd name="T1" fmla="*/ 0 h 18"/>
              <a:gd name="T2" fmla="*/ 5115 w 54"/>
              <a:gd name="T3" fmla="*/ 3351 h 18"/>
              <a:gd name="T4" fmla="*/ 3410 w 54"/>
              <a:gd name="T5" fmla="*/ 20109 h 18"/>
              <a:gd name="T6" fmla="*/ 27281 w 54"/>
              <a:gd name="T7" fmla="*/ 30163 h 18"/>
              <a:gd name="T8" fmla="*/ 64794 w 54"/>
              <a:gd name="T9" fmla="*/ 30163 h 18"/>
              <a:gd name="T10" fmla="*/ 88665 w 54"/>
              <a:gd name="T11" fmla="*/ 20109 h 18"/>
              <a:gd name="T12" fmla="*/ 86960 w 54"/>
              <a:gd name="T13" fmla="*/ 3351 h 18"/>
              <a:gd name="T14" fmla="*/ 78434 w 54"/>
              <a:gd name="T15" fmla="*/ 0 h 18"/>
              <a:gd name="T16" fmla="*/ 69909 w 54"/>
              <a:gd name="T17" fmla="*/ 5027 h 18"/>
              <a:gd name="T18" fmla="*/ 64794 w 54"/>
              <a:gd name="T19" fmla="*/ 6703 h 18"/>
              <a:gd name="T20" fmla="*/ 64794 w 54"/>
              <a:gd name="T21" fmla="*/ 6703 h 18"/>
              <a:gd name="T22" fmla="*/ 27281 w 54"/>
              <a:gd name="T23" fmla="*/ 6703 h 18"/>
              <a:gd name="T24" fmla="*/ 27281 w 54"/>
              <a:gd name="T25" fmla="*/ 6703 h 18"/>
              <a:gd name="T26" fmla="*/ 22166 w 54"/>
              <a:gd name="T27" fmla="*/ 5027 h 18"/>
              <a:gd name="T28" fmla="*/ 11936 w 54"/>
              <a:gd name="T29" fmla="*/ 0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4" h="18">
                <a:moveTo>
                  <a:pt x="7" y="0"/>
                </a:moveTo>
                <a:cubicBezTo>
                  <a:pt x="6" y="0"/>
                  <a:pt x="4" y="1"/>
                  <a:pt x="3" y="2"/>
                </a:cubicBezTo>
                <a:cubicBezTo>
                  <a:pt x="0" y="4"/>
                  <a:pt x="0" y="9"/>
                  <a:pt x="2" y="12"/>
                </a:cubicBezTo>
                <a:cubicBezTo>
                  <a:pt x="6" y="16"/>
                  <a:pt x="11" y="18"/>
                  <a:pt x="16" y="18"/>
                </a:cubicBezTo>
                <a:cubicBezTo>
                  <a:pt x="38" y="18"/>
                  <a:pt x="38" y="18"/>
                  <a:pt x="38" y="18"/>
                </a:cubicBezTo>
                <a:cubicBezTo>
                  <a:pt x="43" y="18"/>
                  <a:pt x="48" y="16"/>
                  <a:pt x="52" y="12"/>
                </a:cubicBezTo>
                <a:cubicBezTo>
                  <a:pt x="54" y="9"/>
                  <a:pt x="54" y="4"/>
                  <a:pt x="51" y="2"/>
                </a:cubicBezTo>
                <a:cubicBezTo>
                  <a:pt x="50" y="1"/>
                  <a:pt x="48" y="0"/>
                  <a:pt x="46" y="0"/>
                </a:cubicBezTo>
                <a:cubicBezTo>
                  <a:pt x="44" y="0"/>
                  <a:pt x="42" y="1"/>
                  <a:pt x="41" y="3"/>
                </a:cubicBezTo>
                <a:cubicBezTo>
                  <a:pt x="40" y="4"/>
                  <a:pt x="39" y="4"/>
                  <a:pt x="38" y="4"/>
                </a:cubicBezTo>
                <a:cubicBezTo>
                  <a:pt x="38" y="4"/>
                  <a:pt x="38" y="4"/>
                  <a:pt x="38" y="4"/>
                </a:cubicBezTo>
                <a:cubicBezTo>
                  <a:pt x="16" y="4"/>
                  <a:pt x="16" y="4"/>
                  <a:pt x="16" y="4"/>
                </a:cubicBezTo>
                <a:cubicBezTo>
                  <a:pt x="16" y="4"/>
                  <a:pt x="16" y="4"/>
                  <a:pt x="16" y="4"/>
                </a:cubicBezTo>
                <a:cubicBezTo>
                  <a:pt x="15" y="4"/>
                  <a:pt x="13" y="4"/>
                  <a:pt x="13" y="3"/>
                </a:cubicBezTo>
                <a:cubicBezTo>
                  <a:pt x="11" y="1"/>
                  <a:pt x="9" y="0"/>
                  <a:pt x="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1" name="Freeform 299"/>
          <p:cNvSpPr/>
          <p:nvPr/>
        </p:nvSpPr>
        <p:spPr bwMode="auto">
          <a:xfrm>
            <a:off x="6090358" y="3956974"/>
            <a:ext cx="93651" cy="30170"/>
          </a:xfrm>
          <a:custGeom>
            <a:avLst/>
            <a:gdLst>
              <a:gd name="T0" fmla="*/ 20436 w 55"/>
              <a:gd name="T1" fmla="*/ 3351 h 18"/>
              <a:gd name="T2" fmla="*/ 20436 w 55"/>
              <a:gd name="T3" fmla="*/ 3351 h 18"/>
              <a:gd name="T4" fmla="*/ 20436 w 55"/>
              <a:gd name="T5" fmla="*/ 3351 h 18"/>
              <a:gd name="T6" fmla="*/ 20436 w 55"/>
              <a:gd name="T7" fmla="*/ 1676 h 18"/>
              <a:gd name="T8" fmla="*/ 18733 w 55"/>
              <a:gd name="T9" fmla="*/ 1676 h 18"/>
              <a:gd name="T10" fmla="*/ 18733 w 55"/>
              <a:gd name="T11" fmla="*/ 1676 h 18"/>
              <a:gd name="T12" fmla="*/ 18733 w 55"/>
              <a:gd name="T13" fmla="*/ 1676 h 18"/>
              <a:gd name="T14" fmla="*/ 17030 w 55"/>
              <a:gd name="T15" fmla="*/ 1676 h 18"/>
              <a:gd name="T16" fmla="*/ 17030 w 55"/>
              <a:gd name="T17" fmla="*/ 1676 h 18"/>
              <a:gd name="T18" fmla="*/ 17030 w 55"/>
              <a:gd name="T19" fmla="*/ 0 h 18"/>
              <a:gd name="T20" fmla="*/ 15327 w 55"/>
              <a:gd name="T21" fmla="*/ 0 h 18"/>
              <a:gd name="T22" fmla="*/ 15327 w 55"/>
              <a:gd name="T23" fmla="*/ 0 h 18"/>
              <a:gd name="T24" fmla="*/ 15327 w 55"/>
              <a:gd name="T25" fmla="*/ 0 h 18"/>
              <a:gd name="T26" fmla="*/ 13624 w 55"/>
              <a:gd name="T27" fmla="*/ 0 h 18"/>
              <a:gd name="T28" fmla="*/ 13624 w 55"/>
              <a:gd name="T29" fmla="*/ 0 h 18"/>
              <a:gd name="T30" fmla="*/ 13624 w 55"/>
              <a:gd name="T31" fmla="*/ 0 h 18"/>
              <a:gd name="T32" fmla="*/ 13624 w 55"/>
              <a:gd name="T33" fmla="*/ 0 h 18"/>
              <a:gd name="T34" fmla="*/ 11921 w 55"/>
              <a:gd name="T35" fmla="*/ 0 h 18"/>
              <a:gd name="T36" fmla="*/ 10218 w 55"/>
              <a:gd name="T37" fmla="*/ 0 h 18"/>
              <a:gd name="T38" fmla="*/ 8515 w 55"/>
              <a:gd name="T39" fmla="*/ 0 h 18"/>
              <a:gd name="T40" fmla="*/ 8515 w 55"/>
              <a:gd name="T41" fmla="*/ 1676 h 18"/>
              <a:gd name="T42" fmla="*/ 6812 w 55"/>
              <a:gd name="T43" fmla="*/ 1676 h 18"/>
              <a:gd name="T44" fmla="*/ 6812 w 55"/>
              <a:gd name="T45" fmla="*/ 1676 h 18"/>
              <a:gd name="T46" fmla="*/ 5109 w 55"/>
              <a:gd name="T47" fmla="*/ 3351 h 18"/>
              <a:gd name="T48" fmla="*/ 3406 w 55"/>
              <a:gd name="T49" fmla="*/ 20109 h 18"/>
              <a:gd name="T50" fmla="*/ 28950 w 55"/>
              <a:gd name="T51" fmla="*/ 30163 h 18"/>
              <a:gd name="T52" fmla="*/ 64713 w 55"/>
              <a:gd name="T53" fmla="*/ 30163 h 18"/>
              <a:gd name="T54" fmla="*/ 88554 w 55"/>
              <a:gd name="T55" fmla="*/ 20109 h 18"/>
              <a:gd name="T56" fmla="*/ 86851 w 55"/>
              <a:gd name="T57" fmla="*/ 3351 h 18"/>
              <a:gd name="T58" fmla="*/ 85148 w 55"/>
              <a:gd name="T59" fmla="*/ 1676 h 18"/>
              <a:gd name="T60" fmla="*/ 85148 w 55"/>
              <a:gd name="T61" fmla="*/ 1676 h 18"/>
              <a:gd name="T62" fmla="*/ 83445 w 55"/>
              <a:gd name="T63" fmla="*/ 1676 h 18"/>
              <a:gd name="T64" fmla="*/ 83445 w 55"/>
              <a:gd name="T65" fmla="*/ 0 h 18"/>
              <a:gd name="T66" fmla="*/ 81742 w 55"/>
              <a:gd name="T67" fmla="*/ 0 h 18"/>
              <a:gd name="T68" fmla="*/ 81742 w 55"/>
              <a:gd name="T69" fmla="*/ 0 h 18"/>
              <a:gd name="T70" fmla="*/ 80039 w 55"/>
              <a:gd name="T71" fmla="*/ 0 h 18"/>
              <a:gd name="T72" fmla="*/ 80039 w 55"/>
              <a:gd name="T73" fmla="*/ 0 h 18"/>
              <a:gd name="T74" fmla="*/ 80039 w 55"/>
              <a:gd name="T75" fmla="*/ 0 h 18"/>
              <a:gd name="T76" fmla="*/ 78336 w 55"/>
              <a:gd name="T77" fmla="*/ 0 h 18"/>
              <a:gd name="T78" fmla="*/ 78336 w 55"/>
              <a:gd name="T79" fmla="*/ 0 h 18"/>
              <a:gd name="T80" fmla="*/ 76633 w 55"/>
              <a:gd name="T81" fmla="*/ 0 h 18"/>
              <a:gd name="T82" fmla="*/ 76633 w 55"/>
              <a:gd name="T83" fmla="*/ 0 h 18"/>
              <a:gd name="T84" fmla="*/ 76633 w 55"/>
              <a:gd name="T85" fmla="*/ 0 h 18"/>
              <a:gd name="T86" fmla="*/ 74930 w 55"/>
              <a:gd name="T87" fmla="*/ 1676 h 18"/>
              <a:gd name="T88" fmla="*/ 74930 w 55"/>
              <a:gd name="T89" fmla="*/ 1676 h 18"/>
              <a:gd name="T90" fmla="*/ 74930 w 55"/>
              <a:gd name="T91" fmla="*/ 1676 h 18"/>
              <a:gd name="T92" fmla="*/ 73227 w 55"/>
              <a:gd name="T93" fmla="*/ 1676 h 18"/>
              <a:gd name="T94" fmla="*/ 73227 w 55"/>
              <a:gd name="T95" fmla="*/ 1676 h 18"/>
              <a:gd name="T96" fmla="*/ 73227 w 55"/>
              <a:gd name="T97" fmla="*/ 1676 h 18"/>
              <a:gd name="T98" fmla="*/ 73227 w 55"/>
              <a:gd name="T99" fmla="*/ 3351 h 18"/>
              <a:gd name="T100" fmla="*/ 71524 w 55"/>
              <a:gd name="T101" fmla="*/ 3351 h 18"/>
              <a:gd name="T102" fmla="*/ 71524 w 55"/>
              <a:gd name="T103" fmla="*/ 3351 h 18"/>
              <a:gd name="T104" fmla="*/ 69822 w 55"/>
              <a:gd name="T105" fmla="*/ 5027 h 18"/>
              <a:gd name="T106" fmla="*/ 64713 w 55"/>
              <a:gd name="T107" fmla="*/ 6703 h 18"/>
              <a:gd name="T108" fmla="*/ 64713 w 55"/>
              <a:gd name="T109" fmla="*/ 6703 h 18"/>
              <a:gd name="T110" fmla="*/ 28950 w 55"/>
              <a:gd name="T111" fmla="*/ 6703 h 18"/>
              <a:gd name="T112" fmla="*/ 27247 w 55"/>
              <a:gd name="T113" fmla="*/ 6703 h 18"/>
              <a:gd name="T114" fmla="*/ 22139 w 55"/>
              <a:gd name="T115" fmla="*/ 5027 h 18"/>
              <a:gd name="T116" fmla="*/ 20436 w 55"/>
              <a:gd name="T117" fmla="*/ 3351 h 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5" h="18">
                <a:moveTo>
                  <a:pt x="12" y="2"/>
                </a:moveTo>
                <a:cubicBezTo>
                  <a:pt x="12" y="2"/>
                  <a:pt x="12" y="2"/>
                  <a:pt x="12" y="2"/>
                </a:cubicBezTo>
                <a:cubicBezTo>
                  <a:pt x="12" y="2"/>
                  <a:pt x="12" y="2"/>
                  <a:pt x="12" y="2"/>
                </a:cubicBezTo>
                <a:cubicBezTo>
                  <a:pt x="12" y="2"/>
                  <a:pt x="12" y="1"/>
                  <a:pt x="12" y="1"/>
                </a:cubicBezTo>
                <a:cubicBezTo>
                  <a:pt x="12" y="1"/>
                  <a:pt x="11" y="1"/>
                  <a:pt x="11" y="1"/>
                </a:cubicBezTo>
                <a:cubicBezTo>
                  <a:pt x="11" y="1"/>
                  <a:pt x="11" y="1"/>
                  <a:pt x="11" y="1"/>
                </a:cubicBezTo>
                <a:cubicBezTo>
                  <a:pt x="11" y="1"/>
                  <a:pt x="11" y="1"/>
                  <a:pt x="11" y="1"/>
                </a:cubicBezTo>
                <a:cubicBezTo>
                  <a:pt x="11" y="1"/>
                  <a:pt x="11" y="1"/>
                  <a:pt x="10" y="1"/>
                </a:cubicBezTo>
                <a:cubicBezTo>
                  <a:pt x="10" y="1"/>
                  <a:pt x="10" y="1"/>
                  <a:pt x="10" y="1"/>
                </a:cubicBezTo>
                <a:cubicBezTo>
                  <a:pt x="10" y="1"/>
                  <a:pt x="10" y="0"/>
                  <a:pt x="10" y="0"/>
                </a:cubicBezTo>
                <a:cubicBezTo>
                  <a:pt x="10" y="0"/>
                  <a:pt x="9" y="0"/>
                  <a:pt x="9" y="0"/>
                </a:cubicBezTo>
                <a:cubicBezTo>
                  <a:pt x="9" y="0"/>
                  <a:pt x="9" y="0"/>
                  <a:pt x="9" y="0"/>
                </a:cubicBezTo>
                <a:cubicBezTo>
                  <a:pt x="9" y="0"/>
                  <a:pt x="9" y="0"/>
                  <a:pt x="9" y="0"/>
                </a:cubicBezTo>
                <a:cubicBezTo>
                  <a:pt x="9" y="0"/>
                  <a:pt x="8" y="0"/>
                  <a:pt x="8" y="0"/>
                </a:cubicBezTo>
                <a:cubicBezTo>
                  <a:pt x="8" y="0"/>
                  <a:pt x="8" y="0"/>
                  <a:pt x="8" y="0"/>
                </a:cubicBezTo>
                <a:cubicBezTo>
                  <a:pt x="8" y="0"/>
                  <a:pt x="8" y="0"/>
                  <a:pt x="8" y="0"/>
                </a:cubicBezTo>
                <a:cubicBezTo>
                  <a:pt x="8" y="0"/>
                  <a:pt x="8" y="0"/>
                  <a:pt x="8" y="0"/>
                </a:cubicBezTo>
                <a:cubicBezTo>
                  <a:pt x="7" y="0"/>
                  <a:pt x="7" y="0"/>
                  <a:pt x="7" y="0"/>
                </a:cubicBezTo>
                <a:cubicBezTo>
                  <a:pt x="7" y="0"/>
                  <a:pt x="7" y="0"/>
                  <a:pt x="6" y="0"/>
                </a:cubicBezTo>
                <a:cubicBezTo>
                  <a:pt x="6" y="0"/>
                  <a:pt x="6" y="0"/>
                  <a:pt x="5" y="0"/>
                </a:cubicBezTo>
                <a:cubicBezTo>
                  <a:pt x="5" y="1"/>
                  <a:pt x="5" y="1"/>
                  <a:pt x="5" y="1"/>
                </a:cubicBezTo>
                <a:cubicBezTo>
                  <a:pt x="5" y="1"/>
                  <a:pt x="5" y="1"/>
                  <a:pt x="4" y="1"/>
                </a:cubicBezTo>
                <a:cubicBezTo>
                  <a:pt x="4" y="1"/>
                  <a:pt x="4" y="1"/>
                  <a:pt x="4" y="1"/>
                </a:cubicBezTo>
                <a:cubicBezTo>
                  <a:pt x="4" y="1"/>
                  <a:pt x="4" y="1"/>
                  <a:pt x="3" y="2"/>
                </a:cubicBezTo>
                <a:cubicBezTo>
                  <a:pt x="0" y="4"/>
                  <a:pt x="0" y="9"/>
                  <a:pt x="2" y="12"/>
                </a:cubicBezTo>
                <a:cubicBezTo>
                  <a:pt x="6" y="16"/>
                  <a:pt x="11" y="18"/>
                  <a:pt x="17" y="18"/>
                </a:cubicBezTo>
                <a:cubicBezTo>
                  <a:pt x="38" y="18"/>
                  <a:pt x="38" y="18"/>
                  <a:pt x="38" y="18"/>
                </a:cubicBezTo>
                <a:cubicBezTo>
                  <a:pt x="43" y="18"/>
                  <a:pt x="49" y="16"/>
                  <a:pt x="52" y="12"/>
                </a:cubicBezTo>
                <a:cubicBezTo>
                  <a:pt x="55" y="9"/>
                  <a:pt x="54" y="4"/>
                  <a:pt x="51" y="2"/>
                </a:cubicBezTo>
                <a:cubicBezTo>
                  <a:pt x="51" y="1"/>
                  <a:pt x="51" y="1"/>
                  <a:pt x="50" y="1"/>
                </a:cubicBezTo>
                <a:cubicBezTo>
                  <a:pt x="50" y="1"/>
                  <a:pt x="50" y="1"/>
                  <a:pt x="50" y="1"/>
                </a:cubicBezTo>
                <a:cubicBezTo>
                  <a:pt x="50" y="1"/>
                  <a:pt x="50" y="1"/>
                  <a:pt x="49" y="1"/>
                </a:cubicBezTo>
                <a:cubicBezTo>
                  <a:pt x="49" y="1"/>
                  <a:pt x="49" y="1"/>
                  <a:pt x="49" y="0"/>
                </a:cubicBezTo>
                <a:cubicBezTo>
                  <a:pt x="49" y="0"/>
                  <a:pt x="48" y="0"/>
                  <a:pt x="48" y="0"/>
                </a:cubicBezTo>
                <a:cubicBezTo>
                  <a:pt x="48" y="0"/>
                  <a:pt x="48" y="0"/>
                  <a:pt x="48" y="0"/>
                </a:cubicBezTo>
                <a:cubicBezTo>
                  <a:pt x="47" y="0"/>
                  <a:pt x="47" y="0"/>
                  <a:pt x="47" y="0"/>
                </a:cubicBezTo>
                <a:cubicBezTo>
                  <a:pt x="47" y="0"/>
                  <a:pt x="47" y="0"/>
                  <a:pt x="47" y="0"/>
                </a:cubicBezTo>
                <a:cubicBezTo>
                  <a:pt x="47" y="0"/>
                  <a:pt x="47" y="0"/>
                  <a:pt x="47" y="0"/>
                </a:cubicBezTo>
                <a:cubicBezTo>
                  <a:pt x="46" y="0"/>
                  <a:pt x="46" y="0"/>
                  <a:pt x="46" y="0"/>
                </a:cubicBezTo>
                <a:cubicBezTo>
                  <a:pt x="46" y="0"/>
                  <a:pt x="46" y="0"/>
                  <a:pt x="46" y="0"/>
                </a:cubicBezTo>
                <a:cubicBezTo>
                  <a:pt x="46" y="0"/>
                  <a:pt x="46" y="0"/>
                  <a:pt x="45" y="0"/>
                </a:cubicBezTo>
                <a:cubicBezTo>
                  <a:pt x="45" y="0"/>
                  <a:pt x="45" y="0"/>
                  <a:pt x="45" y="0"/>
                </a:cubicBezTo>
                <a:cubicBezTo>
                  <a:pt x="45" y="0"/>
                  <a:pt x="45" y="0"/>
                  <a:pt x="45" y="0"/>
                </a:cubicBezTo>
                <a:cubicBezTo>
                  <a:pt x="45" y="0"/>
                  <a:pt x="45" y="1"/>
                  <a:pt x="44" y="1"/>
                </a:cubicBezTo>
                <a:cubicBezTo>
                  <a:pt x="44" y="1"/>
                  <a:pt x="44" y="1"/>
                  <a:pt x="44" y="1"/>
                </a:cubicBezTo>
                <a:cubicBezTo>
                  <a:pt x="44" y="1"/>
                  <a:pt x="44" y="1"/>
                  <a:pt x="44" y="1"/>
                </a:cubicBezTo>
                <a:cubicBezTo>
                  <a:pt x="44" y="1"/>
                  <a:pt x="43" y="1"/>
                  <a:pt x="43" y="1"/>
                </a:cubicBezTo>
                <a:cubicBezTo>
                  <a:pt x="43" y="1"/>
                  <a:pt x="43" y="1"/>
                  <a:pt x="43" y="1"/>
                </a:cubicBezTo>
                <a:cubicBezTo>
                  <a:pt x="43" y="1"/>
                  <a:pt x="43" y="1"/>
                  <a:pt x="43" y="1"/>
                </a:cubicBezTo>
                <a:cubicBezTo>
                  <a:pt x="43" y="1"/>
                  <a:pt x="43" y="2"/>
                  <a:pt x="43" y="2"/>
                </a:cubicBezTo>
                <a:cubicBezTo>
                  <a:pt x="42" y="2"/>
                  <a:pt x="42" y="2"/>
                  <a:pt x="42" y="2"/>
                </a:cubicBezTo>
                <a:cubicBezTo>
                  <a:pt x="42" y="2"/>
                  <a:pt x="42" y="2"/>
                  <a:pt x="42" y="2"/>
                </a:cubicBezTo>
                <a:cubicBezTo>
                  <a:pt x="42" y="2"/>
                  <a:pt x="42" y="2"/>
                  <a:pt x="41" y="3"/>
                </a:cubicBezTo>
                <a:cubicBezTo>
                  <a:pt x="41" y="4"/>
                  <a:pt x="40" y="4"/>
                  <a:pt x="38" y="4"/>
                </a:cubicBezTo>
                <a:cubicBezTo>
                  <a:pt x="38" y="4"/>
                  <a:pt x="38" y="4"/>
                  <a:pt x="38" y="4"/>
                </a:cubicBezTo>
                <a:cubicBezTo>
                  <a:pt x="17" y="4"/>
                  <a:pt x="17" y="4"/>
                  <a:pt x="17" y="4"/>
                </a:cubicBezTo>
                <a:cubicBezTo>
                  <a:pt x="16" y="4"/>
                  <a:pt x="16" y="4"/>
                  <a:pt x="16" y="4"/>
                </a:cubicBezTo>
                <a:cubicBezTo>
                  <a:pt x="15" y="4"/>
                  <a:pt x="14" y="4"/>
                  <a:pt x="13" y="3"/>
                </a:cubicBezTo>
                <a:cubicBezTo>
                  <a:pt x="13" y="2"/>
                  <a:pt x="13" y="2"/>
                  <a:pt x="12"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2" name="Freeform 300"/>
          <p:cNvSpPr/>
          <p:nvPr/>
        </p:nvSpPr>
        <p:spPr bwMode="auto">
          <a:xfrm>
            <a:off x="6187176" y="3956974"/>
            <a:ext cx="93650" cy="30170"/>
          </a:xfrm>
          <a:custGeom>
            <a:avLst/>
            <a:gdLst>
              <a:gd name="T0" fmla="*/ 22138 w 55"/>
              <a:gd name="T1" fmla="*/ 5027 h 18"/>
              <a:gd name="T2" fmla="*/ 13624 w 55"/>
              <a:gd name="T3" fmla="*/ 0 h 18"/>
              <a:gd name="T4" fmla="*/ 6812 w 55"/>
              <a:gd name="T5" fmla="*/ 3351 h 18"/>
              <a:gd name="T6" fmla="*/ 5109 w 55"/>
              <a:gd name="T7" fmla="*/ 20109 h 18"/>
              <a:gd name="T8" fmla="*/ 28950 w 55"/>
              <a:gd name="T9" fmla="*/ 30163 h 18"/>
              <a:gd name="T10" fmla="*/ 64712 w 55"/>
              <a:gd name="T11" fmla="*/ 30163 h 18"/>
              <a:gd name="T12" fmla="*/ 88553 w 55"/>
              <a:gd name="T13" fmla="*/ 20109 h 18"/>
              <a:gd name="T14" fmla="*/ 88553 w 55"/>
              <a:gd name="T15" fmla="*/ 3351 h 18"/>
              <a:gd name="T16" fmla="*/ 80038 w 55"/>
              <a:gd name="T17" fmla="*/ 0 h 18"/>
              <a:gd name="T18" fmla="*/ 71524 w 55"/>
              <a:gd name="T19" fmla="*/ 5027 h 18"/>
              <a:gd name="T20" fmla="*/ 68118 w 55"/>
              <a:gd name="T21" fmla="*/ 6703 h 18"/>
              <a:gd name="T22" fmla="*/ 64712 w 55"/>
              <a:gd name="T23" fmla="*/ 6703 h 18"/>
              <a:gd name="T24" fmla="*/ 28950 w 55"/>
              <a:gd name="T25" fmla="*/ 6703 h 18"/>
              <a:gd name="T26" fmla="*/ 28950 w 55"/>
              <a:gd name="T27" fmla="*/ 6703 h 18"/>
              <a:gd name="T28" fmla="*/ 22138 w 55"/>
              <a:gd name="T29" fmla="*/ 5027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5" h="18">
                <a:moveTo>
                  <a:pt x="13" y="3"/>
                </a:moveTo>
                <a:cubicBezTo>
                  <a:pt x="12" y="1"/>
                  <a:pt x="10" y="0"/>
                  <a:pt x="8" y="0"/>
                </a:cubicBezTo>
                <a:cubicBezTo>
                  <a:pt x="6" y="0"/>
                  <a:pt x="5" y="1"/>
                  <a:pt x="4" y="2"/>
                </a:cubicBezTo>
                <a:cubicBezTo>
                  <a:pt x="1" y="4"/>
                  <a:pt x="0" y="9"/>
                  <a:pt x="3" y="12"/>
                </a:cubicBezTo>
                <a:cubicBezTo>
                  <a:pt x="6" y="16"/>
                  <a:pt x="11" y="18"/>
                  <a:pt x="17" y="18"/>
                </a:cubicBezTo>
                <a:cubicBezTo>
                  <a:pt x="38" y="18"/>
                  <a:pt x="38" y="18"/>
                  <a:pt x="38" y="18"/>
                </a:cubicBezTo>
                <a:cubicBezTo>
                  <a:pt x="44" y="18"/>
                  <a:pt x="49" y="16"/>
                  <a:pt x="52" y="12"/>
                </a:cubicBezTo>
                <a:cubicBezTo>
                  <a:pt x="55" y="9"/>
                  <a:pt x="54" y="4"/>
                  <a:pt x="52" y="2"/>
                </a:cubicBezTo>
                <a:cubicBezTo>
                  <a:pt x="50" y="1"/>
                  <a:pt x="49" y="0"/>
                  <a:pt x="47" y="0"/>
                </a:cubicBezTo>
                <a:cubicBezTo>
                  <a:pt x="45" y="0"/>
                  <a:pt x="43" y="1"/>
                  <a:pt x="42" y="3"/>
                </a:cubicBezTo>
                <a:cubicBezTo>
                  <a:pt x="41" y="3"/>
                  <a:pt x="40" y="4"/>
                  <a:pt x="40" y="4"/>
                </a:cubicBezTo>
                <a:cubicBezTo>
                  <a:pt x="39" y="4"/>
                  <a:pt x="39" y="4"/>
                  <a:pt x="38" y="4"/>
                </a:cubicBezTo>
                <a:cubicBezTo>
                  <a:pt x="17" y="4"/>
                  <a:pt x="17" y="4"/>
                  <a:pt x="17" y="4"/>
                </a:cubicBezTo>
                <a:cubicBezTo>
                  <a:pt x="17" y="4"/>
                  <a:pt x="17" y="4"/>
                  <a:pt x="17" y="4"/>
                </a:cubicBezTo>
                <a:cubicBezTo>
                  <a:pt x="15" y="4"/>
                  <a:pt x="14" y="4"/>
                  <a:pt x="13"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3" name="Freeform 301"/>
          <p:cNvSpPr/>
          <p:nvPr/>
        </p:nvSpPr>
        <p:spPr bwMode="auto">
          <a:xfrm>
            <a:off x="5571314" y="3156681"/>
            <a:ext cx="207935" cy="195308"/>
          </a:xfrm>
          <a:custGeom>
            <a:avLst/>
            <a:gdLst>
              <a:gd name="T0" fmla="*/ 35506 w 123"/>
              <a:gd name="T1" fmla="*/ 195263 h 116"/>
              <a:gd name="T2" fmla="*/ 71011 w 123"/>
              <a:gd name="T3" fmla="*/ 159914 h 116"/>
              <a:gd name="T4" fmla="*/ 71011 w 123"/>
              <a:gd name="T5" fmla="*/ 159914 h 116"/>
              <a:gd name="T6" fmla="*/ 71011 w 123"/>
              <a:gd name="T7" fmla="*/ 43766 h 116"/>
              <a:gd name="T8" fmla="*/ 185982 w 123"/>
              <a:gd name="T9" fmla="*/ 43766 h 116"/>
              <a:gd name="T10" fmla="*/ 185982 w 123"/>
              <a:gd name="T11" fmla="*/ 126248 h 116"/>
              <a:gd name="T12" fmla="*/ 172456 w 123"/>
              <a:gd name="T13" fmla="*/ 124564 h 116"/>
              <a:gd name="T14" fmla="*/ 136951 w 123"/>
              <a:gd name="T15" fmla="*/ 159914 h 116"/>
              <a:gd name="T16" fmla="*/ 172456 w 123"/>
              <a:gd name="T17" fmla="*/ 195263 h 116"/>
              <a:gd name="T18" fmla="*/ 207962 w 123"/>
              <a:gd name="T19" fmla="*/ 159914 h 116"/>
              <a:gd name="T20" fmla="*/ 207962 w 123"/>
              <a:gd name="T21" fmla="*/ 159914 h 116"/>
              <a:gd name="T22" fmla="*/ 207962 w 123"/>
              <a:gd name="T23" fmla="*/ 159914 h 116"/>
              <a:gd name="T24" fmla="*/ 207962 w 123"/>
              <a:gd name="T25" fmla="*/ 43766 h 116"/>
              <a:gd name="T26" fmla="*/ 207962 w 123"/>
              <a:gd name="T27" fmla="*/ 0 h 116"/>
              <a:gd name="T28" fmla="*/ 185982 w 123"/>
              <a:gd name="T29" fmla="*/ 0 h 116"/>
              <a:gd name="T30" fmla="*/ 71011 w 123"/>
              <a:gd name="T31" fmla="*/ 0 h 116"/>
              <a:gd name="T32" fmla="*/ 49032 w 123"/>
              <a:gd name="T33" fmla="*/ 0 h 116"/>
              <a:gd name="T34" fmla="*/ 49032 w 123"/>
              <a:gd name="T35" fmla="*/ 43766 h 116"/>
              <a:gd name="T36" fmla="*/ 49032 w 123"/>
              <a:gd name="T37" fmla="*/ 126248 h 116"/>
              <a:gd name="T38" fmla="*/ 35506 w 123"/>
              <a:gd name="T39" fmla="*/ 124564 h 116"/>
              <a:gd name="T40" fmla="*/ 0 w 123"/>
              <a:gd name="T41" fmla="*/ 159914 h 116"/>
              <a:gd name="T42" fmla="*/ 35506 w 123"/>
              <a:gd name="T43" fmla="*/ 195263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23" h="116">
                <a:moveTo>
                  <a:pt x="21" y="116"/>
                </a:moveTo>
                <a:cubicBezTo>
                  <a:pt x="33" y="116"/>
                  <a:pt x="42" y="106"/>
                  <a:pt x="42" y="95"/>
                </a:cubicBezTo>
                <a:cubicBezTo>
                  <a:pt x="42" y="95"/>
                  <a:pt x="42" y="95"/>
                  <a:pt x="42" y="95"/>
                </a:cubicBezTo>
                <a:cubicBezTo>
                  <a:pt x="42" y="26"/>
                  <a:pt x="42" y="26"/>
                  <a:pt x="42" y="26"/>
                </a:cubicBezTo>
                <a:cubicBezTo>
                  <a:pt x="110" y="26"/>
                  <a:pt x="110" y="26"/>
                  <a:pt x="110" y="26"/>
                </a:cubicBezTo>
                <a:cubicBezTo>
                  <a:pt x="110" y="75"/>
                  <a:pt x="110" y="75"/>
                  <a:pt x="110" y="75"/>
                </a:cubicBezTo>
                <a:cubicBezTo>
                  <a:pt x="108" y="74"/>
                  <a:pt x="105" y="74"/>
                  <a:pt x="102" y="74"/>
                </a:cubicBezTo>
                <a:cubicBezTo>
                  <a:pt x="90" y="74"/>
                  <a:pt x="81" y="83"/>
                  <a:pt x="81" y="95"/>
                </a:cubicBezTo>
                <a:cubicBezTo>
                  <a:pt x="81" y="106"/>
                  <a:pt x="90" y="116"/>
                  <a:pt x="102" y="116"/>
                </a:cubicBezTo>
                <a:cubicBezTo>
                  <a:pt x="114" y="116"/>
                  <a:pt x="123" y="106"/>
                  <a:pt x="123" y="95"/>
                </a:cubicBezTo>
                <a:cubicBezTo>
                  <a:pt x="123" y="95"/>
                  <a:pt x="123" y="95"/>
                  <a:pt x="123" y="95"/>
                </a:cubicBezTo>
                <a:cubicBezTo>
                  <a:pt x="123" y="95"/>
                  <a:pt x="123" y="95"/>
                  <a:pt x="123" y="95"/>
                </a:cubicBezTo>
                <a:cubicBezTo>
                  <a:pt x="123" y="26"/>
                  <a:pt x="123" y="26"/>
                  <a:pt x="123" y="26"/>
                </a:cubicBezTo>
                <a:cubicBezTo>
                  <a:pt x="123" y="0"/>
                  <a:pt x="123" y="0"/>
                  <a:pt x="123" y="0"/>
                </a:cubicBezTo>
                <a:cubicBezTo>
                  <a:pt x="110" y="0"/>
                  <a:pt x="110" y="0"/>
                  <a:pt x="110" y="0"/>
                </a:cubicBezTo>
                <a:cubicBezTo>
                  <a:pt x="42" y="0"/>
                  <a:pt x="42" y="0"/>
                  <a:pt x="42" y="0"/>
                </a:cubicBezTo>
                <a:cubicBezTo>
                  <a:pt x="29" y="0"/>
                  <a:pt x="29" y="0"/>
                  <a:pt x="29" y="0"/>
                </a:cubicBezTo>
                <a:cubicBezTo>
                  <a:pt x="29" y="26"/>
                  <a:pt x="29" y="26"/>
                  <a:pt x="29" y="26"/>
                </a:cubicBezTo>
                <a:cubicBezTo>
                  <a:pt x="29" y="75"/>
                  <a:pt x="29" y="75"/>
                  <a:pt x="29" y="75"/>
                </a:cubicBezTo>
                <a:cubicBezTo>
                  <a:pt x="26" y="74"/>
                  <a:pt x="24" y="74"/>
                  <a:pt x="21" y="74"/>
                </a:cubicBezTo>
                <a:cubicBezTo>
                  <a:pt x="9" y="74"/>
                  <a:pt x="0" y="83"/>
                  <a:pt x="0" y="95"/>
                </a:cubicBezTo>
                <a:cubicBezTo>
                  <a:pt x="0" y="106"/>
                  <a:pt x="9" y="116"/>
                  <a:pt x="21" y="11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4" name="Freeform 302"/>
          <p:cNvSpPr/>
          <p:nvPr/>
        </p:nvSpPr>
        <p:spPr bwMode="auto">
          <a:xfrm>
            <a:off x="6434794" y="3764842"/>
            <a:ext cx="103174" cy="173077"/>
          </a:xfrm>
          <a:custGeom>
            <a:avLst/>
            <a:gdLst>
              <a:gd name="T0" fmla="*/ 0 w 61"/>
              <a:gd name="T1" fmla="*/ 120958 h 103"/>
              <a:gd name="T2" fmla="*/ 0 w 61"/>
              <a:gd name="T3" fmla="*/ 144477 h 103"/>
              <a:gd name="T4" fmla="*/ 28757 w 61"/>
              <a:gd name="T5" fmla="*/ 173037 h 103"/>
              <a:gd name="T6" fmla="*/ 72738 w 61"/>
              <a:gd name="T7" fmla="*/ 173037 h 103"/>
              <a:gd name="T8" fmla="*/ 103187 w 61"/>
              <a:gd name="T9" fmla="*/ 144477 h 103"/>
              <a:gd name="T10" fmla="*/ 103187 w 61"/>
              <a:gd name="T11" fmla="*/ 120958 h 103"/>
              <a:gd name="T12" fmla="*/ 65972 w 61"/>
              <a:gd name="T13" fmla="*/ 120958 h 103"/>
              <a:gd name="T14" fmla="*/ 65972 w 61"/>
              <a:gd name="T15" fmla="*/ 99118 h 103"/>
              <a:gd name="T16" fmla="*/ 103187 w 61"/>
              <a:gd name="T17" fmla="*/ 99118 h 103"/>
              <a:gd name="T18" fmla="*/ 103187 w 61"/>
              <a:gd name="T19" fmla="*/ 65519 h 103"/>
              <a:gd name="T20" fmla="*/ 65972 w 61"/>
              <a:gd name="T21" fmla="*/ 65519 h 103"/>
              <a:gd name="T22" fmla="*/ 65972 w 61"/>
              <a:gd name="T23" fmla="*/ 43679 h 103"/>
              <a:gd name="T24" fmla="*/ 103187 w 61"/>
              <a:gd name="T25" fmla="*/ 43679 h 103"/>
              <a:gd name="T26" fmla="*/ 103187 w 61"/>
              <a:gd name="T27" fmla="*/ 28560 h 103"/>
              <a:gd name="T28" fmla="*/ 72738 w 61"/>
              <a:gd name="T29" fmla="*/ 0 h 103"/>
              <a:gd name="T30" fmla="*/ 28757 w 61"/>
              <a:gd name="T31" fmla="*/ 0 h 103"/>
              <a:gd name="T32" fmla="*/ 0 w 61"/>
              <a:gd name="T33" fmla="*/ 28560 h 103"/>
              <a:gd name="T34" fmla="*/ 0 w 61"/>
              <a:gd name="T35" fmla="*/ 43679 h 103"/>
              <a:gd name="T36" fmla="*/ 37215 w 61"/>
              <a:gd name="T37" fmla="*/ 43679 h 103"/>
              <a:gd name="T38" fmla="*/ 37215 w 61"/>
              <a:gd name="T39" fmla="*/ 65519 h 103"/>
              <a:gd name="T40" fmla="*/ 0 w 61"/>
              <a:gd name="T41" fmla="*/ 65519 h 103"/>
              <a:gd name="T42" fmla="*/ 0 w 61"/>
              <a:gd name="T43" fmla="*/ 99118 h 103"/>
              <a:gd name="T44" fmla="*/ 37215 w 61"/>
              <a:gd name="T45" fmla="*/ 99118 h 103"/>
              <a:gd name="T46" fmla="*/ 37215 w 61"/>
              <a:gd name="T47" fmla="*/ 120958 h 103"/>
              <a:gd name="T48" fmla="*/ 0 w 61"/>
              <a:gd name="T49" fmla="*/ 120958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 h="103">
                <a:moveTo>
                  <a:pt x="0" y="72"/>
                </a:moveTo>
                <a:cubicBezTo>
                  <a:pt x="0" y="86"/>
                  <a:pt x="0" y="86"/>
                  <a:pt x="0" y="86"/>
                </a:cubicBezTo>
                <a:cubicBezTo>
                  <a:pt x="0" y="96"/>
                  <a:pt x="8" y="103"/>
                  <a:pt x="17" y="103"/>
                </a:cubicBezTo>
                <a:cubicBezTo>
                  <a:pt x="43" y="103"/>
                  <a:pt x="43" y="103"/>
                  <a:pt x="43" y="103"/>
                </a:cubicBezTo>
                <a:cubicBezTo>
                  <a:pt x="53" y="103"/>
                  <a:pt x="61" y="96"/>
                  <a:pt x="61" y="86"/>
                </a:cubicBezTo>
                <a:cubicBezTo>
                  <a:pt x="61" y="72"/>
                  <a:pt x="61" y="72"/>
                  <a:pt x="61" y="72"/>
                </a:cubicBezTo>
                <a:cubicBezTo>
                  <a:pt x="39" y="72"/>
                  <a:pt x="39" y="72"/>
                  <a:pt x="39" y="72"/>
                </a:cubicBezTo>
                <a:cubicBezTo>
                  <a:pt x="39" y="59"/>
                  <a:pt x="39" y="59"/>
                  <a:pt x="39" y="59"/>
                </a:cubicBezTo>
                <a:cubicBezTo>
                  <a:pt x="61" y="59"/>
                  <a:pt x="61" y="59"/>
                  <a:pt x="61" y="59"/>
                </a:cubicBezTo>
                <a:cubicBezTo>
                  <a:pt x="61" y="39"/>
                  <a:pt x="61" y="39"/>
                  <a:pt x="61" y="39"/>
                </a:cubicBezTo>
                <a:cubicBezTo>
                  <a:pt x="39" y="39"/>
                  <a:pt x="39" y="39"/>
                  <a:pt x="39" y="39"/>
                </a:cubicBezTo>
                <a:cubicBezTo>
                  <a:pt x="39" y="26"/>
                  <a:pt x="39" y="26"/>
                  <a:pt x="39" y="26"/>
                </a:cubicBezTo>
                <a:cubicBezTo>
                  <a:pt x="61" y="26"/>
                  <a:pt x="61" y="26"/>
                  <a:pt x="61" y="26"/>
                </a:cubicBezTo>
                <a:cubicBezTo>
                  <a:pt x="61" y="17"/>
                  <a:pt x="61" y="17"/>
                  <a:pt x="61" y="17"/>
                </a:cubicBezTo>
                <a:cubicBezTo>
                  <a:pt x="61" y="8"/>
                  <a:pt x="53" y="0"/>
                  <a:pt x="43" y="0"/>
                </a:cubicBezTo>
                <a:cubicBezTo>
                  <a:pt x="17" y="0"/>
                  <a:pt x="17" y="0"/>
                  <a:pt x="17" y="0"/>
                </a:cubicBezTo>
                <a:cubicBezTo>
                  <a:pt x="8" y="0"/>
                  <a:pt x="0" y="8"/>
                  <a:pt x="0" y="17"/>
                </a:cubicBezTo>
                <a:cubicBezTo>
                  <a:pt x="0" y="26"/>
                  <a:pt x="0" y="26"/>
                  <a:pt x="0" y="26"/>
                </a:cubicBezTo>
                <a:cubicBezTo>
                  <a:pt x="22" y="26"/>
                  <a:pt x="22" y="26"/>
                  <a:pt x="22" y="26"/>
                </a:cubicBezTo>
                <a:cubicBezTo>
                  <a:pt x="22" y="39"/>
                  <a:pt x="22" y="39"/>
                  <a:pt x="22" y="39"/>
                </a:cubicBezTo>
                <a:cubicBezTo>
                  <a:pt x="0" y="39"/>
                  <a:pt x="0" y="39"/>
                  <a:pt x="0" y="39"/>
                </a:cubicBezTo>
                <a:cubicBezTo>
                  <a:pt x="0" y="59"/>
                  <a:pt x="0" y="59"/>
                  <a:pt x="0" y="59"/>
                </a:cubicBezTo>
                <a:cubicBezTo>
                  <a:pt x="22" y="59"/>
                  <a:pt x="22" y="59"/>
                  <a:pt x="22" y="59"/>
                </a:cubicBezTo>
                <a:cubicBezTo>
                  <a:pt x="22" y="72"/>
                  <a:pt x="22" y="72"/>
                  <a:pt x="22" y="72"/>
                </a:cubicBezTo>
                <a:lnTo>
                  <a:pt x="0" y="7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5" name="Freeform 303"/>
          <p:cNvSpPr/>
          <p:nvPr/>
        </p:nvSpPr>
        <p:spPr bwMode="auto">
          <a:xfrm>
            <a:off x="6404635" y="3920445"/>
            <a:ext cx="163492" cy="106387"/>
          </a:xfrm>
          <a:custGeom>
            <a:avLst/>
            <a:gdLst>
              <a:gd name="T0" fmla="*/ 0 w 97"/>
              <a:gd name="T1" fmla="*/ 5065 h 63"/>
              <a:gd name="T2" fmla="*/ 53942 w 97"/>
              <a:gd name="T3" fmla="*/ 50649 h 63"/>
              <a:gd name="T4" fmla="*/ 70799 w 97"/>
              <a:gd name="T5" fmla="*/ 50649 h 63"/>
              <a:gd name="T6" fmla="*/ 70799 w 97"/>
              <a:gd name="T7" fmla="*/ 84414 h 63"/>
              <a:gd name="T8" fmla="*/ 48885 w 97"/>
              <a:gd name="T9" fmla="*/ 84414 h 63"/>
              <a:gd name="T10" fmla="*/ 48885 w 97"/>
              <a:gd name="T11" fmla="*/ 106362 h 63"/>
              <a:gd name="T12" fmla="*/ 112942 w 97"/>
              <a:gd name="T13" fmla="*/ 106362 h 63"/>
              <a:gd name="T14" fmla="*/ 112942 w 97"/>
              <a:gd name="T15" fmla="*/ 84414 h 63"/>
              <a:gd name="T16" fmla="*/ 92714 w 97"/>
              <a:gd name="T17" fmla="*/ 84414 h 63"/>
              <a:gd name="T18" fmla="*/ 92714 w 97"/>
              <a:gd name="T19" fmla="*/ 50649 h 63"/>
              <a:gd name="T20" fmla="*/ 109571 w 97"/>
              <a:gd name="T21" fmla="*/ 50649 h 63"/>
              <a:gd name="T22" fmla="*/ 163513 w 97"/>
              <a:gd name="T23" fmla="*/ 5065 h 63"/>
              <a:gd name="T24" fmla="*/ 141599 w 97"/>
              <a:gd name="T25" fmla="*/ 0 h 63"/>
              <a:gd name="T26" fmla="*/ 109571 w 97"/>
              <a:gd name="T27" fmla="*/ 28701 h 63"/>
              <a:gd name="T28" fmla="*/ 53942 w 97"/>
              <a:gd name="T29" fmla="*/ 28701 h 63"/>
              <a:gd name="T30" fmla="*/ 21914 w 97"/>
              <a:gd name="T31" fmla="*/ 0 h 63"/>
              <a:gd name="T32" fmla="*/ 0 w 97"/>
              <a:gd name="T33" fmla="*/ 5065 h 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7" h="63">
                <a:moveTo>
                  <a:pt x="0" y="3"/>
                </a:moveTo>
                <a:cubicBezTo>
                  <a:pt x="3" y="18"/>
                  <a:pt x="17" y="30"/>
                  <a:pt x="32" y="30"/>
                </a:cubicBezTo>
                <a:cubicBezTo>
                  <a:pt x="42" y="30"/>
                  <a:pt x="42" y="30"/>
                  <a:pt x="42" y="30"/>
                </a:cubicBezTo>
                <a:cubicBezTo>
                  <a:pt x="42" y="50"/>
                  <a:pt x="42" y="50"/>
                  <a:pt x="42" y="50"/>
                </a:cubicBezTo>
                <a:cubicBezTo>
                  <a:pt x="29" y="50"/>
                  <a:pt x="29" y="50"/>
                  <a:pt x="29" y="50"/>
                </a:cubicBezTo>
                <a:cubicBezTo>
                  <a:pt x="29" y="63"/>
                  <a:pt x="29" y="63"/>
                  <a:pt x="29" y="63"/>
                </a:cubicBezTo>
                <a:cubicBezTo>
                  <a:pt x="67" y="63"/>
                  <a:pt x="67" y="63"/>
                  <a:pt x="67" y="63"/>
                </a:cubicBezTo>
                <a:cubicBezTo>
                  <a:pt x="67" y="50"/>
                  <a:pt x="67" y="50"/>
                  <a:pt x="67" y="50"/>
                </a:cubicBezTo>
                <a:cubicBezTo>
                  <a:pt x="55" y="50"/>
                  <a:pt x="55" y="50"/>
                  <a:pt x="55" y="50"/>
                </a:cubicBezTo>
                <a:cubicBezTo>
                  <a:pt x="55" y="30"/>
                  <a:pt x="55" y="30"/>
                  <a:pt x="55" y="30"/>
                </a:cubicBezTo>
                <a:cubicBezTo>
                  <a:pt x="65" y="30"/>
                  <a:pt x="65" y="30"/>
                  <a:pt x="65" y="30"/>
                </a:cubicBezTo>
                <a:cubicBezTo>
                  <a:pt x="81" y="30"/>
                  <a:pt x="94" y="16"/>
                  <a:pt x="97" y="3"/>
                </a:cubicBezTo>
                <a:cubicBezTo>
                  <a:pt x="84" y="0"/>
                  <a:pt x="84" y="0"/>
                  <a:pt x="84" y="0"/>
                </a:cubicBezTo>
                <a:cubicBezTo>
                  <a:pt x="82" y="8"/>
                  <a:pt x="74" y="17"/>
                  <a:pt x="65" y="17"/>
                </a:cubicBezTo>
                <a:cubicBezTo>
                  <a:pt x="32" y="17"/>
                  <a:pt x="32" y="17"/>
                  <a:pt x="32" y="17"/>
                </a:cubicBezTo>
                <a:cubicBezTo>
                  <a:pt x="23" y="17"/>
                  <a:pt x="15" y="9"/>
                  <a:pt x="13" y="0"/>
                </a:cubicBezTo>
                <a:lnTo>
                  <a:pt x="0" y="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6" name="Freeform 304"/>
          <p:cNvSpPr/>
          <p:nvPr/>
        </p:nvSpPr>
        <p:spPr bwMode="auto">
          <a:xfrm>
            <a:off x="6261779" y="4009366"/>
            <a:ext cx="174602" cy="101624"/>
          </a:xfrm>
          <a:custGeom>
            <a:avLst/>
            <a:gdLst>
              <a:gd name="T0" fmla="*/ 98333 w 103"/>
              <a:gd name="T1" fmla="*/ 0 h 60"/>
              <a:gd name="T2" fmla="*/ 98333 w 103"/>
              <a:gd name="T3" fmla="*/ 16933 h 60"/>
              <a:gd name="T4" fmla="*/ 0 w 103"/>
              <a:gd name="T5" fmla="*/ 101600 h 60"/>
              <a:gd name="T6" fmla="*/ 98333 w 103"/>
              <a:gd name="T7" fmla="*/ 82973 h 60"/>
              <a:gd name="T8" fmla="*/ 98333 w 103"/>
              <a:gd name="T9" fmla="*/ 99907 h 60"/>
              <a:gd name="T10" fmla="*/ 174625 w 103"/>
              <a:gd name="T11" fmla="*/ 49107 h 60"/>
              <a:gd name="T12" fmla="*/ 98333 w 103"/>
              <a:gd name="T13" fmla="*/ 0 h 6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3" h="60">
                <a:moveTo>
                  <a:pt x="58" y="0"/>
                </a:moveTo>
                <a:cubicBezTo>
                  <a:pt x="58" y="10"/>
                  <a:pt x="58" y="10"/>
                  <a:pt x="58" y="10"/>
                </a:cubicBezTo>
                <a:cubicBezTo>
                  <a:pt x="7" y="10"/>
                  <a:pt x="0" y="60"/>
                  <a:pt x="0" y="60"/>
                </a:cubicBezTo>
                <a:cubicBezTo>
                  <a:pt x="0" y="60"/>
                  <a:pt x="16" y="49"/>
                  <a:pt x="58" y="49"/>
                </a:cubicBezTo>
                <a:cubicBezTo>
                  <a:pt x="58" y="59"/>
                  <a:pt x="58" y="59"/>
                  <a:pt x="58" y="59"/>
                </a:cubicBezTo>
                <a:cubicBezTo>
                  <a:pt x="103" y="29"/>
                  <a:pt x="103" y="29"/>
                  <a:pt x="103" y="29"/>
                </a:cubicBezTo>
                <a:lnTo>
                  <a:pt x="5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7" name="Freeform 305"/>
          <p:cNvSpPr/>
          <p:nvPr/>
        </p:nvSpPr>
        <p:spPr bwMode="auto">
          <a:xfrm>
            <a:off x="6244327" y="4101462"/>
            <a:ext cx="173014" cy="101624"/>
          </a:xfrm>
          <a:custGeom>
            <a:avLst/>
            <a:gdLst>
              <a:gd name="T0" fmla="*/ 76340 w 102"/>
              <a:gd name="T1" fmla="*/ 101600 h 60"/>
              <a:gd name="T2" fmla="*/ 76340 w 102"/>
              <a:gd name="T3" fmla="*/ 84667 h 60"/>
              <a:gd name="T4" fmla="*/ 173037 w 102"/>
              <a:gd name="T5" fmla="*/ 0 h 60"/>
              <a:gd name="T6" fmla="*/ 76340 w 102"/>
              <a:gd name="T7" fmla="*/ 18627 h 60"/>
              <a:gd name="T8" fmla="*/ 76340 w 102"/>
              <a:gd name="T9" fmla="*/ 1693 h 60"/>
              <a:gd name="T10" fmla="*/ 0 w 102"/>
              <a:gd name="T11" fmla="*/ 50800 h 60"/>
              <a:gd name="T12" fmla="*/ 76340 w 102"/>
              <a:gd name="T13" fmla="*/ 101600 h 6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2" h="60">
                <a:moveTo>
                  <a:pt x="45" y="60"/>
                </a:moveTo>
                <a:cubicBezTo>
                  <a:pt x="45" y="50"/>
                  <a:pt x="45" y="50"/>
                  <a:pt x="45" y="50"/>
                </a:cubicBezTo>
                <a:cubicBezTo>
                  <a:pt x="97" y="50"/>
                  <a:pt x="102" y="0"/>
                  <a:pt x="102" y="0"/>
                </a:cubicBezTo>
                <a:cubicBezTo>
                  <a:pt x="102" y="0"/>
                  <a:pt x="87" y="11"/>
                  <a:pt x="45" y="11"/>
                </a:cubicBezTo>
                <a:cubicBezTo>
                  <a:pt x="45" y="1"/>
                  <a:pt x="45" y="1"/>
                  <a:pt x="45" y="1"/>
                </a:cubicBezTo>
                <a:cubicBezTo>
                  <a:pt x="0" y="30"/>
                  <a:pt x="0" y="30"/>
                  <a:pt x="0" y="30"/>
                </a:cubicBezTo>
                <a:lnTo>
                  <a:pt x="45" y="6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8" name="Freeform 306"/>
          <p:cNvSpPr>
            <a:spLocks noEditPoints="1"/>
          </p:cNvSpPr>
          <p:nvPr/>
        </p:nvSpPr>
        <p:spPr bwMode="auto">
          <a:xfrm>
            <a:off x="5947502" y="3132863"/>
            <a:ext cx="277777" cy="277876"/>
          </a:xfrm>
          <a:custGeom>
            <a:avLst/>
            <a:gdLst>
              <a:gd name="T0" fmla="*/ 208360 w 164"/>
              <a:gd name="T1" fmla="*/ 259178 h 164"/>
              <a:gd name="T2" fmla="*/ 259179 w 164"/>
              <a:gd name="T3" fmla="*/ 208359 h 164"/>
              <a:gd name="T4" fmla="*/ 276119 w 164"/>
              <a:gd name="T5" fmla="*/ 167704 h 164"/>
              <a:gd name="T6" fmla="*/ 276119 w 164"/>
              <a:gd name="T7" fmla="*/ 111802 h 164"/>
              <a:gd name="T8" fmla="*/ 259179 w 164"/>
              <a:gd name="T9" fmla="*/ 69453 h 164"/>
              <a:gd name="T10" fmla="*/ 208360 w 164"/>
              <a:gd name="T11" fmla="*/ 18634 h 164"/>
              <a:gd name="T12" fmla="*/ 189726 w 164"/>
              <a:gd name="T13" fmla="*/ 10164 h 164"/>
              <a:gd name="T14" fmla="*/ 149070 w 164"/>
              <a:gd name="T15" fmla="*/ 0 h 164"/>
              <a:gd name="T16" fmla="*/ 155846 w 164"/>
              <a:gd name="T17" fmla="*/ 13552 h 164"/>
              <a:gd name="T18" fmla="*/ 171092 w 164"/>
              <a:gd name="T19" fmla="*/ 13552 h 164"/>
              <a:gd name="T20" fmla="*/ 188032 w 164"/>
              <a:gd name="T21" fmla="*/ 18634 h 164"/>
              <a:gd name="T22" fmla="*/ 182950 w 164"/>
              <a:gd name="T23" fmla="*/ 22022 h 164"/>
              <a:gd name="T24" fmla="*/ 160928 w 164"/>
              <a:gd name="T25" fmla="*/ 30492 h 164"/>
              <a:gd name="T26" fmla="*/ 164316 w 164"/>
              <a:gd name="T27" fmla="*/ 44043 h 164"/>
              <a:gd name="T28" fmla="*/ 177868 w 164"/>
              <a:gd name="T29" fmla="*/ 52513 h 164"/>
              <a:gd name="T30" fmla="*/ 196502 w 164"/>
              <a:gd name="T31" fmla="*/ 27104 h 164"/>
              <a:gd name="T32" fmla="*/ 211748 w 164"/>
              <a:gd name="T33" fmla="*/ 32186 h 164"/>
              <a:gd name="T34" fmla="*/ 223606 w 164"/>
              <a:gd name="T35" fmla="*/ 37267 h 164"/>
              <a:gd name="T36" fmla="*/ 228688 w 164"/>
              <a:gd name="T37" fmla="*/ 57595 h 164"/>
              <a:gd name="T38" fmla="*/ 225300 w 164"/>
              <a:gd name="T39" fmla="*/ 66065 h 164"/>
              <a:gd name="T40" fmla="*/ 218524 w 164"/>
              <a:gd name="T41" fmla="*/ 59289 h 164"/>
              <a:gd name="T42" fmla="*/ 199890 w 164"/>
              <a:gd name="T43" fmla="*/ 62677 h 164"/>
              <a:gd name="T44" fmla="*/ 213442 w 164"/>
              <a:gd name="T45" fmla="*/ 69453 h 164"/>
              <a:gd name="T46" fmla="*/ 182950 w 164"/>
              <a:gd name="T47" fmla="*/ 81311 h 164"/>
              <a:gd name="T48" fmla="*/ 169398 w 164"/>
              <a:gd name="T49" fmla="*/ 89781 h 164"/>
              <a:gd name="T50" fmla="*/ 150764 w 164"/>
              <a:gd name="T51" fmla="*/ 106720 h 164"/>
              <a:gd name="T52" fmla="*/ 160928 w 164"/>
              <a:gd name="T53" fmla="*/ 164316 h 164"/>
              <a:gd name="T54" fmla="*/ 176174 w 164"/>
              <a:gd name="T55" fmla="*/ 169398 h 164"/>
              <a:gd name="T56" fmla="*/ 191420 w 164"/>
              <a:gd name="T57" fmla="*/ 174479 h 164"/>
              <a:gd name="T58" fmla="*/ 216830 w 164"/>
              <a:gd name="T59" fmla="*/ 188031 h 164"/>
              <a:gd name="T60" fmla="*/ 232075 w 164"/>
              <a:gd name="T61" fmla="*/ 201583 h 164"/>
              <a:gd name="T62" fmla="*/ 250709 w 164"/>
              <a:gd name="T63" fmla="*/ 208359 h 164"/>
              <a:gd name="T64" fmla="*/ 159234 w 164"/>
              <a:gd name="T65" fmla="*/ 243932 h 164"/>
              <a:gd name="T66" fmla="*/ 1694 w 164"/>
              <a:gd name="T67" fmla="*/ 118578 h 164"/>
              <a:gd name="T68" fmla="*/ 3388 w 164"/>
              <a:gd name="T69" fmla="*/ 174479 h 164"/>
              <a:gd name="T70" fmla="*/ 28798 w 164"/>
              <a:gd name="T71" fmla="*/ 225299 h 164"/>
              <a:gd name="T72" fmla="*/ 88087 w 164"/>
              <a:gd name="T73" fmla="*/ 269342 h 164"/>
              <a:gd name="T74" fmla="*/ 142294 w 164"/>
              <a:gd name="T75" fmla="*/ 221911 h 164"/>
              <a:gd name="T76" fmla="*/ 137213 w 164"/>
              <a:gd name="T77" fmla="*/ 198195 h 164"/>
              <a:gd name="T78" fmla="*/ 143988 w 164"/>
              <a:gd name="T79" fmla="*/ 177867 h 164"/>
              <a:gd name="T80" fmla="*/ 127049 w 164"/>
              <a:gd name="T81" fmla="*/ 171092 h 164"/>
              <a:gd name="T82" fmla="*/ 108415 w 164"/>
              <a:gd name="T83" fmla="*/ 159234 h 164"/>
              <a:gd name="T84" fmla="*/ 79617 w 164"/>
              <a:gd name="T85" fmla="*/ 147376 h 164"/>
              <a:gd name="T86" fmla="*/ 67759 w 164"/>
              <a:gd name="T87" fmla="*/ 125354 h 164"/>
              <a:gd name="T88" fmla="*/ 60983 w 164"/>
              <a:gd name="T89" fmla="*/ 121966 h 164"/>
              <a:gd name="T90" fmla="*/ 59289 w 164"/>
              <a:gd name="T91" fmla="*/ 127048 h 164"/>
              <a:gd name="T92" fmla="*/ 50819 w 164"/>
              <a:gd name="T93" fmla="*/ 103333 h 164"/>
              <a:gd name="T94" fmla="*/ 50819 w 164"/>
              <a:gd name="T95" fmla="*/ 79617 h 164"/>
              <a:gd name="T96" fmla="*/ 60983 w 164"/>
              <a:gd name="T97" fmla="*/ 54207 h 164"/>
              <a:gd name="T98" fmla="*/ 59289 w 164"/>
              <a:gd name="T99" fmla="*/ 38961 h 164"/>
              <a:gd name="T100" fmla="*/ 125355 w 164"/>
              <a:gd name="T101" fmla="*/ 10164 h 164"/>
              <a:gd name="T102" fmla="*/ 149070 w 164"/>
              <a:gd name="T103" fmla="*/ 0 h 164"/>
              <a:gd name="T104" fmla="*/ 86393 w 164"/>
              <a:gd name="T105" fmla="*/ 10164 h 164"/>
              <a:gd name="T106" fmla="*/ 40656 w 164"/>
              <a:gd name="T107" fmla="*/ 40655 h 164"/>
              <a:gd name="T108" fmla="*/ 10164 w 164"/>
              <a:gd name="T109" fmla="*/ 88087 h 164"/>
              <a:gd name="T110" fmla="*/ 147376 w 164"/>
              <a:gd name="T111" fmla="*/ 174479 h 164"/>
              <a:gd name="T112" fmla="*/ 128743 w 164"/>
              <a:gd name="T113" fmla="*/ 154152 h 164"/>
              <a:gd name="T114" fmla="*/ 123661 w 164"/>
              <a:gd name="T115" fmla="*/ 140600 h 164"/>
              <a:gd name="T116" fmla="*/ 99945 w 164"/>
              <a:gd name="T117" fmla="*/ 145682 h 164"/>
              <a:gd name="T118" fmla="*/ 111803 w 164"/>
              <a:gd name="T119" fmla="*/ 115190 h 164"/>
              <a:gd name="T120" fmla="*/ 137213 w 164"/>
              <a:gd name="T121" fmla="*/ 115190 h 164"/>
              <a:gd name="T122" fmla="*/ 143988 w 164"/>
              <a:gd name="T123" fmla="*/ 115190 h 1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64" h="164">
                <a:moveTo>
                  <a:pt x="88" y="164"/>
                </a:moveTo>
                <a:cubicBezTo>
                  <a:pt x="92" y="164"/>
                  <a:pt x="96" y="163"/>
                  <a:pt x="100" y="162"/>
                </a:cubicBezTo>
                <a:cubicBezTo>
                  <a:pt x="103" y="162"/>
                  <a:pt x="106" y="161"/>
                  <a:pt x="108" y="160"/>
                </a:cubicBezTo>
                <a:cubicBezTo>
                  <a:pt x="110" y="160"/>
                  <a:pt x="111" y="159"/>
                  <a:pt x="112" y="159"/>
                </a:cubicBezTo>
                <a:cubicBezTo>
                  <a:pt x="115" y="158"/>
                  <a:pt x="117" y="157"/>
                  <a:pt x="120" y="155"/>
                </a:cubicBezTo>
                <a:cubicBezTo>
                  <a:pt x="121" y="155"/>
                  <a:pt x="122" y="154"/>
                  <a:pt x="123" y="153"/>
                </a:cubicBezTo>
                <a:cubicBezTo>
                  <a:pt x="128" y="151"/>
                  <a:pt x="133" y="147"/>
                  <a:pt x="137" y="143"/>
                </a:cubicBezTo>
                <a:cubicBezTo>
                  <a:pt x="138" y="142"/>
                  <a:pt x="139" y="141"/>
                  <a:pt x="140" y="140"/>
                </a:cubicBezTo>
                <a:cubicBezTo>
                  <a:pt x="141" y="139"/>
                  <a:pt x="142" y="138"/>
                  <a:pt x="143" y="137"/>
                </a:cubicBezTo>
                <a:cubicBezTo>
                  <a:pt x="144" y="136"/>
                  <a:pt x="146" y="134"/>
                  <a:pt x="147" y="133"/>
                </a:cubicBezTo>
                <a:cubicBezTo>
                  <a:pt x="149" y="130"/>
                  <a:pt x="150" y="128"/>
                  <a:pt x="152" y="125"/>
                </a:cubicBezTo>
                <a:cubicBezTo>
                  <a:pt x="153" y="125"/>
                  <a:pt x="153" y="124"/>
                  <a:pt x="153" y="123"/>
                </a:cubicBezTo>
                <a:cubicBezTo>
                  <a:pt x="154" y="122"/>
                  <a:pt x="155" y="121"/>
                  <a:pt x="155" y="120"/>
                </a:cubicBezTo>
                <a:cubicBezTo>
                  <a:pt x="156" y="119"/>
                  <a:pt x="156" y="118"/>
                  <a:pt x="156" y="118"/>
                </a:cubicBezTo>
                <a:cubicBezTo>
                  <a:pt x="157" y="117"/>
                  <a:pt x="157" y="115"/>
                  <a:pt x="158" y="114"/>
                </a:cubicBezTo>
                <a:cubicBezTo>
                  <a:pt x="158" y="113"/>
                  <a:pt x="159" y="112"/>
                  <a:pt x="159" y="110"/>
                </a:cubicBezTo>
                <a:cubicBezTo>
                  <a:pt x="160" y="108"/>
                  <a:pt x="161" y="105"/>
                  <a:pt x="162" y="103"/>
                </a:cubicBezTo>
                <a:cubicBezTo>
                  <a:pt x="162" y="101"/>
                  <a:pt x="162" y="100"/>
                  <a:pt x="163" y="99"/>
                </a:cubicBezTo>
                <a:cubicBezTo>
                  <a:pt x="163" y="97"/>
                  <a:pt x="163" y="96"/>
                  <a:pt x="163" y="95"/>
                </a:cubicBezTo>
                <a:cubicBezTo>
                  <a:pt x="164" y="93"/>
                  <a:pt x="164" y="92"/>
                  <a:pt x="164" y="91"/>
                </a:cubicBezTo>
                <a:cubicBezTo>
                  <a:pt x="164" y="88"/>
                  <a:pt x="164" y="85"/>
                  <a:pt x="164" y="82"/>
                </a:cubicBezTo>
                <a:cubicBezTo>
                  <a:pt x="164" y="79"/>
                  <a:pt x="164" y="76"/>
                  <a:pt x="164" y="74"/>
                </a:cubicBezTo>
                <a:cubicBezTo>
                  <a:pt x="164" y="72"/>
                  <a:pt x="164" y="71"/>
                  <a:pt x="163" y="70"/>
                </a:cubicBezTo>
                <a:cubicBezTo>
                  <a:pt x="163" y="68"/>
                  <a:pt x="163" y="67"/>
                  <a:pt x="163" y="66"/>
                </a:cubicBezTo>
                <a:cubicBezTo>
                  <a:pt x="162" y="64"/>
                  <a:pt x="162" y="63"/>
                  <a:pt x="162" y="62"/>
                </a:cubicBezTo>
                <a:cubicBezTo>
                  <a:pt x="161" y="59"/>
                  <a:pt x="160" y="56"/>
                  <a:pt x="159" y="54"/>
                </a:cubicBezTo>
                <a:cubicBezTo>
                  <a:pt x="159" y="53"/>
                  <a:pt x="159" y="53"/>
                  <a:pt x="159" y="52"/>
                </a:cubicBezTo>
                <a:cubicBezTo>
                  <a:pt x="158" y="50"/>
                  <a:pt x="157" y="48"/>
                  <a:pt x="156" y="46"/>
                </a:cubicBezTo>
                <a:cubicBezTo>
                  <a:pt x="156" y="46"/>
                  <a:pt x="156" y="45"/>
                  <a:pt x="155" y="45"/>
                </a:cubicBezTo>
                <a:cubicBezTo>
                  <a:pt x="155" y="44"/>
                  <a:pt x="154" y="42"/>
                  <a:pt x="153" y="41"/>
                </a:cubicBezTo>
                <a:cubicBezTo>
                  <a:pt x="151" y="38"/>
                  <a:pt x="149" y="34"/>
                  <a:pt x="147" y="31"/>
                </a:cubicBezTo>
                <a:cubicBezTo>
                  <a:pt x="146" y="30"/>
                  <a:pt x="144" y="28"/>
                  <a:pt x="143" y="27"/>
                </a:cubicBezTo>
                <a:cubicBezTo>
                  <a:pt x="142" y="26"/>
                  <a:pt x="141" y="25"/>
                  <a:pt x="140" y="24"/>
                </a:cubicBezTo>
                <a:cubicBezTo>
                  <a:pt x="139" y="23"/>
                  <a:pt x="138" y="22"/>
                  <a:pt x="137" y="21"/>
                </a:cubicBezTo>
                <a:cubicBezTo>
                  <a:pt x="135" y="20"/>
                  <a:pt x="134" y="18"/>
                  <a:pt x="131" y="16"/>
                </a:cubicBezTo>
                <a:cubicBezTo>
                  <a:pt x="129" y="14"/>
                  <a:pt x="126" y="12"/>
                  <a:pt x="123" y="11"/>
                </a:cubicBezTo>
                <a:cubicBezTo>
                  <a:pt x="122" y="10"/>
                  <a:pt x="121" y="9"/>
                  <a:pt x="120" y="9"/>
                </a:cubicBezTo>
                <a:cubicBezTo>
                  <a:pt x="119" y="9"/>
                  <a:pt x="118" y="8"/>
                  <a:pt x="118" y="8"/>
                </a:cubicBezTo>
                <a:cubicBezTo>
                  <a:pt x="117" y="8"/>
                  <a:pt x="117" y="7"/>
                  <a:pt x="116" y="7"/>
                </a:cubicBezTo>
                <a:cubicBezTo>
                  <a:pt x="116" y="7"/>
                  <a:pt x="115" y="7"/>
                  <a:pt x="115" y="7"/>
                </a:cubicBezTo>
                <a:cubicBezTo>
                  <a:pt x="114" y="6"/>
                  <a:pt x="113" y="6"/>
                  <a:pt x="112" y="6"/>
                </a:cubicBezTo>
                <a:cubicBezTo>
                  <a:pt x="112" y="6"/>
                  <a:pt x="112" y="6"/>
                  <a:pt x="112" y="6"/>
                </a:cubicBezTo>
                <a:cubicBezTo>
                  <a:pt x="111" y="5"/>
                  <a:pt x="110" y="5"/>
                  <a:pt x="109" y="4"/>
                </a:cubicBezTo>
                <a:cubicBezTo>
                  <a:pt x="109" y="4"/>
                  <a:pt x="109" y="4"/>
                  <a:pt x="108" y="4"/>
                </a:cubicBezTo>
                <a:cubicBezTo>
                  <a:pt x="106" y="3"/>
                  <a:pt x="104" y="3"/>
                  <a:pt x="101" y="2"/>
                </a:cubicBezTo>
                <a:cubicBezTo>
                  <a:pt x="100" y="2"/>
                  <a:pt x="99" y="2"/>
                  <a:pt x="99" y="2"/>
                </a:cubicBezTo>
                <a:cubicBezTo>
                  <a:pt x="98" y="1"/>
                  <a:pt x="97" y="1"/>
                  <a:pt x="97" y="1"/>
                </a:cubicBezTo>
                <a:cubicBezTo>
                  <a:pt x="94" y="1"/>
                  <a:pt x="91" y="0"/>
                  <a:pt x="88" y="0"/>
                </a:cubicBezTo>
                <a:cubicBezTo>
                  <a:pt x="88" y="4"/>
                  <a:pt x="88" y="4"/>
                  <a:pt x="88" y="4"/>
                </a:cubicBezTo>
                <a:cubicBezTo>
                  <a:pt x="91" y="5"/>
                  <a:pt x="94" y="5"/>
                  <a:pt x="98" y="6"/>
                </a:cubicBezTo>
                <a:cubicBezTo>
                  <a:pt x="97" y="6"/>
                  <a:pt x="97" y="6"/>
                  <a:pt x="96" y="6"/>
                </a:cubicBezTo>
                <a:cubicBezTo>
                  <a:pt x="96" y="7"/>
                  <a:pt x="95" y="7"/>
                  <a:pt x="95" y="7"/>
                </a:cubicBezTo>
                <a:cubicBezTo>
                  <a:pt x="93" y="8"/>
                  <a:pt x="92" y="7"/>
                  <a:pt x="90" y="7"/>
                </a:cubicBezTo>
                <a:cubicBezTo>
                  <a:pt x="90" y="8"/>
                  <a:pt x="91" y="8"/>
                  <a:pt x="92" y="8"/>
                </a:cubicBezTo>
                <a:cubicBezTo>
                  <a:pt x="93" y="9"/>
                  <a:pt x="94" y="9"/>
                  <a:pt x="96" y="9"/>
                </a:cubicBezTo>
                <a:cubicBezTo>
                  <a:pt x="97" y="9"/>
                  <a:pt x="98" y="9"/>
                  <a:pt x="98" y="8"/>
                </a:cubicBezTo>
                <a:cubicBezTo>
                  <a:pt x="99" y="8"/>
                  <a:pt x="99" y="7"/>
                  <a:pt x="99" y="7"/>
                </a:cubicBezTo>
                <a:cubicBezTo>
                  <a:pt x="99" y="7"/>
                  <a:pt x="100" y="7"/>
                  <a:pt x="100" y="6"/>
                </a:cubicBezTo>
                <a:cubicBezTo>
                  <a:pt x="101" y="7"/>
                  <a:pt x="102" y="7"/>
                  <a:pt x="103" y="7"/>
                </a:cubicBezTo>
                <a:cubicBezTo>
                  <a:pt x="102" y="8"/>
                  <a:pt x="101" y="7"/>
                  <a:pt x="101" y="8"/>
                </a:cubicBezTo>
                <a:cubicBezTo>
                  <a:pt x="102" y="9"/>
                  <a:pt x="103" y="8"/>
                  <a:pt x="104" y="7"/>
                </a:cubicBezTo>
                <a:cubicBezTo>
                  <a:pt x="104" y="8"/>
                  <a:pt x="104" y="8"/>
                  <a:pt x="105" y="8"/>
                </a:cubicBezTo>
                <a:cubicBezTo>
                  <a:pt x="106" y="8"/>
                  <a:pt x="107" y="8"/>
                  <a:pt x="108" y="9"/>
                </a:cubicBezTo>
                <a:cubicBezTo>
                  <a:pt x="110" y="9"/>
                  <a:pt x="112" y="10"/>
                  <a:pt x="114" y="11"/>
                </a:cubicBezTo>
                <a:cubicBezTo>
                  <a:pt x="113" y="11"/>
                  <a:pt x="113" y="11"/>
                  <a:pt x="113" y="11"/>
                </a:cubicBezTo>
                <a:cubicBezTo>
                  <a:pt x="112" y="11"/>
                  <a:pt x="112" y="10"/>
                  <a:pt x="111" y="11"/>
                </a:cubicBezTo>
                <a:cubicBezTo>
                  <a:pt x="111" y="12"/>
                  <a:pt x="112" y="12"/>
                  <a:pt x="112" y="12"/>
                </a:cubicBezTo>
                <a:cubicBezTo>
                  <a:pt x="113" y="13"/>
                  <a:pt x="114" y="13"/>
                  <a:pt x="114" y="14"/>
                </a:cubicBezTo>
                <a:cubicBezTo>
                  <a:pt x="113" y="16"/>
                  <a:pt x="112" y="14"/>
                  <a:pt x="111" y="14"/>
                </a:cubicBezTo>
                <a:cubicBezTo>
                  <a:pt x="110" y="14"/>
                  <a:pt x="108" y="17"/>
                  <a:pt x="107" y="15"/>
                </a:cubicBezTo>
                <a:cubicBezTo>
                  <a:pt x="107" y="14"/>
                  <a:pt x="108" y="13"/>
                  <a:pt x="109" y="12"/>
                </a:cubicBezTo>
                <a:cubicBezTo>
                  <a:pt x="108" y="12"/>
                  <a:pt x="108" y="13"/>
                  <a:pt x="108" y="13"/>
                </a:cubicBezTo>
                <a:cubicBezTo>
                  <a:pt x="108" y="13"/>
                  <a:pt x="107" y="13"/>
                  <a:pt x="107" y="13"/>
                </a:cubicBezTo>
                <a:cubicBezTo>
                  <a:pt x="106" y="14"/>
                  <a:pt x="106" y="14"/>
                  <a:pt x="105" y="14"/>
                </a:cubicBezTo>
                <a:cubicBezTo>
                  <a:pt x="104" y="14"/>
                  <a:pt x="104" y="14"/>
                  <a:pt x="103" y="14"/>
                </a:cubicBezTo>
                <a:cubicBezTo>
                  <a:pt x="102" y="15"/>
                  <a:pt x="101" y="15"/>
                  <a:pt x="100" y="16"/>
                </a:cubicBezTo>
                <a:cubicBezTo>
                  <a:pt x="100" y="16"/>
                  <a:pt x="99" y="16"/>
                  <a:pt x="99" y="16"/>
                </a:cubicBezTo>
                <a:cubicBezTo>
                  <a:pt x="98" y="16"/>
                  <a:pt x="96" y="17"/>
                  <a:pt x="95" y="18"/>
                </a:cubicBezTo>
                <a:cubicBezTo>
                  <a:pt x="94" y="18"/>
                  <a:pt x="93" y="19"/>
                  <a:pt x="92" y="19"/>
                </a:cubicBezTo>
                <a:cubicBezTo>
                  <a:pt x="92" y="20"/>
                  <a:pt x="91" y="21"/>
                  <a:pt x="91" y="21"/>
                </a:cubicBezTo>
                <a:cubicBezTo>
                  <a:pt x="91" y="22"/>
                  <a:pt x="92" y="22"/>
                  <a:pt x="92" y="23"/>
                </a:cubicBezTo>
                <a:cubicBezTo>
                  <a:pt x="92" y="23"/>
                  <a:pt x="91" y="24"/>
                  <a:pt x="92" y="24"/>
                </a:cubicBezTo>
                <a:cubicBezTo>
                  <a:pt x="92" y="24"/>
                  <a:pt x="93" y="24"/>
                  <a:pt x="94" y="24"/>
                </a:cubicBezTo>
                <a:cubicBezTo>
                  <a:pt x="95" y="24"/>
                  <a:pt x="96" y="26"/>
                  <a:pt x="97" y="26"/>
                </a:cubicBezTo>
                <a:cubicBezTo>
                  <a:pt x="98" y="27"/>
                  <a:pt x="99" y="27"/>
                  <a:pt x="100" y="27"/>
                </a:cubicBezTo>
                <a:cubicBezTo>
                  <a:pt x="101" y="27"/>
                  <a:pt x="102" y="27"/>
                  <a:pt x="102" y="28"/>
                </a:cubicBezTo>
                <a:cubicBezTo>
                  <a:pt x="103" y="29"/>
                  <a:pt x="101" y="29"/>
                  <a:pt x="101" y="30"/>
                </a:cubicBezTo>
                <a:cubicBezTo>
                  <a:pt x="102" y="30"/>
                  <a:pt x="101" y="31"/>
                  <a:pt x="101" y="32"/>
                </a:cubicBezTo>
                <a:cubicBezTo>
                  <a:pt x="101" y="32"/>
                  <a:pt x="102" y="33"/>
                  <a:pt x="102" y="33"/>
                </a:cubicBezTo>
                <a:cubicBezTo>
                  <a:pt x="103" y="33"/>
                  <a:pt x="104" y="32"/>
                  <a:pt x="105" y="31"/>
                </a:cubicBezTo>
                <a:cubicBezTo>
                  <a:pt x="105" y="30"/>
                  <a:pt x="105" y="29"/>
                  <a:pt x="106" y="28"/>
                </a:cubicBezTo>
                <a:cubicBezTo>
                  <a:pt x="110" y="28"/>
                  <a:pt x="113" y="26"/>
                  <a:pt x="113" y="22"/>
                </a:cubicBezTo>
                <a:cubicBezTo>
                  <a:pt x="113" y="22"/>
                  <a:pt x="113" y="21"/>
                  <a:pt x="113" y="21"/>
                </a:cubicBezTo>
                <a:cubicBezTo>
                  <a:pt x="113" y="20"/>
                  <a:pt x="114" y="19"/>
                  <a:pt x="114" y="19"/>
                </a:cubicBezTo>
                <a:cubicBezTo>
                  <a:pt x="115" y="18"/>
                  <a:pt x="115" y="18"/>
                  <a:pt x="115" y="18"/>
                </a:cubicBezTo>
                <a:cubicBezTo>
                  <a:pt x="115" y="17"/>
                  <a:pt x="116" y="16"/>
                  <a:pt x="116" y="16"/>
                </a:cubicBezTo>
                <a:cubicBezTo>
                  <a:pt x="116" y="16"/>
                  <a:pt x="116" y="16"/>
                  <a:pt x="116" y="16"/>
                </a:cubicBezTo>
                <a:cubicBezTo>
                  <a:pt x="117" y="16"/>
                  <a:pt x="117" y="16"/>
                  <a:pt x="118" y="16"/>
                </a:cubicBezTo>
                <a:cubicBezTo>
                  <a:pt x="118" y="16"/>
                  <a:pt x="119" y="17"/>
                  <a:pt x="120" y="17"/>
                </a:cubicBezTo>
                <a:cubicBezTo>
                  <a:pt x="120" y="17"/>
                  <a:pt x="121" y="16"/>
                  <a:pt x="121" y="16"/>
                </a:cubicBezTo>
                <a:cubicBezTo>
                  <a:pt x="122" y="17"/>
                  <a:pt x="123" y="18"/>
                  <a:pt x="123" y="18"/>
                </a:cubicBezTo>
                <a:cubicBezTo>
                  <a:pt x="124" y="18"/>
                  <a:pt x="125" y="18"/>
                  <a:pt x="125" y="19"/>
                </a:cubicBezTo>
                <a:cubicBezTo>
                  <a:pt x="125" y="20"/>
                  <a:pt x="124" y="20"/>
                  <a:pt x="124" y="21"/>
                </a:cubicBezTo>
                <a:cubicBezTo>
                  <a:pt x="124" y="21"/>
                  <a:pt x="124" y="21"/>
                  <a:pt x="124" y="21"/>
                </a:cubicBezTo>
                <a:cubicBezTo>
                  <a:pt x="124" y="22"/>
                  <a:pt x="125" y="22"/>
                  <a:pt x="125" y="22"/>
                </a:cubicBezTo>
                <a:cubicBezTo>
                  <a:pt x="126" y="23"/>
                  <a:pt x="127" y="22"/>
                  <a:pt x="127" y="22"/>
                </a:cubicBezTo>
                <a:cubicBezTo>
                  <a:pt x="128" y="22"/>
                  <a:pt x="129" y="21"/>
                  <a:pt x="129" y="20"/>
                </a:cubicBezTo>
                <a:cubicBezTo>
                  <a:pt x="130" y="21"/>
                  <a:pt x="131" y="22"/>
                  <a:pt x="132" y="22"/>
                </a:cubicBezTo>
                <a:cubicBezTo>
                  <a:pt x="132" y="23"/>
                  <a:pt x="132" y="23"/>
                  <a:pt x="132" y="23"/>
                </a:cubicBezTo>
                <a:cubicBezTo>
                  <a:pt x="132" y="24"/>
                  <a:pt x="132" y="25"/>
                  <a:pt x="132" y="26"/>
                </a:cubicBezTo>
                <a:cubicBezTo>
                  <a:pt x="132" y="27"/>
                  <a:pt x="134" y="27"/>
                  <a:pt x="135" y="28"/>
                </a:cubicBezTo>
                <a:cubicBezTo>
                  <a:pt x="135" y="28"/>
                  <a:pt x="135" y="29"/>
                  <a:pt x="136" y="29"/>
                </a:cubicBezTo>
                <a:cubicBezTo>
                  <a:pt x="136" y="30"/>
                  <a:pt x="137" y="30"/>
                  <a:pt x="137" y="30"/>
                </a:cubicBezTo>
                <a:cubicBezTo>
                  <a:pt x="137" y="32"/>
                  <a:pt x="135" y="32"/>
                  <a:pt x="135" y="34"/>
                </a:cubicBezTo>
                <a:cubicBezTo>
                  <a:pt x="135" y="34"/>
                  <a:pt x="134" y="34"/>
                  <a:pt x="134" y="35"/>
                </a:cubicBezTo>
                <a:cubicBezTo>
                  <a:pt x="134" y="37"/>
                  <a:pt x="136" y="36"/>
                  <a:pt x="137" y="37"/>
                </a:cubicBezTo>
                <a:cubicBezTo>
                  <a:pt x="137" y="37"/>
                  <a:pt x="137" y="38"/>
                  <a:pt x="137" y="39"/>
                </a:cubicBezTo>
                <a:cubicBezTo>
                  <a:pt x="137" y="39"/>
                  <a:pt x="137" y="41"/>
                  <a:pt x="136" y="41"/>
                </a:cubicBezTo>
                <a:cubicBezTo>
                  <a:pt x="135" y="41"/>
                  <a:pt x="135" y="40"/>
                  <a:pt x="134" y="40"/>
                </a:cubicBezTo>
                <a:cubicBezTo>
                  <a:pt x="134" y="40"/>
                  <a:pt x="134" y="40"/>
                  <a:pt x="133" y="39"/>
                </a:cubicBezTo>
                <a:cubicBezTo>
                  <a:pt x="133" y="39"/>
                  <a:pt x="132" y="39"/>
                  <a:pt x="132" y="39"/>
                </a:cubicBezTo>
                <a:cubicBezTo>
                  <a:pt x="130" y="39"/>
                  <a:pt x="129" y="39"/>
                  <a:pt x="129" y="39"/>
                </a:cubicBezTo>
                <a:cubicBezTo>
                  <a:pt x="130" y="37"/>
                  <a:pt x="131" y="36"/>
                  <a:pt x="132" y="35"/>
                </a:cubicBezTo>
                <a:cubicBezTo>
                  <a:pt x="133" y="34"/>
                  <a:pt x="134" y="34"/>
                  <a:pt x="134" y="33"/>
                </a:cubicBezTo>
                <a:cubicBezTo>
                  <a:pt x="133" y="33"/>
                  <a:pt x="132" y="34"/>
                  <a:pt x="131" y="34"/>
                </a:cubicBezTo>
                <a:cubicBezTo>
                  <a:pt x="130" y="34"/>
                  <a:pt x="129" y="35"/>
                  <a:pt x="129" y="35"/>
                </a:cubicBezTo>
                <a:cubicBezTo>
                  <a:pt x="127" y="35"/>
                  <a:pt x="125" y="35"/>
                  <a:pt x="124" y="35"/>
                </a:cubicBezTo>
                <a:cubicBezTo>
                  <a:pt x="124" y="36"/>
                  <a:pt x="125" y="36"/>
                  <a:pt x="125" y="37"/>
                </a:cubicBezTo>
                <a:cubicBezTo>
                  <a:pt x="125" y="37"/>
                  <a:pt x="124" y="37"/>
                  <a:pt x="124" y="37"/>
                </a:cubicBezTo>
                <a:cubicBezTo>
                  <a:pt x="123" y="36"/>
                  <a:pt x="123" y="36"/>
                  <a:pt x="123" y="35"/>
                </a:cubicBezTo>
                <a:cubicBezTo>
                  <a:pt x="123" y="35"/>
                  <a:pt x="121" y="35"/>
                  <a:pt x="120" y="35"/>
                </a:cubicBezTo>
                <a:cubicBezTo>
                  <a:pt x="119" y="35"/>
                  <a:pt x="119" y="36"/>
                  <a:pt x="118" y="37"/>
                </a:cubicBezTo>
                <a:cubicBezTo>
                  <a:pt x="120" y="37"/>
                  <a:pt x="121" y="36"/>
                  <a:pt x="122" y="37"/>
                </a:cubicBezTo>
                <a:cubicBezTo>
                  <a:pt x="121" y="38"/>
                  <a:pt x="120" y="39"/>
                  <a:pt x="120" y="41"/>
                </a:cubicBezTo>
                <a:cubicBezTo>
                  <a:pt x="120" y="41"/>
                  <a:pt x="121" y="42"/>
                  <a:pt x="121" y="42"/>
                </a:cubicBezTo>
                <a:cubicBezTo>
                  <a:pt x="122" y="42"/>
                  <a:pt x="122" y="42"/>
                  <a:pt x="122" y="42"/>
                </a:cubicBezTo>
                <a:cubicBezTo>
                  <a:pt x="123" y="42"/>
                  <a:pt x="123" y="42"/>
                  <a:pt x="123" y="42"/>
                </a:cubicBezTo>
                <a:cubicBezTo>
                  <a:pt x="124" y="42"/>
                  <a:pt x="125" y="41"/>
                  <a:pt x="126" y="41"/>
                </a:cubicBezTo>
                <a:cubicBezTo>
                  <a:pt x="127" y="42"/>
                  <a:pt x="125" y="43"/>
                  <a:pt x="123" y="43"/>
                </a:cubicBezTo>
                <a:cubicBezTo>
                  <a:pt x="122" y="44"/>
                  <a:pt x="120" y="44"/>
                  <a:pt x="119" y="44"/>
                </a:cubicBezTo>
                <a:cubicBezTo>
                  <a:pt x="118" y="45"/>
                  <a:pt x="116" y="47"/>
                  <a:pt x="116" y="45"/>
                </a:cubicBezTo>
                <a:cubicBezTo>
                  <a:pt x="116" y="44"/>
                  <a:pt x="117" y="44"/>
                  <a:pt x="117" y="43"/>
                </a:cubicBezTo>
                <a:cubicBezTo>
                  <a:pt x="116" y="43"/>
                  <a:pt x="115" y="44"/>
                  <a:pt x="113" y="44"/>
                </a:cubicBezTo>
                <a:cubicBezTo>
                  <a:pt x="112" y="45"/>
                  <a:pt x="109" y="46"/>
                  <a:pt x="108" y="48"/>
                </a:cubicBezTo>
                <a:cubicBezTo>
                  <a:pt x="108" y="48"/>
                  <a:pt x="108" y="49"/>
                  <a:pt x="108" y="49"/>
                </a:cubicBezTo>
                <a:cubicBezTo>
                  <a:pt x="108" y="49"/>
                  <a:pt x="107" y="49"/>
                  <a:pt x="106" y="49"/>
                </a:cubicBezTo>
                <a:cubicBezTo>
                  <a:pt x="105" y="50"/>
                  <a:pt x="105" y="50"/>
                  <a:pt x="104" y="50"/>
                </a:cubicBezTo>
                <a:cubicBezTo>
                  <a:pt x="104" y="51"/>
                  <a:pt x="103" y="51"/>
                  <a:pt x="103" y="51"/>
                </a:cubicBezTo>
                <a:cubicBezTo>
                  <a:pt x="102" y="51"/>
                  <a:pt x="102" y="52"/>
                  <a:pt x="101" y="52"/>
                </a:cubicBezTo>
                <a:cubicBezTo>
                  <a:pt x="101" y="53"/>
                  <a:pt x="100" y="53"/>
                  <a:pt x="100" y="53"/>
                </a:cubicBezTo>
                <a:cubicBezTo>
                  <a:pt x="99" y="54"/>
                  <a:pt x="99" y="55"/>
                  <a:pt x="98" y="55"/>
                </a:cubicBezTo>
                <a:cubicBezTo>
                  <a:pt x="98" y="55"/>
                  <a:pt x="97" y="55"/>
                  <a:pt x="97" y="55"/>
                </a:cubicBezTo>
                <a:cubicBezTo>
                  <a:pt x="97" y="56"/>
                  <a:pt x="97" y="57"/>
                  <a:pt x="97" y="59"/>
                </a:cubicBezTo>
                <a:cubicBezTo>
                  <a:pt x="96" y="59"/>
                  <a:pt x="95" y="60"/>
                  <a:pt x="93" y="61"/>
                </a:cubicBezTo>
                <a:cubicBezTo>
                  <a:pt x="93" y="61"/>
                  <a:pt x="92" y="61"/>
                  <a:pt x="91" y="62"/>
                </a:cubicBezTo>
                <a:cubicBezTo>
                  <a:pt x="90" y="62"/>
                  <a:pt x="90" y="63"/>
                  <a:pt x="89" y="63"/>
                </a:cubicBezTo>
                <a:cubicBezTo>
                  <a:pt x="89" y="64"/>
                  <a:pt x="88" y="64"/>
                  <a:pt x="88" y="64"/>
                </a:cubicBezTo>
                <a:cubicBezTo>
                  <a:pt x="88" y="103"/>
                  <a:pt x="88" y="103"/>
                  <a:pt x="88" y="103"/>
                </a:cubicBezTo>
                <a:cubicBezTo>
                  <a:pt x="88" y="102"/>
                  <a:pt x="89" y="102"/>
                  <a:pt x="89" y="101"/>
                </a:cubicBezTo>
                <a:cubicBezTo>
                  <a:pt x="89" y="100"/>
                  <a:pt x="89" y="99"/>
                  <a:pt x="90" y="99"/>
                </a:cubicBezTo>
                <a:cubicBezTo>
                  <a:pt x="91" y="99"/>
                  <a:pt x="92" y="99"/>
                  <a:pt x="93" y="98"/>
                </a:cubicBezTo>
                <a:cubicBezTo>
                  <a:pt x="94" y="98"/>
                  <a:pt x="94" y="98"/>
                  <a:pt x="95" y="97"/>
                </a:cubicBezTo>
                <a:cubicBezTo>
                  <a:pt x="95" y="97"/>
                  <a:pt x="96" y="96"/>
                  <a:pt x="96" y="97"/>
                </a:cubicBezTo>
                <a:cubicBezTo>
                  <a:pt x="97" y="98"/>
                  <a:pt x="95" y="98"/>
                  <a:pt x="96" y="99"/>
                </a:cubicBezTo>
                <a:cubicBezTo>
                  <a:pt x="97" y="99"/>
                  <a:pt x="98" y="98"/>
                  <a:pt x="99" y="98"/>
                </a:cubicBezTo>
                <a:cubicBezTo>
                  <a:pt x="99" y="98"/>
                  <a:pt x="100" y="98"/>
                  <a:pt x="100" y="98"/>
                </a:cubicBezTo>
                <a:cubicBezTo>
                  <a:pt x="101" y="99"/>
                  <a:pt x="101" y="100"/>
                  <a:pt x="102" y="100"/>
                </a:cubicBezTo>
                <a:cubicBezTo>
                  <a:pt x="103" y="100"/>
                  <a:pt x="103" y="99"/>
                  <a:pt x="104" y="100"/>
                </a:cubicBezTo>
                <a:cubicBezTo>
                  <a:pt x="105" y="100"/>
                  <a:pt x="105" y="100"/>
                  <a:pt x="106" y="100"/>
                </a:cubicBezTo>
                <a:cubicBezTo>
                  <a:pt x="107" y="100"/>
                  <a:pt x="107" y="100"/>
                  <a:pt x="108" y="99"/>
                </a:cubicBezTo>
                <a:cubicBezTo>
                  <a:pt x="110" y="99"/>
                  <a:pt x="110" y="100"/>
                  <a:pt x="111" y="101"/>
                </a:cubicBezTo>
                <a:cubicBezTo>
                  <a:pt x="112" y="101"/>
                  <a:pt x="112" y="100"/>
                  <a:pt x="112" y="100"/>
                </a:cubicBezTo>
                <a:cubicBezTo>
                  <a:pt x="112" y="101"/>
                  <a:pt x="113" y="101"/>
                  <a:pt x="113" y="102"/>
                </a:cubicBezTo>
                <a:cubicBezTo>
                  <a:pt x="113" y="102"/>
                  <a:pt x="113" y="102"/>
                  <a:pt x="113" y="103"/>
                </a:cubicBezTo>
                <a:cubicBezTo>
                  <a:pt x="114" y="103"/>
                  <a:pt x="114" y="103"/>
                  <a:pt x="115" y="103"/>
                </a:cubicBezTo>
                <a:cubicBezTo>
                  <a:pt x="116" y="104"/>
                  <a:pt x="116" y="105"/>
                  <a:pt x="117" y="105"/>
                </a:cubicBezTo>
                <a:cubicBezTo>
                  <a:pt x="118" y="106"/>
                  <a:pt x="119" y="107"/>
                  <a:pt x="120" y="107"/>
                </a:cubicBezTo>
                <a:cubicBezTo>
                  <a:pt x="121" y="107"/>
                  <a:pt x="122" y="107"/>
                  <a:pt x="122" y="107"/>
                </a:cubicBezTo>
                <a:cubicBezTo>
                  <a:pt x="124" y="107"/>
                  <a:pt x="125" y="108"/>
                  <a:pt x="127" y="109"/>
                </a:cubicBezTo>
                <a:cubicBezTo>
                  <a:pt x="127" y="110"/>
                  <a:pt x="128" y="110"/>
                  <a:pt x="128" y="111"/>
                </a:cubicBezTo>
                <a:cubicBezTo>
                  <a:pt x="128" y="111"/>
                  <a:pt x="128" y="112"/>
                  <a:pt x="129" y="112"/>
                </a:cubicBezTo>
                <a:cubicBezTo>
                  <a:pt x="129" y="114"/>
                  <a:pt x="131" y="114"/>
                  <a:pt x="130" y="116"/>
                </a:cubicBezTo>
                <a:cubicBezTo>
                  <a:pt x="130" y="117"/>
                  <a:pt x="131" y="117"/>
                  <a:pt x="131" y="117"/>
                </a:cubicBezTo>
                <a:cubicBezTo>
                  <a:pt x="132" y="117"/>
                  <a:pt x="132" y="118"/>
                  <a:pt x="133" y="118"/>
                </a:cubicBezTo>
                <a:cubicBezTo>
                  <a:pt x="133" y="118"/>
                  <a:pt x="134" y="118"/>
                  <a:pt x="134" y="118"/>
                </a:cubicBezTo>
                <a:cubicBezTo>
                  <a:pt x="135" y="118"/>
                  <a:pt x="136" y="119"/>
                  <a:pt x="137" y="119"/>
                </a:cubicBezTo>
                <a:cubicBezTo>
                  <a:pt x="137" y="119"/>
                  <a:pt x="138" y="119"/>
                  <a:pt x="138" y="119"/>
                </a:cubicBezTo>
                <a:cubicBezTo>
                  <a:pt x="139" y="120"/>
                  <a:pt x="139" y="121"/>
                  <a:pt x="139" y="121"/>
                </a:cubicBezTo>
                <a:cubicBezTo>
                  <a:pt x="140" y="121"/>
                  <a:pt x="140" y="121"/>
                  <a:pt x="141" y="121"/>
                </a:cubicBezTo>
                <a:cubicBezTo>
                  <a:pt x="142" y="121"/>
                  <a:pt x="143" y="122"/>
                  <a:pt x="144" y="122"/>
                </a:cubicBezTo>
                <a:cubicBezTo>
                  <a:pt x="145" y="122"/>
                  <a:pt x="145" y="121"/>
                  <a:pt x="146" y="122"/>
                </a:cubicBezTo>
                <a:cubicBezTo>
                  <a:pt x="147" y="122"/>
                  <a:pt x="147" y="122"/>
                  <a:pt x="148" y="123"/>
                </a:cubicBezTo>
                <a:cubicBezTo>
                  <a:pt x="138" y="140"/>
                  <a:pt x="121" y="153"/>
                  <a:pt x="100" y="158"/>
                </a:cubicBezTo>
                <a:cubicBezTo>
                  <a:pt x="100" y="157"/>
                  <a:pt x="100" y="156"/>
                  <a:pt x="100" y="155"/>
                </a:cubicBezTo>
                <a:cubicBezTo>
                  <a:pt x="100" y="154"/>
                  <a:pt x="100" y="153"/>
                  <a:pt x="100" y="151"/>
                </a:cubicBezTo>
                <a:cubicBezTo>
                  <a:pt x="100" y="150"/>
                  <a:pt x="99" y="148"/>
                  <a:pt x="99" y="147"/>
                </a:cubicBezTo>
                <a:cubicBezTo>
                  <a:pt x="99" y="147"/>
                  <a:pt x="97" y="145"/>
                  <a:pt x="96" y="145"/>
                </a:cubicBezTo>
                <a:cubicBezTo>
                  <a:pt x="95" y="144"/>
                  <a:pt x="94" y="144"/>
                  <a:pt x="94" y="144"/>
                </a:cubicBezTo>
                <a:cubicBezTo>
                  <a:pt x="92" y="143"/>
                  <a:pt x="90" y="142"/>
                  <a:pt x="89" y="140"/>
                </a:cubicBezTo>
                <a:cubicBezTo>
                  <a:pt x="89" y="140"/>
                  <a:pt x="89" y="139"/>
                  <a:pt x="89" y="139"/>
                </a:cubicBezTo>
                <a:cubicBezTo>
                  <a:pt x="88" y="138"/>
                  <a:pt x="88" y="138"/>
                  <a:pt x="88" y="138"/>
                </a:cubicBezTo>
                <a:lnTo>
                  <a:pt x="88" y="164"/>
                </a:lnTo>
                <a:close/>
                <a:moveTo>
                  <a:pt x="1" y="66"/>
                </a:moveTo>
                <a:cubicBezTo>
                  <a:pt x="1" y="67"/>
                  <a:pt x="1" y="68"/>
                  <a:pt x="1" y="70"/>
                </a:cubicBezTo>
                <a:cubicBezTo>
                  <a:pt x="1" y="71"/>
                  <a:pt x="0" y="72"/>
                  <a:pt x="0" y="74"/>
                </a:cubicBezTo>
                <a:cubicBezTo>
                  <a:pt x="0" y="76"/>
                  <a:pt x="0" y="79"/>
                  <a:pt x="0" y="82"/>
                </a:cubicBezTo>
                <a:cubicBezTo>
                  <a:pt x="0" y="85"/>
                  <a:pt x="0" y="88"/>
                  <a:pt x="0" y="91"/>
                </a:cubicBezTo>
                <a:cubicBezTo>
                  <a:pt x="0" y="92"/>
                  <a:pt x="1" y="93"/>
                  <a:pt x="1" y="95"/>
                </a:cubicBezTo>
                <a:cubicBezTo>
                  <a:pt x="1" y="96"/>
                  <a:pt x="1" y="97"/>
                  <a:pt x="1" y="99"/>
                </a:cubicBezTo>
                <a:cubicBezTo>
                  <a:pt x="2" y="100"/>
                  <a:pt x="2" y="101"/>
                  <a:pt x="2" y="103"/>
                </a:cubicBezTo>
                <a:cubicBezTo>
                  <a:pt x="3" y="105"/>
                  <a:pt x="4" y="108"/>
                  <a:pt x="5" y="110"/>
                </a:cubicBezTo>
                <a:cubicBezTo>
                  <a:pt x="5" y="112"/>
                  <a:pt x="6" y="113"/>
                  <a:pt x="6" y="114"/>
                </a:cubicBezTo>
                <a:cubicBezTo>
                  <a:pt x="7" y="115"/>
                  <a:pt x="7" y="117"/>
                  <a:pt x="8" y="118"/>
                </a:cubicBezTo>
                <a:cubicBezTo>
                  <a:pt x="8" y="118"/>
                  <a:pt x="9" y="119"/>
                  <a:pt x="9" y="120"/>
                </a:cubicBezTo>
                <a:cubicBezTo>
                  <a:pt x="9" y="121"/>
                  <a:pt x="10" y="122"/>
                  <a:pt x="11" y="123"/>
                </a:cubicBezTo>
                <a:cubicBezTo>
                  <a:pt x="13" y="127"/>
                  <a:pt x="15" y="130"/>
                  <a:pt x="17" y="133"/>
                </a:cubicBezTo>
                <a:cubicBezTo>
                  <a:pt x="19" y="134"/>
                  <a:pt x="20" y="136"/>
                  <a:pt x="21" y="137"/>
                </a:cubicBezTo>
                <a:cubicBezTo>
                  <a:pt x="22" y="138"/>
                  <a:pt x="23" y="139"/>
                  <a:pt x="24" y="140"/>
                </a:cubicBezTo>
                <a:cubicBezTo>
                  <a:pt x="25" y="141"/>
                  <a:pt x="26" y="142"/>
                  <a:pt x="27" y="143"/>
                </a:cubicBezTo>
                <a:cubicBezTo>
                  <a:pt x="31" y="147"/>
                  <a:pt x="36" y="151"/>
                  <a:pt x="41" y="153"/>
                </a:cubicBezTo>
                <a:cubicBezTo>
                  <a:pt x="42" y="154"/>
                  <a:pt x="43" y="155"/>
                  <a:pt x="45" y="155"/>
                </a:cubicBezTo>
                <a:cubicBezTo>
                  <a:pt x="47" y="157"/>
                  <a:pt x="49" y="158"/>
                  <a:pt x="52" y="159"/>
                </a:cubicBezTo>
                <a:cubicBezTo>
                  <a:pt x="53" y="159"/>
                  <a:pt x="54" y="160"/>
                  <a:pt x="56" y="160"/>
                </a:cubicBezTo>
                <a:cubicBezTo>
                  <a:pt x="64" y="163"/>
                  <a:pt x="73" y="164"/>
                  <a:pt x="82" y="164"/>
                </a:cubicBezTo>
                <a:cubicBezTo>
                  <a:pt x="84" y="164"/>
                  <a:pt x="86" y="164"/>
                  <a:pt x="88" y="164"/>
                </a:cubicBezTo>
                <a:cubicBezTo>
                  <a:pt x="88" y="138"/>
                  <a:pt x="88" y="138"/>
                  <a:pt x="88" y="138"/>
                </a:cubicBezTo>
                <a:cubicBezTo>
                  <a:pt x="87" y="137"/>
                  <a:pt x="87" y="137"/>
                  <a:pt x="87" y="136"/>
                </a:cubicBezTo>
                <a:cubicBezTo>
                  <a:pt x="86" y="135"/>
                  <a:pt x="85" y="133"/>
                  <a:pt x="84" y="131"/>
                </a:cubicBezTo>
                <a:cubicBezTo>
                  <a:pt x="83" y="130"/>
                  <a:pt x="83" y="129"/>
                  <a:pt x="82" y="128"/>
                </a:cubicBezTo>
                <a:cubicBezTo>
                  <a:pt x="82" y="128"/>
                  <a:pt x="80" y="127"/>
                  <a:pt x="80" y="127"/>
                </a:cubicBezTo>
                <a:cubicBezTo>
                  <a:pt x="80" y="126"/>
                  <a:pt x="80" y="125"/>
                  <a:pt x="80" y="124"/>
                </a:cubicBezTo>
                <a:cubicBezTo>
                  <a:pt x="80" y="123"/>
                  <a:pt x="81" y="123"/>
                  <a:pt x="81" y="122"/>
                </a:cubicBezTo>
                <a:cubicBezTo>
                  <a:pt x="81" y="121"/>
                  <a:pt x="80" y="121"/>
                  <a:pt x="80" y="120"/>
                </a:cubicBezTo>
                <a:cubicBezTo>
                  <a:pt x="80" y="119"/>
                  <a:pt x="81" y="118"/>
                  <a:pt x="81" y="117"/>
                </a:cubicBezTo>
                <a:cubicBezTo>
                  <a:pt x="81" y="117"/>
                  <a:pt x="81" y="116"/>
                  <a:pt x="82" y="116"/>
                </a:cubicBezTo>
                <a:cubicBezTo>
                  <a:pt x="82" y="115"/>
                  <a:pt x="83" y="115"/>
                  <a:pt x="83" y="115"/>
                </a:cubicBezTo>
                <a:cubicBezTo>
                  <a:pt x="83" y="114"/>
                  <a:pt x="83" y="114"/>
                  <a:pt x="84" y="113"/>
                </a:cubicBezTo>
                <a:cubicBezTo>
                  <a:pt x="84" y="113"/>
                  <a:pt x="86" y="112"/>
                  <a:pt x="86" y="111"/>
                </a:cubicBezTo>
                <a:cubicBezTo>
                  <a:pt x="86" y="111"/>
                  <a:pt x="86" y="107"/>
                  <a:pt x="86" y="106"/>
                </a:cubicBezTo>
                <a:cubicBezTo>
                  <a:pt x="86" y="106"/>
                  <a:pt x="85" y="105"/>
                  <a:pt x="85" y="105"/>
                </a:cubicBezTo>
                <a:cubicBezTo>
                  <a:pt x="85" y="104"/>
                  <a:pt x="84" y="102"/>
                  <a:pt x="83" y="102"/>
                </a:cubicBezTo>
                <a:cubicBezTo>
                  <a:pt x="83" y="102"/>
                  <a:pt x="82" y="103"/>
                  <a:pt x="82" y="104"/>
                </a:cubicBezTo>
                <a:cubicBezTo>
                  <a:pt x="82" y="104"/>
                  <a:pt x="82" y="105"/>
                  <a:pt x="81" y="105"/>
                </a:cubicBezTo>
                <a:cubicBezTo>
                  <a:pt x="80" y="105"/>
                  <a:pt x="80" y="104"/>
                  <a:pt x="78" y="104"/>
                </a:cubicBezTo>
                <a:cubicBezTo>
                  <a:pt x="78" y="104"/>
                  <a:pt x="77" y="104"/>
                  <a:pt x="77" y="103"/>
                </a:cubicBezTo>
                <a:cubicBezTo>
                  <a:pt x="76" y="103"/>
                  <a:pt x="76" y="102"/>
                  <a:pt x="75" y="101"/>
                </a:cubicBezTo>
                <a:cubicBezTo>
                  <a:pt x="74" y="101"/>
                  <a:pt x="74" y="101"/>
                  <a:pt x="73" y="100"/>
                </a:cubicBezTo>
                <a:cubicBezTo>
                  <a:pt x="73" y="100"/>
                  <a:pt x="73" y="99"/>
                  <a:pt x="73" y="99"/>
                </a:cubicBezTo>
                <a:cubicBezTo>
                  <a:pt x="72" y="98"/>
                  <a:pt x="71" y="96"/>
                  <a:pt x="70" y="96"/>
                </a:cubicBezTo>
                <a:cubicBezTo>
                  <a:pt x="69" y="95"/>
                  <a:pt x="68" y="95"/>
                  <a:pt x="67" y="95"/>
                </a:cubicBezTo>
                <a:cubicBezTo>
                  <a:pt x="67" y="95"/>
                  <a:pt x="66" y="95"/>
                  <a:pt x="66" y="94"/>
                </a:cubicBezTo>
                <a:cubicBezTo>
                  <a:pt x="65" y="94"/>
                  <a:pt x="65" y="94"/>
                  <a:pt x="64" y="94"/>
                </a:cubicBezTo>
                <a:cubicBezTo>
                  <a:pt x="63" y="93"/>
                  <a:pt x="62" y="90"/>
                  <a:pt x="60" y="90"/>
                </a:cubicBezTo>
                <a:cubicBezTo>
                  <a:pt x="59" y="91"/>
                  <a:pt x="58" y="91"/>
                  <a:pt x="57" y="91"/>
                </a:cubicBezTo>
                <a:cubicBezTo>
                  <a:pt x="56" y="91"/>
                  <a:pt x="55" y="91"/>
                  <a:pt x="54" y="90"/>
                </a:cubicBezTo>
                <a:cubicBezTo>
                  <a:pt x="53" y="90"/>
                  <a:pt x="51" y="89"/>
                  <a:pt x="50" y="89"/>
                </a:cubicBezTo>
                <a:cubicBezTo>
                  <a:pt x="50" y="89"/>
                  <a:pt x="49" y="88"/>
                  <a:pt x="49" y="88"/>
                </a:cubicBezTo>
                <a:cubicBezTo>
                  <a:pt x="48" y="87"/>
                  <a:pt x="47" y="87"/>
                  <a:pt x="47" y="87"/>
                </a:cubicBezTo>
                <a:cubicBezTo>
                  <a:pt x="46" y="87"/>
                  <a:pt x="46" y="86"/>
                  <a:pt x="45" y="86"/>
                </a:cubicBezTo>
                <a:cubicBezTo>
                  <a:pt x="44" y="85"/>
                  <a:pt x="44" y="85"/>
                  <a:pt x="44" y="84"/>
                </a:cubicBezTo>
                <a:cubicBezTo>
                  <a:pt x="44" y="83"/>
                  <a:pt x="44" y="83"/>
                  <a:pt x="44" y="82"/>
                </a:cubicBezTo>
                <a:cubicBezTo>
                  <a:pt x="45" y="80"/>
                  <a:pt x="43" y="79"/>
                  <a:pt x="42" y="77"/>
                </a:cubicBezTo>
                <a:cubicBezTo>
                  <a:pt x="41" y="76"/>
                  <a:pt x="41" y="76"/>
                  <a:pt x="40" y="75"/>
                </a:cubicBezTo>
                <a:cubicBezTo>
                  <a:pt x="40" y="74"/>
                  <a:pt x="40" y="74"/>
                  <a:pt x="40" y="74"/>
                </a:cubicBezTo>
                <a:cubicBezTo>
                  <a:pt x="39" y="73"/>
                  <a:pt x="39" y="72"/>
                  <a:pt x="38" y="71"/>
                </a:cubicBezTo>
                <a:cubicBezTo>
                  <a:pt x="38" y="71"/>
                  <a:pt x="37" y="70"/>
                  <a:pt x="37" y="69"/>
                </a:cubicBezTo>
                <a:cubicBezTo>
                  <a:pt x="36" y="68"/>
                  <a:pt x="37" y="67"/>
                  <a:pt x="37" y="66"/>
                </a:cubicBezTo>
                <a:cubicBezTo>
                  <a:pt x="36" y="65"/>
                  <a:pt x="34" y="65"/>
                  <a:pt x="34" y="68"/>
                </a:cubicBezTo>
                <a:cubicBezTo>
                  <a:pt x="34" y="68"/>
                  <a:pt x="35" y="69"/>
                  <a:pt x="35" y="69"/>
                </a:cubicBezTo>
                <a:cubicBezTo>
                  <a:pt x="35" y="70"/>
                  <a:pt x="35" y="71"/>
                  <a:pt x="36" y="72"/>
                </a:cubicBezTo>
                <a:cubicBezTo>
                  <a:pt x="36" y="72"/>
                  <a:pt x="37" y="73"/>
                  <a:pt x="37" y="74"/>
                </a:cubicBezTo>
                <a:cubicBezTo>
                  <a:pt x="37" y="75"/>
                  <a:pt x="37" y="76"/>
                  <a:pt x="37" y="77"/>
                </a:cubicBezTo>
                <a:cubicBezTo>
                  <a:pt x="38" y="77"/>
                  <a:pt x="39" y="78"/>
                  <a:pt x="38" y="79"/>
                </a:cubicBezTo>
                <a:cubicBezTo>
                  <a:pt x="37" y="79"/>
                  <a:pt x="37" y="78"/>
                  <a:pt x="37" y="78"/>
                </a:cubicBezTo>
                <a:cubicBezTo>
                  <a:pt x="36" y="78"/>
                  <a:pt x="35" y="77"/>
                  <a:pt x="35" y="76"/>
                </a:cubicBezTo>
                <a:cubicBezTo>
                  <a:pt x="35" y="76"/>
                  <a:pt x="35" y="75"/>
                  <a:pt x="35" y="75"/>
                </a:cubicBezTo>
                <a:cubicBezTo>
                  <a:pt x="35" y="73"/>
                  <a:pt x="32" y="73"/>
                  <a:pt x="32" y="72"/>
                </a:cubicBezTo>
                <a:cubicBezTo>
                  <a:pt x="32" y="71"/>
                  <a:pt x="33" y="71"/>
                  <a:pt x="33" y="70"/>
                </a:cubicBezTo>
                <a:cubicBezTo>
                  <a:pt x="33" y="69"/>
                  <a:pt x="32" y="69"/>
                  <a:pt x="32" y="68"/>
                </a:cubicBezTo>
                <a:cubicBezTo>
                  <a:pt x="32" y="67"/>
                  <a:pt x="32" y="66"/>
                  <a:pt x="32" y="65"/>
                </a:cubicBezTo>
                <a:cubicBezTo>
                  <a:pt x="32" y="64"/>
                  <a:pt x="32" y="63"/>
                  <a:pt x="32" y="63"/>
                </a:cubicBezTo>
                <a:cubicBezTo>
                  <a:pt x="31" y="62"/>
                  <a:pt x="30" y="61"/>
                  <a:pt x="30" y="61"/>
                </a:cubicBezTo>
                <a:cubicBezTo>
                  <a:pt x="29" y="61"/>
                  <a:pt x="28" y="61"/>
                  <a:pt x="28" y="60"/>
                </a:cubicBezTo>
                <a:cubicBezTo>
                  <a:pt x="28" y="60"/>
                  <a:pt x="28" y="58"/>
                  <a:pt x="27" y="58"/>
                </a:cubicBezTo>
                <a:cubicBezTo>
                  <a:pt x="27" y="57"/>
                  <a:pt x="27" y="56"/>
                  <a:pt x="27" y="54"/>
                </a:cubicBezTo>
                <a:cubicBezTo>
                  <a:pt x="27" y="53"/>
                  <a:pt x="27" y="52"/>
                  <a:pt x="27" y="51"/>
                </a:cubicBezTo>
                <a:cubicBezTo>
                  <a:pt x="28" y="50"/>
                  <a:pt x="29" y="50"/>
                  <a:pt x="29" y="49"/>
                </a:cubicBezTo>
                <a:cubicBezTo>
                  <a:pt x="29" y="48"/>
                  <a:pt x="29" y="48"/>
                  <a:pt x="30" y="47"/>
                </a:cubicBezTo>
                <a:cubicBezTo>
                  <a:pt x="30" y="46"/>
                  <a:pt x="32" y="45"/>
                  <a:pt x="33" y="44"/>
                </a:cubicBezTo>
                <a:cubicBezTo>
                  <a:pt x="34" y="42"/>
                  <a:pt x="35" y="41"/>
                  <a:pt x="35" y="40"/>
                </a:cubicBezTo>
                <a:cubicBezTo>
                  <a:pt x="36" y="39"/>
                  <a:pt x="36" y="38"/>
                  <a:pt x="36" y="38"/>
                </a:cubicBezTo>
                <a:cubicBezTo>
                  <a:pt x="36" y="37"/>
                  <a:pt x="34" y="36"/>
                  <a:pt x="34" y="35"/>
                </a:cubicBezTo>
                <a:cubicBezTo>
                  <a:pt x="35" y="34"/>
                  <a:pt x="35" y="34"/>
                  <a:pt x="36" y="34"/>
                </a:cubicBezTo>
                <a:cubicBezTo>
                  <a:pt x="36" y="34"/>
                  <a:pt x="36" y="33"/>
                  <a:pt x="36" y="32"/>
                </a:cubicBezTo>
                <a:cubicBezTo>
                  <a:pt x="36" y="31"/>
                  <a:pt x="36" y="31"/>
                  <a:pt x="36" y="30"/>
                </a:cubicBezTo>
                <a:cubicBezTo>
                  <a:pt x="36" y="29"/>
                  <a:pt x="37" y="29"/>
                  <a:pt x="36" y="28"/>
                </a:cubicBezTo>
                <a:cubicBezTo>
                  <a:pt x="36" y="27"/>
                  <a:pt x="35" y="28"/>
                  <a:pt x="34" y="28"/>
                </a:cubicBezTo>
                <a:cubicBezTo>
                  <a:pt x="33" y="27"/>
                  <a:pt x="34" y="26"/>
                  <a:pt x="34" y="26"/>
                </a:cubicBezTo>
                <a:cubicBezTo>
                  <a:pt x="34" y="25"/>
                  <a:pt x="34" y="25"/>
                  <a:pt x="34" y="24"/>
                </a:cubicBezTo>
                <a:cubicBezTo>
                  <a:pt x="34" y="24"/>
                  <a:pt x="35" y="23"/>
                  <a:pt x="35" y="23"/>
                </a:cubicBezTo>
                <a:cubicBezTo>
                  <a:pt x="34" y="23"/>
                  <a:pt x="34" y="22"/>
                  <a:pt x="34" y="21"/>
                </a:cubicBezTo>
                <a:cubicBezTo>
                  <a:pt x="43" y="13"/>
                  <a:pt x="55" y="8"/>
                  <a:pt x="68" y="6"/>
                </a:cubicBezTo>
                <a:cubicBezTo>
                  <a:pt x="68" y="6"/>
                  <a:pt x="68" y="6"/>
                  <a:pt x="68" y="6"/>
                </a:cubicBezTo>
                <a:cubicBezTo>
                  <a:pt x="68" y="6"/>
                  <a:pt x="68" y="6"/>
                  <a:pt x="69" y="6"/>
                </a:cubicBezTo>
                <a:cubicBezTo>
                  <a:pt x="70" y="6"/>
                  <a:pt x="70" y="6"/>
                  <a:pt x="71" y="6"/>
                </a:cubicBezTo>
                <a:cubicBezTo>
                  <a:pt x="72" y="6"/>
                  <a:pt x="73" y="6"/>
                  <a:pt x="74" y="6"/>
                </a:cubicBezTo>
                <a:cubicBezTo>
                  <a:pt x="75" y="6"/>
                  <a:pt x="78" y="8"/>
                  <a:pt x="79" y="7"/>
                </a:cubicBezTo>
                <a:cubicBezTo>
                  <a:pt x="79" y="7"/>
                  <a:pt x="79" y="6"/>
                  <a:pt x="79" y="6"/>
                </a:cubicBezTo>
                <a:cubicBezTo>
                  <a:pt x="80" y="5"/>
                  <a:pt x="80" y="5"/>
                  <a:pt x="80" y="4"/>
                </a:cubicBezTo>
                <a:cubicBezTo>
                  <a:pt x="81" y="4"/>
                  <a:pt x="81" y="4"/>
                  <a:pt x="82" y="4"/>
                </a:cubicBezTo>
                <a:cubicBezTo>
                  <a:pt x="84" y="4"/>
                  <a:pt x="86" y="4"/>
                  <a:pt x="88" y="4"/>
                </a:cubicBezTo>
                <a:cubicBezTo>
                  <a:pt x="88" y="0"/>
                  <a:pt x="88" y="0"/>
                  <a:pt x="88" y="0"/>
                </a:cubicBezTo>
                <a:cubicBezTo>
                  <a:pt x="86" y="0"/>
                  <a:pt x="85" y="0"/>
                  <a:pt x="84" y="0"/>
                </a:cubicBezTo>
                <a:cubicBezTo>
                  <a:pt x="83" y="0"/>
                  <a:pt x="83" y="0"/>
                  <a:pt x="82" y="0"/>
                </a:cubicBezTo>
                <a:cubicBezTo>
                  <a:pt x="81" y="0"/>
                  <a:pt x="80" y="0"/>
                  <a:pt x="80" y="0"/>
                </a:cubicBezTo>
                <a:cubicBezTo>
                  <a:pt x="71" y="0"/>
                  <a:pt x="63" y="2"/>
                  <a:pt x="56" y="4"/>
                </a:cubicBezTo>
                <a:cubicBezTo>
                  <a:pt x="54" y="5"/>
                  <a:pt x="53" y="5"/>
                  <a:pt x="52" y="6"/>
                </a:cubicBezTo>
                <a:cubicBezTo>
                  <a:pt x="52" y="6"/>
                  <a:pt x="51" y="6"/>
                  <a:pt x="51" y="6"/>
                </a:cubicBezTo>
                <a:cubicBezTo>
                  <a:pt x="50" y="6"/>
                  <a:pt x="49" y="7"/>
                  <a:pt x="48" y="7"/>
                </a:cubicBezTo>
                <a:cubicBezTo>
                  <a:pt x="47" y="8"/>
                  <a:pt x="46" y="8"/>
                  <a:pt x="45" y="9"/>
                </a:cubicBezTo>
                <a:cubicBezTo>
                  <a:pt x="43" y="9"/>
                  <a:pt x="42" y="10"/>
                  <a:pt x="41" y="11"/>
                </a:cubicBezTo>
                <a:cubicBezTo>
                  <a:pt x="37" y="13"/>
                  <a:pt x="32" y="17"/>
                  <a:pt x="28" y="20"/>
                </a:cubicBezTo>
                <a:cubicBezTo>
                  <a:pt x="28" y="20"/>
                  <a:pt x="27" y="21"/>
                  <a:pt x="27" y="21"/>
                </a:cubicBezTo>
                <a:cubicBezTo>
                  <a:pt x="26" y="22"/>
                  <a:pt x="25" y="23"/>
                  <a:pt x="24" y="24"/>
                </a:cubicBezTo>
                <a:cubicBezTo>
                  <a:pt x="23" y="25"/>
                  <a:pt x="22" y="26"/>
                  <a:pt x="21" y="27"/>
                </a:cubicBezTo>
                <a:cubicBezTo>
                  <a:pt x="20" y="28"/>
                  <a:pt x="19" y="30"/>
                  <a:pt x="17" y="31"/>
                </a:cubicBezTo>
                <a:cubicBezTo>
                  <a:pt x="15" y="34"/>
                  <a:pt x="13" y="38"/>
                  <a:pt x="11" y="41"/>
                </a:cubicBezTo>
                <a:cubicBezTo>
                  <a:pt x="10" y="42"/>
                  <a:pt x="9" y="44"/>
                  <a:pt x="9" y="45"/>
                </a:cubicBezTo>
                <a:cubicBezTo>
                  <a:pt x="9" y="45"/>
                  <a:pt x="8" y="46"/>
                  <a:pt x="8" y="46"/>
                </a:cubicBezTo>
                <a:cubicBezTo>
                  <a:pt x="7" y="48"/>
                  <a:pt x="6" y="50"/>
                  <a:pt x="6" y="52"/>
                </a:cubicBezTo>
                <a:cubicBezTo>
                  <a:pt x="5" y="53"/>
                  <a:pt x="5" y="53"/>
                  <a:pt x="5" y="54"/>
                </a:cubicBezTo>
                <a:cubicBezTo>
                  <a:pt x="4" y="56"/>
                  <a:pt x="3" y="59"/>
                  <a:pt x="2" y="62"/>
                </a:cubicBezTo>
                <a:cubicBezTo>
                  <a:pt x="2" y="63"/>
                  <a:pt x="2" y="64"/>
                  <a:pt x="1" y="66"/>
                </a:cubicBezTo>
                <a:close/>
                <a:moveTo>
                  <a:pt x="88" y="64"/>
                </a:moveTo>
                <a:cubicBezTo>
                  <a:pt x="88" y="103"/>
                  <a:pt x="88" y="103"/>
                  <a:pt x="88" y="103"/>
                </a:cubicBezTo>
                <a:cubicBezTo>
                  <a:pt x="87" y="103"/>
                  <a:pt x="87" y="103"/>
                  <a:pt x="87" y="103"/>
                </a:cubicBezTo>
                <a:cubicBezTo>
                  <a:pt x="86" y="103"/>
                  <a:pt x="85" y="102"/>
                  <a:pt x="85" y="102"/>
                </a:cubicBezTo>
                <a:cubicBezTo>
                  <a:pt x="83" y="101"/>
                  <a:pt x="82" y="102"/>
                  <a:pt x="80" y="102"/>
                </a:cubicBezTo>
                <a:cubicBezTo>
                  <a:pt x="79" y="102"/>
                  <a:pt x="76" y="100"/>
                  <a:pt x="76" y="99"/>
                </a:cubicBezTo>
                <a:cubicBezTo>
                  <a:pt x="76" y="98"/>
                  <a:pt x="77" y="96"/>
                  <a:pt x="77" y="95"/>
                </a:cubicBezTo>
                <a:cubicBezTo>
                  <a:pt x="77" y="94"/>
                  <a:pt x="78" y="94"/>
                  <a:pt x="78" y="93"/>
                </a:cubicBezTo>
                <a:cubicBezTo>
                  <a:pt x="78" y="92"/>
                  <a:pt x="76" y="91"/>
                  <a:pt x="76" y="91"/>
                </a:cubicBezTo>
                <a:cubicBezTo>
                  <a:pt x="74" y="91"/>
                  <a:pt x="72" y="92"/>
                  <a:pt x="70" y="91"/>
                </a:cubicBezTo>
                <a:cubicBezTo>
                  <a:pt x="69" y="90"/>
                  <a:pt x="70" y="90"/>
                  <a:pt x="70" y="89"/>
                </a:cubicBezTo>
                <a:cubicBezTo>
                  <a:pt x="71" y="89"/>
                  <a:pt x="70" y="88"/>
                  <a:pt x="71" y="88"/>
                </a:cubicBezTo>
                <a:cubicBezTo>
                  <a:pt x="71" y="88"/>
                  <a:pt x="71" y="87"/>
                  <a:pt x="72" y="87"/>
                </a:cubicBezTo>
                <a:cubicBezTo>
                  <a:pt x="72" y="86"/>
                  <a:pt x="72" y="85"/>
                  <a:pt x="72" y="85"/>
                </a:cubicBezTo>
                <a:cubicBezTo>
                  <a:pt x="72" y="84"/>
                  <a:pt x="73" y="84"/>
                  <a:pt x="73" y="83"/>
                </a:cubicBezTo>
                <a:cubicBezTo>
                  <a:pt x="73" y="83"/>
                  <a:pt x="73" y="82"/>
                  <a:pt x="72" y="82"/>
                </a:cubicBezTo>
                <a:cubicBezTo>
                  <a:pt x="71" y="82"/>
                  <a:pt x="70" y="82"/>
                  <a:pt x="69" y="82"/>
                </a:cubicBezTo>
                <a:cubicBezTo>
                  <a:pt x="67" y="83"/>
                  <a:pt x="67" y="86"/>
                  <a:pt x="65" y="86"/>
                </a:cubicBezTo>
                <a:cubicBezTo>
                  <a:pt x="65" y="86"/>
                  <a:pt x="64" y="86"/>
                  <a:pt x="63" y="87"/>
                </a:cubicBezTo>
                <a:cubicBezTo>
                  <a:pt x="63" y="87"/>
                  <a:pt x="62" y="87"/>
                  <a:pt x="61" y="87"/>
                </a:cubicBezTo>
                <a:cubicBezTo>
                  <a:pt x="60" y="87"/>
                  <a:pt x="59" y="86"/>
                  <a:pt x="59" y="86"/>
                </a:cubicBezTo>
                <a:cubicBezTo>
                  <a:pt x="58" y="85"/>
                  <a:pt x="57" y="83"/>
                  <a:pt x="57" y="83"/>
                </a:cubicBezTo>
                <a:cubicBezTo>
                  <a:pt x="56" y="80"/>
                  <a:pt x="57" y="78"/>
                  <a:pt x="58" y="76"/>
                </a:cubicBezTo>
                <a:cubicBezTo>
                  <a:pt x="58" y="76"/>
                  <a:pt x="59" y="75"/>
                  <a:pt x="59" y="75"/>
                </a:cubicBezTo>
                <a:cubicBezTo>
                  <a:pt x="59" y="74"/>
                  <a:pt x="59" y="73"/>
                  <a:pt x="59" y="73"/>
                </a:cubicBezTo>
                <a:cubicBezTo>
                  <a:pt x="59" y="71"/>
                  <a:pt x="61" y="71"/>
                  <a:pt x="62" y="70"/>
                </a:cubicBezTo>
                <a:cubicBezTo>
                  <a:pt x="63" y="69"/>
                  <a:pt x="65" y="68"/>
                  <a:pt x="66" y="68"/>
                </a:cubicBezTo>
                <a:cubicBezTo>
                  <a:pt x="67" y="68"/>
                  <a:pt x="68" y="68"/>
                  <a:pt x="69" y="69"/>
                </a:cubicBezTo>
                <a:cubicBezTo>
                  <a:pt x="69" y="69"/>
                  <a:pt x="70" y="69"/>
                  <a:pt x="70" y="69"/>
                </a:cubicBezTo>
                <a:cubicBezTo>
                  <a:pt x="72" y="69"/>
                  <a:pt x="72" y="68"/>
                  <a:pt x="74" y="67"/>
                </a:cubicBezTo>
                <a:cubicBezTo>
                  <a:pt x="75" y="68"/>
                  <a:pt x="76" y="67"/>
                  <a:pt x="77" y="67"/>
                </a:cubicBezTo>
                <a:cubicBezTo>
                  <a:pt x="78" y="67"/>
                  <a:pt x="79" y="68"/>
                  <a:pt x="79" y="68"/>
                </a:cubicBezTo>
                <a:cubicBezTo>
                  <a:pt x="80" y="68"/>
                  <a:pt x="80" y="68"/>
                  <a:pt x="81" y="68"/>
                </a:cubicBezTo>
                <a:cubicBezTo>
                  <a:pt x="82" y="68"/>
                  <a:pt x="82" y="69"/>
                  <a:pt x="83" y="70"/>
                </a:cubicBezTo>
                <a:cubicBezTo>
                  <a:pt x="83" y="71"/>
                  <a:pt x="82" y="71"/>
                  <a:pt x="82" y="72"/>
                </a:cubicBezTo>
                <a:cubicBezTo>
                  <a:pt x="83" y="73"/>
                  <a:pt x="85" y="73"/>
                  <a:pt x="86" y="74"/>
                </a:cubicBezTo>
                <a:cubicBezTo>
                  <a:pt x="86" y="73"/>
                  <a:pt x="86" y="72"/>
                  <a:pt x="86" y="71"/>
                </a:cubicBezTo>
                <a:cubicBezTo>
                  <a:pt x="86" y="70"/>
                  <a:pt x="86" y="70"/>
                  <a:pt x="86" y="70"/>
                </a:cubicBezTo>
                <a:cubicBezTo>
                  <a:pt x="86" y="69"/>
                  <a:pt x="85" y="69"/>
                  <a:pt x="85" y="68"/>
                </a:cubicBezTo>
                <a:cubicBezTo>
                  <a:pt x="85" y="66"/>
                  <a:pt x="86" y="65"/>
                  <a:pt x="88" y="6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49" name="Freeform 307"/>
          <p:cNvSpPr/>
          <p:nvPr/>
        </p:nvSpPr>
        <p:spPr bwMode="auto">
          <a:xfrm>
            <a:off x="5555441" y="3425038"/>
            <a:ext cx="90475" cy="257235"/>
          </a:xfrm>
          <a:custGeom>
            <a:avLst/>
            <a:gdLst>
              <a:gd name="T0" fmla="*/ 10244 w 53"/>
              <a:gd name="T1" fmla="*/ 30455 h 152"/>
              <a:gd name="T2" fmla="*/ 1707 w 53"/>
              <a:gd name="T3" fmla="*/ 62602 h 152"/>
              <a:gd name="T4" fmla="*/ 6829 w 53"/>
              <a:gd name="T5" fmla="*/ 89673 h 152"/>
              <a:gd name="T6" fmla="*/ 32439 w 53"/>
              <a:gd name="T7" fmla="*/ 116744 h 152"/>
              <a:gd name="T8" fmla="*/ 32439 w 53"/>
              <a:gd name="T9" fmla="*/ 257175 h 152"/>
              <a:gd name="T10" fmla="*/ 58048 w 53"/>
              <a:gd name="T11" fmla="*/ 257175 h 152"/>
              <a:gd name="T12" fmla="*/ 58048 w 53"/>
              <a:gd name="T13" fmla="*/ 116744 h 152"/>
              <a:gd name="T14" fmla="*/ 81950 w 53"/>
              <a:gd name="T15" fmla="*/ 89673 h 152"/>
              <a:gd name="T16" fmla="*/ 88780 w 53"/>
              <a:gd name="T17" fmla="*/ 62602 h 152"/>
              <a:gd name="T18" fmla="*/ 80243 w 53"/>
              <a:gd name="T19" fmla="*/ 30455 h 152"/>
              <a:gd name="T20" fmla="*/ 59756 w 53"/>
              <a:gd name="T21" fmla="*/ 0 h 152"/>
              <a:gd name="T22" fmla="*/ 66585 w 53"/>
              <a:gd name="T23" fmla="*/ 60910 h 152"/>
              <a:gd name="T24" fmla="*/ 58048 w 53"/>
              <a:gd name="T25" fmla="*/ 60910 h 152"/>
              <a:gd name="T26" fmla="*/ 51219 w 53"/>
              <a:gd name="T27" fmla="*/ 0 h 152"/>
              <a:gd name="T28" fmla="*/ 44390 w 53"/>
              <a:gd name="T29" fmla="*/ 0 h 152"/>
              <a:gd name="T30" fmla="*/ 39268 w 53"/>
              <a:gd name="T31" fmla="*/ 0 h 152"/>
              <a:gd name="T32" fmla="*/ 32439 w 53"/>
              <a:gd name="T33" fmla="*/ 60910 h 152"/>
              <a:gd name="T34" fmla="*/ 23902 w 53"/>
              <a:gd name="T35" fmla="*/ 60910 h 152"/>
              <a:gd name="T36" fmla="*/ 30731 w 53"/>
              <a:gd name="T37" fmla="*/ 0 h 152"/>
              <a:gd name="T38" fmla="*/ 10244 w 53"/>
              <a:gd name="T39" fmla="*/ 30455 h 15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3" h="152">
                <a:moveTo>
                  <a:pt x="6" y="18"/>
                </a:moveTo>
                <a:cubicBezTo>
                  <a:pt x="4" y="24"/>
                  <a:pt x="1" y="30"/>
                  <a:pt x="1" y="37"/>
                </a:cubicBezTo>
                <a:cubicBezTo>
                  <a:pt x="0" y="43"/>
                  <a:pt x="1" y="47"/>
                  <a:pt x="4" y="53"/>
                </a:cubicBezTo>
                <a:cubicBezTo>
                  <a:pt x="7" y="58"/>
                  <a:pt x="13" y="66"/>
                  <a:pt x="19" y="69"/>
                </a:cubicBezTo>
                <a:cubicBezTo>
                  <a:pt x="19" y="152"/>
                  <a:pt x="19" y="152"/>
                  <a:pt x="19" y="152"/>
                </a:cubicBezTo>
                <a:cubicBezTo>
                  <a:pt x="34" y="152"/>
                  <a:pt x="34" y="152"/>
                  <a:pt x="34" y="152"/>
                </a:cubicBezTo>
                <a:cubicBezTo>
                  <a:pt x="34" y="69"/>
                  <a:pt x="34" y="69"/>
                  <a:pt x="34" y="69"/>
                </a:cubicBezTo>
                <a:cubicBezTo>
                  <a:pt x="40" y="66"/>
                  <a:pt x="45" y="58"/>
                  <a:pt x="48" y="53"/>
                </a:cubicBezTo>
                <a:cubicBezTo>
                  <a:pt x="51" y="47"/>
                  <a:pt x="53" y="43"/>
                  <a:pt x="52" y="37"/>
                </a:cubicBezTo>
                <a:cubicBezTo>
                  <a:pt x="51" y="30"/>
                  <a:pt x="49" y="24"/>
                  <a:pt x="47" y="18"/>
                </a:cubicBezTo>
                <a:cubicBezTo>
                  <a:pt x="45" y="13"/>
                  <a:pt x="41" y="1"/>
                  <a:pt x="35" y="0"/>
                </a:cubicBezTo>
                <a:cubicBezTo>
                  <a:pt x="39" y="36"/>
                  <a:pt x="39" y="36"/>
                  <a:pt x="39" y="36"/>
                </a:cubicBezTo>
                <a:cubicBezTo>
                  <a:pt x="34" y="36"/>
                  <a:pt x="34" y="36"/>
                  <a:pt x="34" y="36"/>
                </a:cubicBezTo>
                <a:cubicBezTo>
                  <a:pt x="30" y="0"/>
                  <a:pt x="30" y="0"/>
                  <a:pt x="30" y="0"/>
                </a:cubicBezTo>
                <a:cubicBezTo>
                  <a:pt x="26" y="0"/>
                  <a:pt x="26" y="0"/>
                  <a:pt x="26" y="0"/>
                </a:cubicBezTo>
                <a:cubicBezTo>
                  <a:pt x="23" y="0"/>
                  <a:pt x="23" y="0"/>
                  <a:pt x="23" y="0"/>
                </a:cubicBezTo>
                <a:cubicBezTo>
                  <a:pt x="19" y="36"/>
                  <a:pt x="19" y="36"/>
                  <a:pt x="19" y="36"/>
                </a:cubicBezTo>
                <a:cubicBezTo>
                  <a:pt x="14" y="36"/>
                  <a:pt x="14" y="36"/>
                  <a:pt x="14" y="36"/>
                </a:cubicBezTo>
                <a:cubicBezTo>
                  <a:pt x="18" y="0"/>
                  <a:pt x="18" y="0"/>
                  <a:pt x="18" y="0"/>
                </a:cubicBezTo>
                <a:cubicBezTo>
                  <a:pt x="11" y="1"/>
                  <a:pt x="8" y="13"/>
                  <a:pt x="6"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50" name="Freeform 308"/>
          <p:cNvSpPr/>
          <p:nvPr/>
        </p:nvSpPr>
        <p:spPr bwMode="auto">
          <a:xfrm>
            <a:off x="5672893" y="3418687"/>
            <a:ext cx="95238" cy="263586"/>
          </a:xfrm>
          <a:custGeom>
            <a:avLst/>
            <a:gdLst>
              <a:gd name="T0" fmla="*/ 59531 w 56"/>
              <a:gd name="T1" fmla="*/ 263525 h 156"/>
              <a:gd name="T2" fmla="*/ 59531 w 56"/>
              <a:gd name="T3" fmla="*/ 126695 h 156"/>
              <a:gd name="T4" fmla="*/ 95250 w 56"/>
              <a:gd name="T5" fmla="*/ 70949 h 156"/>
              <a:gd name="T6" fmla="*/ 47625 w 56"/>
              <a:gd name="T7" fmla="*/ 0 h 156"/>
              <a:gd name="T8" fmla="*/ 0 w 56"/>
              <a:gd name="T9" fmla="*/ 70949 h 156"/>
              <a:gd name="T10" fmla="*/ 35719 w 56"/>
              <a:gd name="T11" fmla="*/ 126695 h 156"/>
              <a:gd name="T12" fmla="*/ 35719 w 56"/>
              <a:gd name="T13" fmla="*/ 263525 h 156"/>
              <a:gd name="T14" fmla="*/ 59531 w 56"/>
              <a:gd name="T15" fmla="*/ 263525 h 15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 h="156">
                <a:moveTo>
                  <a:pt x="35" y="156"/>
                </a:moveTo>
                <a:cubicBezTo>
                  <a:pt x="35" y="75"/>
                  <a:pt x="35" y="75"/>
                  <a:pt x="35" y="75"/>
                </a:cubicBezTo>
                <a:cubicBezTo>
                  <a:pt x="47" y="71"/>
                  <a:pt x="56" y="58"/>
                  <a:pt x="56" y="42"/>
                </a:cubicBezTo>
                <a:cubicBezTo>
                  <a:pt x="56" y="23"/>
                  <a:pt x="44" y="0"/>
                  <a:pt x="28" y="0"/>
                </a:cubicBezTo>
                <a:cubicBezTo>
                  <a:pt x="13" y="0"/>
                  <a:pt x="0" y="23"/>
                  <a:pt x="0" y="42"/>
                </a:cubicBezTo>
                <a:cubicBezTo>
                  <a:pt x="0" y="58"/>
                  <a:pt x="9" y="71"/>
                  <a:pt x="21" y="75"/>
                </a:cubicBezTo>
                <a:cubicBezTo>
                  <a:pt x="21" y="156"/>
                  <a:pt x="21" y="156"/>
                  <a:pt x="21" y="156"/>
                </a:cubicBezTo>
                <a:lnTo>
                  <a:pt x="35" y="15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51" name="Freeform 309"/>
          <p:cNvSpPr/>
          <p:nvPr/>
        </p:nvSpPr>
        <p:spPr bwMode="auto">
          <a:xfrm>
            <a:off x="5623694" y="3715610"/>
            <a:ext cx="226983" cy="235004"/>
          </a:xfrm>
          <a:custGeom>
            <a:avLst/>
            <a:gdLst>
              <a:gd name="T0" fmla="*/ 115201 w 134"/>
              <a:gd name="T1" fmla="*/ 0 h 139"/>
              <a:gd name="T2" fmla="*/ 88095 w 134"/>
              <a:gd name="T3" fmla="*/ 50709 h 139"/>
              <a:gd name="T4" fmla="*/ 88095 w 134"/>
              <a:gd name="T5" fmla="*/ 87895 h 139"/>
              <a:gd name="T6" fmla="*/ 0 w 134"/>
              <a:gd name="T7" fmla="*/ 125081 h 139"/>
              <a:gd name="T8" fmla="*/ 0 w 134"/>
              <a:gd name="T9" fmla="*/ 150436 h 139"/>
              <a:gd name="T10" fmla="*/ 88095 w 134"/>
              <a:gd name="T11" fmla="*/ 131842 h 139"/>
              <a:gd name="T12" fmla="*/ 88095 w 134"/>
              <a:gd name="T13" fmla="*/ 182551 h 139"/>
              <a:gd name="T14" fmla="*/ 50824 w 134"/>
              <a:gd name="T15" fmla="*/ 209596 h 139"/>
              <a:gd name="T16" fmla="*/ 50824 w 134"/>
              <a:gd name="T17" fmla="*/ 234950 h 139"/>
              <a:gd name="T18" fmla="*/ 113507 w 134"/>
              <a:gd name="T19" fmla="*/ 212976 h 139"/>
              <a:gd name="T20" fmla="*/ 176189 w 134"/>
              <a:gd name="T21" fmla="*/ 234950 h 139"/>
              <a:gd name="T22" fmla="*/ 176189 w 134"/>
              <a:gd name="T23" fmla="*/ 209596 h 139"/>
              <a:gd name="T24" fmla="*/ 140613 w 134"/>
              <a:gd name="T25" fmla="*/ 182551 h 139"/>
              <a:gd name="T26" fmla="*/ 140613 w 134"/>
              <a:gd name="T27" fmla="*/ 131842 h 139"/>
              <a:gd name="T28" fmla="*/ 227013 w 134"/>
              <a:gd name="T29" fmla="*/ 150436 h 139"/>
              <a:gd name="T30" fmla="*/ 227013 w 134"/>
              <a:gd name="T31" fmla="*/ 125081 h 139"/>
              <a:gd name="T32" fmla="*/ 140613 w 134"/>
              <a:gd name="T33" fmla="*/ 87895 h 139"/>
              <a:gd name="T34" fmla="*/ 140613 w 134"/>
              <a:gd name="T35" fmla="*/ 50709 h 139"/>
              <a:gd name="T36" fmla="*/ 115201 w 134"/>
              <a:gd name="T37" fmla="*/ 0 h 1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4" h="139">
                <a:moveTo>
                  <a:pt x="68" y="0"/>
                </a:moveTo>
                <a:cubicBezTo>
                  <a:pt x="59" y="0"/>
                  <a:pt x="52" y="22"/>
                  <a:pt x="52" y="30"/>
                </a:cubicBezTo>
                <a:cubicBezTo>
                  <a:pt x="52" y="52"/>
                  <a:pt x="52" y="52"/>
                  <a:pt x="52" y="52"/>
                </a:cubicBezTo>
                <a:cubicBezTo>
                  <a:pt x="0" y="74"/>
                  <a:pt x="0" y="74"/>
                  <a:pt x="0" y="74"/>
                </a:cubicBezTo>
                <a:cubicBezTo>
                  <a:pt x="0" y="89"/>
                  <a:pt x="0" y="89"/>
                  <a:pt x="0" y="89"/>
                </a:cubicBezTo>
                <a:cubicBezTo>
                  <a:pt x="52" y="78"/>
                  <a:pt x="52" y="78"/>
                  <a:pt x="52" y="78"/>
                </a:cubicBezTo>
                <a:cubicBezTo>
                  <a:pt x="52" y="108"/>
                  <a:pt x="52" y="108"/>
                  <a:pt x="52" y="108"/>
                </a:cubicBezTo>
                <a:cubicBezTo>
                  <a:pt x="30" y="124"/>
                  <a:pt x="30" y="124"/>
                  <a:pt x="30" y="124"/>
                </a:cubicBezTo>
                <a:cubicBezTo>
                  <a:pt x="30" y="139"/>
                  <a:pt x="30" y="139"/>
                  <a:pt x="30" y="139"/>
                </a:cubicBezTo>
                <a:cubicBezTo>
                  <a:pt x="67" y="126"/>
                  <a:pt x="67" y="126"/>
                  <a:pt x="67" y="126"/>
                </a:cubicBezTo>
                <a:cubicBezTo>
                  <a:pt x="104" y="139"/>
                  <a:pt x="104" y="139"/>
                  <a:pt x="104" y="139"/>
                </a:cubicBezTo>
                <a:cubicBezTo>
                  <a:pt x="104" y="124"/>
                  <a:pt x="104" y="124"/>
                  <a:pt x="104" y="124"/>
                </a:cubicBezTo>
                <a:cubicBezTo>
                  <a:pt x="83" y="108"/>
                  <a:pt x="83" y="108"/>
                  <a:pt x="83" y="108"/>
                </a:cubicBezTo>
                <a:cubicBezTo>
                  <a:pt x="83" y="78"/>
                  <a:pt x="83" y="78"/>
                  <a:pt x="83" y="78"/>
                </a:cubicBezTo>
                <a:cubicBezTo>
                  <a:pt x="134" y="89"/>
                  <a:pt x="134" y="89"/>
                  <a:pt x="134" y="89"/>
                </a:cubicBezTo>
                <a:cubicBezTo>
                  <a:pt x="134" y="74"/>
                  <a:pt x="134" y="74"/>
                  <a:pt x="134" y="74"/>
                </a:cubicBezTo>
                <a:cubicBezTo>
                  <a:pt x="83" y="52"/>
                  <a:pt x="83" y="52"/>
                  <a:pt x="83" y="52"/>
                </a:cubicBezTo>
                <a:cubicBezTo>
                  <a:pt x="83" y="30"/>
                  <a:pt x="83" y="30"/>
                  <a:pt x="83" y="30"/>
                </a:cubicBezTo>
                <a:cubicBezTo>
                  <a:pt x="83" y="22"/>
                  <a:pt x="76" y="0"/>
                  <a:pt x="6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52" name="Freeform 310"/>
          <p:cNvSpPr/>
          <p:nvPr/>
        </p:nvSpPr>
        <p:spPr bwMode="auto">
          <a:xfrm>
            <a:off x="6169715" y="3461552"/>
            <a:ext cx="211111" cy="187368"/>
          </a:xfrm>
          <a:custGeom>
            <a:avLst/>
            <a:gdLst>
              <a:gd name="T0" fmla="*/ 22135 w 124"/>
              <a:gd name="T1" fmla="*/ 18564 h 111"/>
              <a:gd name="T2" fmla="*/ 1703 w 124"/>
              <a:gd name="T3" fmla="*/ 57379 h 111"/>
              <a:gd name="T4" fmla="*/ 0 w 124"/>
              <a:gd name="T5" fmla="*/ 67505 h 111"/>
              <a:gd name="T6" fmla="*/ 0 w 124"/>
              <a:gd name="T7" fmla="*/ 69192 h 111"/>
              <a:gd name="T8" fmla="*/ 0 w 124"/>
              <a:gd name="T9" fmla="*/ 79318 h 111"/>
              <a:gd name="T10" fmla="*/ 1703 w 124"/>
              <a:gd name="T11" fmla="*/ 87756 h 111"/>
              <a:gd name="T12" fmla="*/ 8514 w 124"/>
              <a:gd name="T13" fmla="*/ 121508 h 111"/>
              <a:gd name="T14" fmla="*/ 32352 w 124"/>
              <a:gd name="T15" fmla="*/ 163698 h 111"/>
              <a:gd name="T16" fmla="*/ 32352 w 124"/>
              <a:gd name="T17" fmla="*/ 165386 h 111"/>
              <a:gd name="T18" fmla="*/ 45974 w 124"/>
              <a:gd name="T19" fmla="*/ 178887 h 111"/>
              <a:gd name="T20" fmla="*/ 51082 w 124"/>
              <a:gd name="T21" fmla="*/ 182262 h 111"/>
              <a:gd name="T22" fmla="*/ 73217 w 124"/>
              <a:gd name="T23" fmla="*/ 185637 h 111"/>
              <a:gd name="T24" fmla="*/ 74920 w 124"/>
              <a:gd name="T25" fmla="*/ 185637 h 111"/>
              <a:gd name="T26" fmla="*/ 85136 w 124"/>
              <a:gd name="T27" fmla="*/ 180575 h 111"/>
              <a:gd name="T28" fmla="*/ 91947 w 124"/>
              <a:gd name="T29" fmla="*/ 178887 h 111"/>
              <a:gd name="T30" fmla="*/ 105569 w 124"/>
              <a:gd name="T31" fmla="*/ 177199 h 111"/>
              <a:gd name="T32" fmla="*/ 105569 w 124"/>
              <a:gd name="T33" fmla="*/ 177199 h 111"/>
              <a:gd name="T34" fmla="*/ 119191 w 124"/>
              <a:gd name="T35" fmla="*/ 178887 h 111"/>
              <a:gd name="T36" fmla="*/ 126002 w 124"/>
              <a:gd name="T37" fmla="*/ 180575 h 111"/>
              <a:gd name="T38" fmla="*/ 137921 w 124"/>
              <a:gd name="T39" fmla="*/ 185637 h 111"/>
              <a:gd name="T40" fmla="*/ 137921 w 124"/>
              <a:gd name="T41" fmla="*/ 185637 h 111"/>
              <a:gd name="T42" fmla="*/ 160056 w 124"/>
              <a:gd name="T43" fmla="*/ 182262 h 111"/>
              <a:gd name="T44" fmla="*/ 165164 w 124"/>
              <a:gd name="T45" fmla="*/ 178887 h 111"/>
              <a:gd name="T46" fmla="*/ 178786 w 124"/>
              <a:gd name="T47" fmla="*/ 165386 h 111"/>
              <a:gd name="T48" fmla="*/ 178786 w 124"/>
              <a:gd name="T49" fmla="*/ 163698 h 111"/>
              <a:gd name="T50" fmla="*/ 202624 w 124"/>
              <a:gd name="T51" fmla="*/ 121508 h 111"/>
              <a:gd name="T52" fmla="*/ 211138 w 124"/>
              <a:gd name="T53" fmla="*/ 87756 h 111"/>
              <a:gd name="T54" fmla="*/ 211138 w 124"/>
              <a:gd name="T55" fmla="*/ 79318 h 111"/>
              <a:gd name="T56" fmla="*/ 211138 w 124"/>
              <a:gd name="T57" fmla="*/ 69192 h 111"/>
              <a:gd name="T58" fmla="*/ 211138 w 124"/>
              <a:gd name="T59" fmla="*/ 67505 h 111"/>
              <a:gd name="T60" fmla="*/ 209435 w 124"/>
              <a:gd name="T61" fmla="*/ 57379 h 111"/>
              <a:gd name="T62" fmla="*/ 189003 w 124"/>
              <a:gd name="T63" fmla="*/ 18564 h 111"/>
              <a:gd name="T64" fmla="*/ 185597 w 124"/>
              <a:gd name="T65" fmla="*/ 13501 h 111"/>
              <a:gd name="T66" fmla="*/ 154948 w 124"/>
              <a:gd name="T67" fmla="*/ 1688 h 111"/>
              <a:gd name="T68" fmla="*/ 122596 w 124"/>
              <a:gd name="T69" fmla="*/ 5063 h 111"/>
              <a:gd name="T70" fmla="*/ 105569 w 124"/>
              <a:gd name="T71" fmla="*/ 11813 h 111"/>
              <a:gd name="T72" fmla="*/ 88542 w 124"/>
              <a:gd name="T73" fmla="*/ 5063 h 111"/>
              <a:gd name="T74" fmla="*/ 56190 w 124"/>
              <a:gd name="T75" fmla="*/ 1688 h 111"/>
              <a:gd name="T76" fmla="*/ 25541 w 124"/>
              <a:gd name="T77" fmla="*/ 13501 h 111"/>
              <a:gd name="T78" fmla="*/ 22135 w 124"/>
              <a:gd name="T79" fmla="*/ 18564 h 11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4" h="111">
                <a:moveTo>
                  <a:pt x="13" y="11"/>
                </a:moveTo>
                <a:cubicBezTo>
                  <a:pt x="6" y="17"/>
                  <a:pt x="3" y="25"/>
                  <a:pt x="1" y="34"/>
                </a:cubicBezTo>
                <a:cubicBezTo>
                  <a:pt x="1" y="36"/>
                  <a:pt x="1" y="38"/>
                  <a:pt x="0" y="40"/>
                </a:cubicBezTo>
                <a:cubicBezTo>
                  <a:pt x="0" y="40"/>
                  <a:pt x="0" y="41"/>
                  <a:pt x="0" y="41"/>
                </a:cubicBezTo>
                <a:cubicBezTo>
                  <a:pt x="0" y="43"/>
                  <a:pt x="0" y="45"/>
                  <a:pt x="0" y="47"/>
                </a:cubicBezTo>
                <a:cubicBezTo>
                  <a:pt x="0" y="49"/>
                  <a:pt x="0" y="50"/>
                  <a:pt x="1" y="52"/>
                </a:cubicBezTo>
                <a:cubicBezTo>
                  <a:pt x="1" y="59"/>
                  <a:pt x="3" y="66"/>
                  <a:pt x="5" y="72"/>
                </a:cubicBezTo>
                <a:cubicBezTo>
                  <a:pt x="9" y="81"/>
                  <a:pt x="13" y="89"/>
                  <a:pt x="19" y="97"/>
                </a:cubicBezTo>
                <a:cubicBezTo>
                  <a:pt x="19" y="97"/>
                  <a:pt x="19" y="97"/>
                  <a:pt x="19" y="98"/>
                </a:cubicBezTo>
                <a:cubicBezTo>
                  <a:pt x="22" y="101"/>
                  <a:pt x="24" y="104"/>
                  <a:pt x="27" y="106"/>
                </a:cubicBezTo>
                <a:cubicBezTo>
                  <a:pt x="28" y="107"/>
                  <a:pt x="29" y="108"/>
                  <a:pt x="30" y="108"/>
                </a:cubicBezTo>
                <a:cubicBezTo>
                  <a:pt x="34" y="111"/>
                  <a:pt x="38" y="111"/>
                  <a:pt x="43" y="110"/>
                </a:cubicBezTo>
                <a:cubicBezTo>
                  <a:pt x="43" y="110"/>
                  <a:pt x="43" y="110"/>
                  <a:pt x="44" y="110"/>
                </a:cubicBezTo>
                <a:cubicBezTo>
                  <a:pt x="46" y="109"/>
                  <a:pt x="48" y="108"/>
                  <a:pt x="50" y="107"/>
                </a:cubicBezTo>
                <a:cubicBezTo>
                  <a:pt x="51" y="107"/>
                  <a:pt x="53" y="106"/>
                  <a:pt x="54" y="106"/>
                </a:cubicBezTo>
                <a:cubicBezTo>
                  <a:pt x="57" y="105"/>
                  <a:pt x="62" y="105"/>
                  <a:pt x="62" y="105"/>
                </a:cubicBezTo>
                <a:cubicBezTo>
                  <a:pt x="62" y="105"/>
                  <a:pt x="62" y="105"/>
                  <a:pt x="62" y="105"/>
                </a:cubicBezTo>
                <a:cubicBezTo>
                  <a:pt x="65" y="105"/>
                  <a:pt x="67" y="105"/>
                  <a:pt x="70" y="106"/>
                </a:cubicBezTo>
                <a:cubicBezTo>
                  <a:pt x="71" y="106"/>
                  <a:pt x="73" y="107"/>
                  <a:pt x="74" y="107"/>
                </a:cubicBezTo>
                <a:cubicBezTo>
                  <a:pt x="76" y="108"/>
                  <a:pt x="78" y="109"/>
                  <a:pt x="81" y="110"/>
                </a:cubicBezTo>
                <a:cubicBezTo>
                  <a:pt x="81" y="110"/>
                  <a:pt x="81" y="110"/>
                  <a:pt x="81" y="110"/>
                </a:cubicBezTo>
                <a:cubicBezTo>
                  <a:pt x="86" y="111"/>
                  <a:pt x="90" y="111"/>
                  <a:pt x="94" y="108"/>
                </a:cubicBezTo>
                <a:cubicBezTo>
                  <a:pt x="95" y="108"/>
                  <a:pt x="96" y="107"/>
                  <a:pt x="97" y="106"/>
                </a:cubicBezTo>
                <a:cubicBezTo>
                  <a:pt x="100" y="104"/>
                  <a:pt x="102" y="101"/>
                  <a:pt x="105" y="98"/>
                </a:cubicBezTo>
                <a:cubicBezTo>
                  <a:pt x="105" y="97"/>
                  <a:pt x="105" y="97"/>
                  <a:pt x="105" y="97"/>
                </a:cubicBezTo>
                <a:cubicBezTo>
                  <a:pt x="111" y="89"/>
                  <a:pt x="116" y="81"/>
                  <a:pt x="119" y="72"/>
                </a:cubicBezTo>
                <a:cubicBezTo>
                  <a:pt x="121" y="66"/>
                  <a:pt x="123" y="59"/>
                  <a:pt x="124" y="52"/>
                </a:cubicBezTo>
                <a:cubicBezTo>
                  <a:pt x="124" y="50"/>
                  <a:pt x="124" y="49"/>
                  <a:pt x="124" y="47"/>
                </a:cubicBezTo>
                <a:cubicBezTo>
                  <a:pt x="124" y="45"/>
                  <a:pt x="124" y="43"/>
                  <a:pt x="124" y="41"/>
                </a:cubicBezTo>
                <a:cubicBezTo>
                  <a:pt x="124" y="41"/>
                  <a:pt x="124" y="40"/>
                  <a:pt x="124" y="40"/>
                </a:cubicBezTo>
                <a:cubicBezTo>
                  <a:pt x="124" y="38"/>
                  <a:pt x="123" y="36"/>
                  <a:pt x="123" y="34"/>
                </a:cubicBezTo>
                <a:cubicBezTo>
                  <a:pt x="121" y="25"/>
                  <a:pt x="118" y="17"/>
                  <a:pt x="111" y="11"/>
                </a:cubicBezTo>
                <a:cubicBezTo>
                  <a:pt x="111" y="10"/>
                  <a:pt x="110" y="9"/>
                  <a:pt x="109" y="8"/>
                </a:cubicBezTo>
                <a:cubicBezTo>
                  <a:pt x="104" y="4"/>
                  <a:pt x="98" y="2"/>
                  <a:pt x="91" y="1"/>
                </a:cubicBezTo>
                <a:cubicBezTo>
                  <a:pt x="85" y="0"/>
                  <a:pt x="78" y="1"/>
                  <a:pt x="72" y="3"/>
                </a:cubicBezTo>
                <a:cubicBezTo>
                  <a:pt x="69" y="5"/>
                  <a:pt x="62" y="7"/>
                  <a:pt x="62" y="7"/>
                </a:cubicBezTo>
                <a:cubicBezTo>
                  <a:pt x="62" y="7"/>
                  <a:pt x="55" y="5"/>
                  <a:pt x="52" y="3"/>
                </a:cubicBezTo>
                <a:cubicBezTo>
                  <a:pt x="46" y="1"/>
                  <a:pt x="40" y="0"/>
                  <a:pt x="33" y="1"/>
                </a:cubicBezTo>
                <a:cubicBezTo>
                  <a:pt x="26" y="2"/>
                  <a:pt x="20" y="4"/>
                  <a:pt x="15" y="8"/>
                </a:cubicBezTo>
                <a:cubicBezTo>
                  <a:pt x="15" y="9"/>
                  <a:pt x="14" y="10"/>
                  <a:pt x="13"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53" name="Freeform 311"/>
          <p:cNvSpPr/>
          <p:nvPr/>
        </p:nvSpPr>
        <p:spPr bwMode="auto">
          <a:xfrm>
            <a:off x="6226858" y="3402808"/>
            <a:ext cx="50793" cy="57163"/>
          </a:xfrm>
          <a:custGeom>
            <a:avLst/>
            <a:gdLst>
              <a:gd name="T0" fmla="*/ 15240 w 30"/>
              <a:gd name="T1" fmla="*/ 43295 h 33"/>
              <a:gd name="T2" fmla="*/ 35560 w 30"/>
              <a:gd name="T3" fmla="*/ 55418 h 33"/>
              <a:gd name="T4" fmla="*/ 47413 w 30"/>
              <a:gd name="T5" fmla="*/ 57150 h 33"/>
              <a:gd name="T6" fmla="*/ 49107 w 30"/>
              <a:gd name="T7" fmla="*/ 55418 h 33"/>
              <a:gd name="T8" fmla="*/ 38947 w 30"/>
              <a:gd name="T9" fmla="*/ 22514 h 33"/>
              <a:gd name="T10" fmla="*/ 3387 w 30"/>
              <a:gd name="T11" fmla="*/ 0 h 33"/>
              <a:gd name="T12" fmla="*/ 1693 w 30"/>
              <a:gd name="T13" fmla="*/ 0 h 33"/>
              <a:gd name="T14" fmla="*/ 0 w 30"/>
              <a:gd name="T15" fmla="*/ 0 h 33"/>
              <a:gd name="T16" fmla="*/ 0 w 30"/>
              <a:gd name="T17" fmla="*/ 13855 h 33"/>
              <a:gd name="T18" fmla="*/ 15240 w 30"/>
              <a:gd name="T19" fmla="*/ 43295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33">
                <a:moveTo>
                  <a:pt x="9" y="25"/>
                </a:moveTo>
                <a:cubicBezTo>
                  <a:pt x="12" y="28"/>
                  <a:pt x="16" y="31"/>
                  <a:pt x="21" y="32"/>
                </a:cubicBezTo>
                <a:cubicBezTo>
                  <a:pt x="23" y="33"/>
                  <a:pt x="26" y="33"/>
                  <a:pt x="28" y="33"/>
                </a:cubicBezTo>
                <a:cubicBezTo>
                  <a:pt x="29" y="33"/>
                  <a:pt x="29" y="33"/>
                  <a:pt x="29" y="32"/>
                </a:cubicBezTo>
                <a:cubicBezTo>
                  <a:pt x="30" y="25"/>
                  <a:pt x="27" y="18"/>
                  <a:pt x="23" y="13"/>
                </a:cubicBezTo>
                <a:cubicBezTo>
                  <a:pt x="18" y="6"/>
                  <a:pt x="11" y="2"/>
                  <a:pt x="2" y="0"/>
                </a:cubicBezTo>
                <a:cubicBezTo>
                  <a:pt x="2" y="0"/>
                  <a:pt x="1" y="0"/>
                  <a:pt x="1" y="0"/>
                </a:cubicBezTo>
                <a:cubicBezTo>
                  <a:pt x="1" y="0"/>
                  <a:pt x="0" y="0"/>
                  <a:pt x="0" y="0"/>
                </a:cubicBezTo>
                <a:cubicBezTo>
                  <a:pt x="0" y="2"/>
                  <a:pt x="0" y="5"/>
                  <a:pt x="0" y="8"/>
                </a:cubicBezTo>
                <a:cubicBezTo>
                  <a:pt x="1" y="14"/>
                  <a:pt x="5" y="20"/>
                  <a:pt x="9" y="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cs typeface="+mn-ea"/>
              <a:sym typeface="+mn-lt"/>
            </a:endParaRPr>
          </a:p>
        </p:txBody>
      </p:sp>
      <p:sp>
        <p:nvSpPr>
          <p:cNvPr id="32054" name="文本框 312"/>
          <p:cNvSpPr txBox="1">
            <a:spLocks noChangeArrowheads="1"/>
          </p:cNvSpPr>
          <p:nvPr/>
        </p:nvSpPr>
        <p:spPr bwMode="auto">
          <a:xfrm>
            <a:off x="406024" y="2486211"/>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r>
              <a:rPr lang="zh-CN" altLang="en-US" sz="2400" b="1" dirty="0" smtClean="0">
                <a:solidFill>
                  <a:srgbClr val="354B5E"/>
                </a:solidFill>
                <a:latin typeface="Arial" panose="020B0604020202020204"/>
                <a:ea typeface="微软雅黑" panose="020B0503020204020204" pitchFamily="34" charset="-122"/>
                <a:cs typeface="+mn-ea"/>
                <a:sym typeface="+mn-lt"/>
              </a:rPr>
              <a:t>技术签证</a:t>
            </a:r>
            <a:endParaRPr lang="zh-CN" altLang="en-US" sz="2400" b="1" dirty="0">
              <a:solidFill>
                <a:srgbClr val="354B5E"/>
              </a:solidFill>
              <a:latin typeface="Arial" panose="020B0604020202020204"/>
              <a:ea typeface="微软雅黑" panose="020B0503020204020204" pitchFamily="34" charset="-122"/>
              <a:cs typeface="+mn-ea"/>
              <a:sym typeface="+mn-lt"/>
            </a:endParaRPr>
          </a:p>
        </p:txBody>
      </p:sp>
      <p:sp>
        <p:nvSpPr>
          <p:cNvPr id="32055" name="文本框 313"/>
          <p:cNvSpPr txBox="1">
            <a:spLocks noChangeArrowheads="1"/>
          </p:cNvSpPr>
          <p:nvPr/>
        </p:nvSpPr>
        <p:spPr bwMode="auto">
          <a:xfrm>
            <a:off x="10284081" y="2478670"/>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r>
              <a:rPr lang="zh-CN" altLang="en-US" sz="2400" b="1" dirty="0" smtClean="0">
                <a:solidFill>
                  <a:srgbClr val="D74B4B"/>
                </a:solidFill>
                <a:latin typeface="Arial" panose="020B0604020202020204"/>
                <a:ea typeface="微软雅黑" panose="020B0503020204020204" pitchFamily="34" charset="-122"/>
                <a:cs typeface="+mn-ea"/>
                <a:sym typeface="+mn-lt"/>
              </a:rPr>
              <a:t>经济签证</a:t>
            </a:r>
            <a:endParaRPr lang="zh-CN" altLang="en-US" sz="2400" b="1" dirty="0">
              <a:solidFill>
                <a:srgbClr val="D74B4B"/>
              </a:solidFill>
              <a:latin typeface="Arial" panose="020B0604020202020204"/>
              <a:ea typeface="微软雅黑" panose="020B0503020204020204" pitchFamily="34" charset="-122"/>
              <a:cs typeface="+mn-ea"/>
              <a:sym typeface="+mn-lt"/>
            </a:endParaRPr>
          </a:p>
        </p:txBody>
      </p:sp>
      <p:sp>
        <p:nvSpPr>
          <p:cNvPr id="32056" name="矩形 314"/>
          <p:cNvSpPr>
            <a:spLocks noChangeArrowheads="1"/>
          </p:cNvSpPr>
          <p:nvPr/>
        </p:nvSpPr>
        <p:spPr bwMode="auto">
          <a:xfrm>
            <a:off x="406024" y="3249360"/>
            <a:ext cx="308214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Tx/>
              <a:buNone/>
            </a:pPr>
            <a:r>
              <a:rPr lang="zh-CN" altLang="en-US" sz="2400" dirty="0">
                <a:solidFill>
                  <a:srgbClr val="000000"/>
                </a:solidFill>
                <a:latin typeface="Arial" panose="020B0604020202020204"/>
                <a:ea typeface="微软雅黑" panose="020B0503020204020204" pitchFamily="34" charset="-122"/>
                <a:cs typeface="+mn-ea"/>
                <a:sym typeface="+mn-lt"/>
              </a:rPr>
              <a:t>主要涉及对工程量、质量、工期等进行洽商变更的技术问题。监理签字确认的技术签证，属于监理工作的职权范围，与发包人签字确认具有同等效力。</a:t>
            </a:r>
          </a:p>
        </p:txBody>
      </p:sp>
      <p:sp>
        <p:nvSpPr>
          <p:cNvPr id="32057" name="矩形 315"/>
          <p:cNvSpPr>
            <a:spLocks noChangeArrowheads="1"/>
          </p:cNvSpPr>
          <p:nvPr/>
        </p:nvSpPr>
        <p:spPr bwMode="auto">
          <a:xfrm>
            <a:off x="8999960" y="3249360"/>
            <a:ext cx="2892409"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nSpc>
                <a:spcPct val="100000"/>
              </a:lnSpc>
              <a:spcBef>
                <a:spcPct val="0"/>
              </a:spcBef>
              <a:buFontTx/>
              <a:buNone/>
            </a:pPr>
            <a:r>
              <a:rPr lang="zh-CN" altLang="en-US" sz="2400" dirty="0">
                <a:solidFill>
                  <a:srgbClr val="000000"/>
                </a:solidFill>
                <a:latin typeface="Arial" panose="020B0604020202020204"/>
                <a:ea typeface="微软雅黑" panose="020B0503020204020204" pitchFamily="34" charset="-122"/>
                <a:cs typeface="+mn-ea"/>
                <a:sym typeface="+mn-lt"/>
              </a:rPr>
              <a:t>主要涉及对工程价款进行洽商变更、支付等经济决策。监理人员签字确认的经济签证，超出了监理工作的职权范围，对发包人不发生效力。</a:t>
            </a:r>
          </a:p>
        </p:txBody>
      </p:sp>
      <p:sp>
        <p:nvSpPr>
          <p:cNvPr id="314"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实体上的难点二：瑕疵签证的效力问题</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实体上的难点三：固定总价合同的处理</a:t>
            </a:r>
          </a:p>
        </p:txBody>
      </p:sp>
      <p:sp>
        <p:nvSpPr>
          <p:cNvPr id="322" name="TextBox 18"/>
          <p:cNvSpPr txBox="1"/>
          <p:nvPr/>
        </p:nvSpPr>
        <p:spPr>
          <a:xfrm>
            <a:off x="1303700" y="1989634"/>
            <a:ext cx="9603049" cy="379334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1.</a:t>
            </a:r>
            <a:r>
              <a:rPr lang="zh-CN" altLang="en-US" b="1" dirty="0">
                <a:solidFill>
                  <a:srgbClr val="475F77"/>
                </a:solidFill>
                <a:cs typeface="+mn-ea"/>
                <a:sym typeface="+mn-lt"/>
              </a:rPr>
              <a:t>固定总价合同的基本计价原则</a:t>
            </a:r>
            <a:endParaRPr lang="en-US" altLang="zh-CN" b="1" dirty="0" smtClean="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a:t>
            </a:r>
            <a:r>
              <a:rPr lang="en-US" altLang="zh-CN" dirty="0" smtClean="0">
                <a:solidFill>
                  <a:srgbClr val="000000"/>
                </a:solidFill>
                <a:cs typeface="+mn-ea"/>
                <a:sym typeface="+mn-lt"/>
              </a:rPr>
              <a:t>1</a:t>
            </a:r>
            <a:r>
              <a:rPr lang="zh-CN" altLang="en-US" dirty="0" smtClean="0">
                <a:solidFill>
                  <a:srgbClr val="000000"/>
                </a:solidFill>
                <a:cs typeface="+mn-ea"/>
                <a:sym typeface="+mn-lt"/>
              </a:rPr>
              <a:t>）</a:t>
            </a:r>
            <a:r>
              <a:rPr lang="en-US" altLang="zh-CN" dirty="0" smtClean="0">
                <a:solidFill>
                  <a:srgbClr val="000000"/>
                </a:solidFill>
                <a:cs typeface="+mn-ea"/>
                <a:sym typeface="+mn-lt"/>
              </a:rPr>
              <a:t>《</a:t>
            </a:r>
            <a:r>
              <a:rPr lang="zh-CN" altLang="en-US" dirty="0">
                <a:solidFill>
                  <a:srgbClr val="000000"/>
                </a:solidFill>
                <a:cs typeface="+mn-ea"/>
                <a:sym typeface="+mn-lt"/>
              </a:rPr>
              <a:t>最高人民法院关于审理建设工程施工合同纠纷案件适用法律问题的解释</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22</a:t>
            </a:r>
            <a:r>
              <a:rPr lang="zh-CN" altLang="en-US" dirty="0" smtClean="0">
                <a:solidFill>
                  <a:srgbClr val="000000"/>
                </a:solidFill>
                <a:cs typeface="+mn-ea"/>
                <a:sym typeface="+mn-lt"/>
              </a:rPr>
              <a:t>条规定：当</a:t>
            </a:r>
            <a:r>
              <a:rPr lang="zh-CN" altLang="en-US" dirty="0">
                <a:solidFill>
                  <a:srgbClr val="000000"/>
                </a:solidFill>
                <a:cs typeface="+mn-ea"/>
                <a:sym typeface="+mn-lt"/>
              </a:rPr>
              <a:t>事人约定按照固定价结算工程价款</a:t>
            </a:r>
            <a:r>
              <a:rPr lang="zh-CN" altLang="en-US" dirty="0" smtClean="0">
                <a:solidFill>
                  <a:srgbClr val="000000"/>
                </a:solidFill>
                <a:cs typeface="+mn-ea"/>
                <a:sym typeface="+mn-lt"/>
              </a:rPr>
              <a:t>，一</a:t>
            </a:r>
            <a:r>
              <a:rPr lang="zh-CN" altLang="en-US" dirty="0">
                <a:solidFill>
                  <a:srgbClr val="000000"/>
                </a:solidFill>
                <a:cs typeface="+mn-ea"/>
                <a:sym typeface="+mn-lt"/>
              </a:rPr>
              <a:t>方当事人请求对建设工程造价进行鉴定的，不予支持。</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a:t>
            </a:r>
            <a:r>
              <a:rPr lang="en-US" altLang="zh-CN" dirty="0" smtClean="0">
                <a:solidFill>
                  <a:srgbClr val="000000"/>
                </a:solidFill>
                <a:cs typeface="+mn-ea"/>
                <a:sym typeface="+mn-lt"/>
              </a:rPr>
              <a:t>2</a:t>
            </a:r>
            <a:r>
              <a:rPr lang="zh-CN" altLang="en-US" dirty="0" smtClean="0">
                <a:solidFill>
                  <a:srgbClr val="000000"/>
                </a:solidFill>
                <a:cs typeface="+mn-ea"/>
                <a:sym typeface="+mn-lt"/>
              </a:rPr>
              <a:t>）</a:t>
            </a:r>
            <a:r>
              <a:rPr lang="en-US" altLang="zh-CN" dirty="0" smtClean="0">
                <a:solidFill>
                  <a:srgbClr val="000000"/>
                </a:solidFill>
                <a:cs typeface="+mn-ea"/>
                <a:sym typeface="+mn-lt"/>
              </a:rPr>
              <a:t>《</a:t>
            </a:r>
            <a:r>
              <a:rPr lang="zh-CN" altLang="en-US" dirty="0">
                <a:solidFill>
                  <a:srgbClr val="000000"/>
                </a:solidFill>
                <a:cs typeface="+mn-ea"/>
                <a:sym typeface="+mn-lt"/>
              </a:rPr>
              <a:t>建筑工程施工发包与承包计价管理办法</a:t>
            </a:r>
            <a:r>
              <a:rPr lang="en-US" altLang="zh-CN" dirty="0">
                <a:solidFill>
                  <a:srgbClr val="000000"/>
                </a:solidFill>
                <a:cs typeface="+mn-ea"/>
                <a:sym typeface="+mn-lt"/>
              </a:rPr>
              <a:t>》</a:t>
            </a:r>
            <a:r>
              <a:rPr lang="zh-CN" altLang="en-US" dirty="0">
                <a:solidFill>
                  <a:srgbClr val="000000"/>
                </a:solidFill>
                <a:cs typeface="+mn-ea"/>
                <a:sym typeface="+mn-lt"/>
              </a:rPr>
              <a:t>（</a:t>
            </a:r>
            <a:r>
              <a:rPr lang="en-US" altLang="zh-CN" dirty="0">
                <a:solidFill>
                  <a:srgbClr val="000000"/>
                </a:solidFill>
                <a:cs typeface="+mn-ea"/>
                <a:sym typeface="+mn-lt"/>
              </a:rPr>
              <a:t>107</a:t>
            </a:r>
            <a:r>
              <a:rPr lang="zh-CN" altLang="en-US" dirty="0">
                <a:solidFill>
                  <a:srgbClr val="000000"/>
                </a:solidFill>
                <a:cs typeface="+mn-ea"/>
                <a:sym typeface="+mn-lt"/>
              </a:rPr>
              <a:t>号令）第十二</a:t>
            </a:r>
            <a:r>
              <a:rPr lang="zh-CN" altLang="en-US" dirty="0" smtClean="0">
                <a:solidFill>
                  <a:srgbClr val="000000"/>
                </a:solidFill>
                <a:cs typeface="+mn-ea"/>
                <a:sym typeface="+mn-lt"/>
              </a:rPr>
              <a:t>条规定：合</a:t>
            </a:r>
            <a:r>
              <a:rPr lang="zh-CN" altLang="en-US" dirty="0">
                <a:solidFill>
                  <a:srgbClr val="000000"/>
                </a:solidFill>
                <a:cs typeface="+mn-ea"/>
                <a:sym typeface="+mn-lt"/>
              </a:rPr>
              <a:t>同价可以采用以下方式：</a:t>
            </a:r>
            <a:r>
              <a:rPr lang="en-US" altLang="zh-CN" dirty="0">
                <a:solidFill>
                  <a:srgbClr val="000000"/>
                </a:solidFill>
                <a:cs typeface="+mn-ea"/>
                <a:sym typeface="+mn-lt"/>
              </a:rPr>
              <a:t>(</a:t>
            </a:r>
            <a:r>
              <a:rPr lang="zh-CN" altLang="en-US" dirty="0">
                <a:solidFill>
                  <a:srgbClr val="000000"/>
                </a:solidFill>
                <a:cs typeface="+mn-ea"/>
                <a:sym typeface="+mn-lt"/>
              </a:rPr>
              <a:t>一</a:t>
            </a:r>
            <a:r>
              <a:rPr lang="en-US" altLang="zh-CN" dirty="0">
                <a:solidFill>
                  <a:srgbClr val="000000"/>
                </a:solidFill>
                <a:cs typeface="+mn-ea"/>
                <a:sym typeface="+mn-lt"/>
              </a:rPr>
              <a:t>)</a:t>
            </a:r>
            <a:r>
              <a:rPr lang="zh-CN" altLang="en-US" dirty="0">
                <a:solidFill>
                  <a:srgbClr val="000000"/>
                </a:solidFill>
                <a:cs typeface="+mn-ea"/>
                <a:sym typeface="+mn-lt"/>
              </a:rPr>
              <a:t>固定价。合同总价或者单价在合同约定的风险范围内不可调整</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实体上的难点三：固定总价合同的处理</a:t>
            </a:r>
          </a:p>
        </p:txBody>
      </p:sp>
      <p:sp>
        <p:nvSpPr>
          <p:cNvPr id="322" name="TextBox 18"/>
          <p:cNvSpPr txBox="1"/>
          <p:nvPr/>
        </p:nvSpPr>
        <p:spPr>
          <a:xfrm>
            <a:off x="1568721" y="1845618"/>
            <a:ext cx="9073008" cy="412420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a:t>
            </a:r>
            <a:r>
              <a:rPr lang="en-US" altLang="zh-CN" dirty="0" smtClean="0">
                <a:solidFill>
                  <a:srgbClr val="000000"/>
                </a:solidFill>
                <a:cs typeface="+mn-ea"/>
                <a:sym typeface="+mn-lt"/>
              </a:rPr>
              <a:t>3</a:t>
            </a:r>
            <a:r>
              <a:rPr lang="zh-CN" altLang="en-US" dirty="0" smtClean="0">
                <a:solidFill>
                  <a:srgbClr val="000000"/>
                </a:solidFill>
                <a:cs typeface="+mn-ea"/>
                <a:sym typeface="+mn-lt"/>
              </a:rPr>
              <a:t>）</a:t>
            </a:r>
            <a:r>
              <a:rPr lang="en-US" altLang="zh-CN" dirty="0" smtClean="0">
                <a:solidFill>
                  <a:srgbClr val="000000"/>
                </a:solidFill>
                <a:cs typeface="+mn-ea"/>
                <a:sym typeface="+mn-lt"/>
              </a:rPr>
              <a:t>2013</a:t>
            </a:r>
            <a:r>
              <a:rPr lang="en-US" altLang="zh-CN" dirty="0">
                <a:solidFill>
                  <a:srgbClr val="000000"/>
                </a:solidFill>
                <a:cs typeface="+mn-ea"/>
                <a:sym typeface="+mn-lt"/>
              </a:rPr>
              <a:t>《</a:t>
            </a:r>
            <a:r>
              <a:rPr lang="zh-CN" altLang="en-US" dirty="0">
                <a:solidFill>
                  <a:srgbClr val="000000"/>
                </a:solidFill>
                <a:cs typeface="+mn-ea"/>
                <a:sym typeface="+mn-lt"/>
              </a:rPr>
              <a:t>工程量清单计价规范</a:t>
            </a:r>
            <a:r>
              <a:rPr lang="en-US" altLang="zh-CN" dirty="0">
                <a:solidFill>
                  <a:srgbClr val="000000"/>
                </a:solidFill>
                <a:cs typeface="+mn-ea"/>
                <a:sym typeface="+mn-lt"/>
              </a:rPr>
              <a:t>》</a:t>
            </a:r>
            <a:r>
              <a:rPr lang="en-US" altLang="zh-CN" dirty="0" smtClean="0">
                <a:solidFill>
                  <a:srgbClr val="000000"/>
                </a:solidFill>
                <a:cs typeface="+mn-ea"/>
                <a:sym typeface="+mn-lt"/>
              </a:rPr>
              <a:t>2.0.12</a:t>
            </a:r>
            <a:r>
              <a:rPr lang="zh-CN" altLang="en-US" dirty="0">
                <a:solidFill>
                  <a:srgbClr val="000000"/>
                </a:solidFill>
                <a:cs typeface="+mn-ea"/>
                <a:sym typeface="+mn-lt"/>
              </a:rPr>
              <a:t>规</a:t>
            </a:r>
            <a:r>
              <a:rPr lang="zh-CN" altLang="en-US" dirty="0" smtClean="0">
                <a:solidFill>
                  <a:srgbClr val="000000"/>
                </a:solidFill>
                <a:cs typeface="+mn-ea"/>
                <a:sym typeface="+mn-lt"/>
              </a:rPr>
              <a:t>定：总</a:t>
            </a:r>
            <a:r>
              <a:rPr lang="zh-CN" altLang="en-US" dirty="0">
                <a:solidFill>
                  <a:srgbClr val="000000"/>
                </a:solidFill>
                <a:cs typeface="+mn-ea"/>
                <a:sym typeface="+mn-lt"/>
              </a:rPr>
              <a:t>价合同：发承包双方约定以施工图及其预算和有关条件进行合同价款计算、调整和确认的建设工程施工合同。</a:t>
            </a:r>
          </a:p>
          <a:p>
            <a:pPr marL="342900" indent="-342900">
              <a:lnSpc>
                <a:spcPct val="150000"/>
              </a:lnSpc>
              <a:spcBef>
                <a:spcPts val="600"/>
              </a:spcBef>
              <a:spcAft>
                <a:spcPts val="600"/>
              </a:spcAft>
              <a:buFont typeface="Wingdings" panose="05000000000000000000" pitchFamily="2" charset="2"/>
              <a:buChar char="l"/>
            </a:pPr>
            <a:r>
              <a:rPr lang="en-US" altLang="zh-CN" dirty="0" smtClean="0">
                <a:solidFill>
                  <a:srgbClr val="000000"/>
                </a:solidFill>
                <a:cs typeface="+mn-ea"/>
                <a:sym typeface="+mn-lt"/>
              </a:rPr>
              <a:t>9.1.1</a:t>
            </a:r>
            <a:r>
              <a:rPr lang="zh-CN" altLang="en-US" dirty="0">
                <a:solidFill>
                  <a:srgbClr val="000000"/>
                </a:solidFill>
                <a:cs typeface="+mn-ea"/>
                <a:sym typeface="+mn-lt"/>
              </a:rPr>
              <a:t>规</a:t>
            </a:r>
            <a:r>
              <a:rPr lang="zh-CN" altLang="en-US" dirty="0" smtClean="0">
                <a:solidFill>
                  <a:srgbClr val="000000"/>
                </a:solidFill>
                <a:cs typeface="+mn-ea"/>
                <a:sym typeface="+mn-lt"/>
              </a:rPr>
              <a:t>定：下</a:t>
            </a:r>
            <a:r>
              <a:rPr lang="zh-CN" altLang="en-US" dirty="0">
                <a:solidFill>
                  <a:srgbClr val="000000"/>
                </a:solidFill>
                <a:cs typeface="+mn-ea"/>
                <a:sym typeface="+mn-lt"/>
              </a:rPr>
              <a:t>列事项（但不限于）发生，发承包双方应当按照合同约定调整合同价款：法律法规变化；工程变更；项目特征不符；工程量清单缺项；工程量偏差；计日工；物价变化；暂估价；不可抗力；提前竣工（赶工补偿）；误期赔偿；索赔；现场签证；暂列金额；发承包双方约定的其他调整事项。</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实体上的难点三：固定总价合同的处理</a:t>
            </a:r>
          </a:p>
        </p:txBody>
      </p:sp>
      <p:sp>
        <p:nvSpPr>
          <p:cNvPr id="322" name="TextBox 18"/>
          <p:cNvSpPr txBox="1"/>
          <p:nvPr/>
        </p:nvSpPr>
        <p:spPr>
          <a:xfrm>
            <a:off x="1303700" y="2061642"/>
            <a:ext cx="9603049" cy="394723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2</a:t>
            </a:r>
            <a:r>
              <a:rPr lang="en-US" altLang="zh-CN" b="1" dirty="0">
                <a:solidFill>
                  <a:srgbClr val="475F77"/>
                </a:solidFill>
                <a:cs typeface="+mn-ea"/>
                <a:sym typeface="+mn-lt"/>
              </a:rPr>
              <a:t>.</a:t>
            </a:r>
            <a:r>
              <a:rPr lang="zh-CN" altLang="en-US" b="1" dirty="0">
                <a:solidFill>
                  <a:srgbClr val="475F77"/>
                </a:solidFill>
                <a:cs typeface="+mn-ea"/>
                <a:sym typeface="+mn-lt"/>
              </a:rPr>
              <a:t>固定总价合同据实结算的情形</a:t>
            </a:r>
            <a:endParaRPr lang="en-US" altLang="zh-CN" b="1" dirty="0" smtClean="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合同计价方式没有约定、约定不明、约定矛盾的。 </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固定总价合同包干基础不明确或边设计边施工的。</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固定总价应当与投标图纸确定的工程相对应，但有些工程中，当事人在签订合同制作工程预算时没有图纸或只有非常简单的草图，施工时才拿到经过设计审查的施工图。此时如坚持按照合同约定的固定总价结算工程款既缺乏依据，也显失公平，在没有其他结算依据的情况下，可以参照定额标准据实结算。 </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实体上的难点三：固定总价合同的处理</a:t>
            </a:r>
          </a:p>
        </p:txBody>
      </p:sp>
      <p:sp>
        <p:nvSpPr>
          <p:cNvPr id="322" name="TextBox 18"/>
          <p:cNvSpPr txBox="1"/>
          <p:nvPr/>
        </p:nvSpPr>
        <p:spPr>
          <a:xfrm>
            <a:off x="1513228" y="1701602"/>
            <a:ext cx="9183994" cy="460895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情势</a:t>
            </a:r>
            <a:r>
              <a:rPr lang="zh-CN" altLang="en-US" dirty="0">
                <a:solidFill>
                  <a:srgbClr val="000000"/>
                </a:solidFill>
                <a:cs typeface="+mn-ea"/>
                <a:sym typeface="+mn-lt"/>
              </a:rPr>
              <a:t>变更。江苏高院</a:t>
            </a:r>
            <a:r>
              <a:rPr lang="en-US" altLang="zh-CN" dirty="0">
                <a:solidFill>
                  <a:srgbClr val="000000"/>
                </a:solidFill>
                <a:cs typeface="+mn-ea"/>
                <a:sym typeface="+mn-lt"/>
              </a:rPr>
              <a:t>《</a:t>
            </a:r>
            <a:r>
              <a:rPr lang="zh-CN" altLang="en-US" dirty="0">
                <a:solidFill>
                  <a:srgbClr val="000000"/>
                </a:solidFill>
                <a:cs typeface="+mn-ea"/>
                <a:sym typeface="+mn-lt"/>
              </a:rPr>
              <a:t>建设工程意见</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9</a:t>
            </a:r>
            <a:r>
              <a:rPr lang="zh-CN" altLang="en-US" dirty="0">
                <a:solidFill>
                  <a:srgbClr val="000000"/>
                </a:solidFill>
                <a:cs typeface="+mn-ea"/>
                <a:sym typeface="+mn-lt"/>
              </a:rPr>
              <a:t>条第</a:t>
            </a:r>
            <a:r>
              <a:rPr lang="en-US" altLang="zh-CN" dirty="0">
                <a:solidFill>
                  <a:srgbClr val="000000"/>
                </a:solidFill>
                <a:cs typeface="+mn-ea"/>
                <a:sym typeface="+mn-lt"/>
              </a:rPr>
              <a:t>1</a:t>
            </a:r>
            <a:r>
              <a:rPr lang="zh-CN" altLang="en-US" dirty="0">
                <a:solidFill>
                  <a:srgbClr val="000000"/>
                </a:solidFill>
                <a:cs typeface="+mn-ea"/>
                <a:sym typeface="+mn-lt"/>
              </a:rPr>
              <a:t>款规定</a:t>
            </a:r>
            <a:r>
              <a:rPr lang="zh-CN" altLang="en-US" dirty="0" smtClean="0">
                <a:solidFill>
                  <a:srgbClr val="000000"/>
                </a:solidFill>
                <a:cs typeface="+mn-ea"/>
                <a:sym typeface="+mn-lt"/>
              </a:rPr>
              <a:t>：建</a:t>
            </a:r>
            <a:r>
              <a:rPr lang="zh-CN" altLang="en-US" dirty="0">
                <a:solidFill>
                  <a:srgbClr val="000000"/>
                </a:solidFill>
                <a:cs typeface="+mn-ea"/>
                <a:sym typeface="+mn-lt"/>
              </a:rPr>
              <a:t>设工程施工合同约定工程价款实行固定价结算的，一方当事人要求按定额结算工程价款的，人民法院不予支持，但合同履行过程中原材料价格发生重大变化的除外。</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固定价合同在履行过程中履行方式发生重大变化</a:t>
            </a:r>
            <a:r>
              <a:rPr lang="zh-CN" altLang="en-US" dirty="0" smtClean="0">
                <a:solidFill>
                  <a:srgbClr val="000000"/>
                </a:solidFill>
                <a:cs typeface="+mn-ea"/>
                <a:sym typeface="+mn-lt"/>
              </a:rPr>
              <a:t>。例</a:t>
            </a:r>
            <a:r>
              <a:rPr lang="zh-CN" altLang="en-US" dirty="0">
                <a:solidFill>
                  <a:srgbClr val="000000"/>
                </a:solidFill>
                <a:cs typeface="+mn-ea"/>
                <a:sym typeface="+mn-lt"/>
              </a:rPr>
              <a:t>如，合同约定的供材方式是承包人包工包料，合同履行过程中变成建筑材料完全由发包人甲供材。这种供材方式的变化可能导致承包人利益受损，如仍按原约定的固定价结算，可能导致双方利益严重失衡，当事人可以要求变更结算方式据实结算。</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实体上的难点三：固定总价合同的处理</a:t>
            </a:r>
          </a:p>
        </p:txBody>
      </p:sp>
      <p:sp>
        <p:nvSpPr>
          <p:cNvPr id="322" name="TextBox 18"/>
          <p:cNvSpPr txBox="1"/>
          <p:nvPr/>
        </p:nvSpPr>
        <p:spPr>
          <a:xfrm>
            <a:off x="1801260" y="2133650"/>
            <a:ext cx="8607930" cy="346248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3.</a:t>
            </a:r>
            <a:r>
              <a:rPr lang="zh-CN" altLang="en-US" b="1" dirty="0">
                <a:solidFill>
                  <a:srgbClr val="475F77"/>
                </a:solidFill>
                <a:cs typeface="+mn-ea"/>
                <a:sym typeface="+mn-lt"/>
              </a:rPr>
              <a:t>固定总价合同价款调整的处理原则</a:t>
            </a:r>
            <a:endParaRPr lang="en-US" altLang="zh-CN" b="1" dirty="0" smtClean="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合同</a:t>
            </a:r>
            <a:r>
              <a:rPr lang="zh-CN" altLang="en-US" dirty="0">
                <a:solidFill>
                  <a:srgbClr val="000000"/>
                </a:solidFill>
                <a:cs typeface="+mn-ea"/>
                <a:sym typeface="+mn-lt"/>
              </a:rPr>
              <a:t>约定固定总价并不意味着工程价款一律不得调整，只是与可调价合同相比缩小了价款调整范围</a:t>
            </a:r>
            <a:r>
              <a:rPr lang="zh-CN" altLang="en-US" dirty="0" smtClean="0">
                <a:solidFill>
                  <a:srgbClr val="000000"/>
                </a:solidFill>
                <a:cs typeface="+mn-ea"/>
                <a:sym typeface="+mn-lt"/>
              </a:rPr>
              <a:t>。</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具体</a:t>
            </a:r>
            <a:r>
              <a:rPr lang="zh-CN" altLang="en-US" dirty="0">
                <a:solidFill>
                  <a:srgbClr val="000000"/>
                </a:solidFill>
                <a:cs typeface="+mn-ea"/>
                <a:sym typeface="+mn-lt"/>
              </a:rPr>
              <a:t>采用以下处理原则：    </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施工合同对工程量增减导致合同价款调整有约定的，应当采用约定优先的原则，依约定处理。 </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实体上的难点三：固定总价合同的处理</a:t>
            </a:r>
          </a:p>
        </p:txBody>
      </p:sp>
      <p:sp>
        <p:nvSpPr>
          <p:cNvPr id="322" name="TextBox 18"/>
          <p:cNvSpPr txBox="1"/>
          <p:nvPr/>
        </p:nvSpPr>
        <p:spPr>
          <a:xfrm>
            <a:off x="1657244" y="1989634"/>
            <a:ext cx="8895962" cy="363945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合同</a:t>
            </a:r>
            <a:r>
              <a:rPr lang="zh-CN" altLang="en-US" dirty="0">
                <a:solidFill>
                  <a:srgbClr val="000000"/>
                </a:solidFill>
                <a:cs typeface="+mn-ea"/>
                <a:sym typeface="+mn-lt"/>
              </a:rPr>
              <a:t>没有约定或约定不明的，承包人在总价包干范围之外施工的工程量，发包人应当支付相应的工程款，总价包干范围之内的部分工程量未实际施工的，承包人无权主张该部分工程款。 </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应当区分实际工程量调整的原因。因发包人原因和客观原因导致的工程量变化的，如规划变更、设计变更导致工程量增减的，工程价款可作相应调整；因承包人自身原因导致工程量增加的，如工程质量不合格进行返工等，承包人无权主张增加工程款。</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实体上的难点三：固定总价合同的处理</a:t>
            </a:r>
          </a:p>
        </p:txBody>
      </p:sp>
      <p:sp>
        <p:nvSpPr>
          <p:cNvPr id="322" name="TextBox 18"/>
          <p:cNvSpPr txBox="1"/>
          <p:nvPr/>
        </p:nvSpPr>
        <p:spPr>
          <a:xfrm>
            <a:off x="1324684" y="1701602"/>
            <a:ext cx="9561081" cy="5093702"/>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4</a:t>
            </a:r>
            <a:r>
              <a:rPr lang="en-US" altLang="zh-CN" b="1" dirty="0">
                <a:solidFill>
                  <a:srgbClr val="475F77"/>
                </a:solidFill>
                <a:cs typeface="+mn-ea"/>
                <a:sym typeface="+mn-lt"/>
              </a:rPr>
              <a:t>.</a:t>
            </a:r>
            <a:r>
              <a:rPr lang="zh-CN" altLang="en-US" b="1" dirty="0">
                <a:solidFill>
                  <a:srgbClr val="475F77"/>
                </a:solidFill>
                <a:cs typeface="+mn-ea"/>
                <a:sym typeface="+mn-lt"/>
              </a:rPr>
              <a:t>固定总价合同调整价款时的举证责任</a:t>
            </a:r>
            <a:endParaRPr lang="en-US" altLang="zh-CN" b="1" dirty="0" smtClean="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b="1" dirty="0">
                <a:solidFill>
                  <a:srgbClr val="000000"/>
                </a:solidFill>
                <a:cs typeface="+mn-ea"/>
                <a:sym typeface="+mn-lt"/>
              </a:rPr>
              <a:t>一种观点认为，</a:t>
            </a:r>
            <a:r>
              <a:rPr lang="zh-CN" altLang="en-US" dirty="0">
                <a:solidFill>
                  <a:srgbClr val="000000"/>
                </a:solidFill>
                <a:cs typeface="+mn-ea"/>
                <a:sym typeface="+mn-lt"/>
              </a:rPr>
              <a:t>承包人只需举证证明其完成了该部分增加的工程量即可，而发包人应当举证证明该部分工程量在合同约定工程范围内。如盐城市中级人民法院</a:t>
            </a:r>
            <a:r>
              <a:rPr lang="en-US" altLang="zh-CN" dirty="0">
                <a:solidFill>
                  <a:srgbClr val="000000"/>
                </a:solidFill>
                <a:cs typeface="+mn-ea"/>
                <a:sym typeface="+mn-lt"/>
              </a:rPr>
              <a:t>《</a:t>
            </a:r>
            <a:r>
              <a:rPr lang="zh-CN" altLang="en-US" dirty="0">
                <a:solidFill>
                  <a:srgbClr val="000000"/>
                </a:solidFill>
                <a:cs typeface="+mn-ea"/>
                <a:sym typeface="+mn-lt"/>
              </a:rPr>
              <a:t>关于审理建设工程施工合同纠纷案件若干问题的指导意见</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21</a:t>
            </a:r>
            <a:r>
              <a:rPr lang="zh-CN" altLang="en-US" dirty="0" smtClean="0">
                <a:solidFill>
                  <a:srgbClr val="000000"/>
                </a:solidFill>
                <a:cs typeface="+mn-ea"/>
                <a:sym typeface="+mn-lt"/>
              </a:rPr>
              <a:t>条规定：“</a:t>
            </a:r>
            <a:r>
              <a:rPr lang="zh-CN" altLang="en-US" dirty="0">
                <a:solidFill>
                  <a:srgbClr val="000000"/>
                </a:solidFill>
                <a:cs typeface="+mn-ea"/>
                <a:sym typeface="+mn-lt"/>
              </a:rPr>
              <a:t>当事人对固定价结算的建设工程施工合同的施工范围有争议且不能协商一致的，按下列规则处理：</a:t>
            </a:r>
            <a:r>
              <a:rPr lang="en-US" altLang="zh-CN" dirty="0">
                <a:solidFill>
                  <a:srgbClr val="000000"/>
                </a:solidFill>
                <a:cs typeface="+mn-ea"/>
                <a:sym typeface="+mn-lt"/>
              </a:rPr>
              <a:t>(1)</a:t>
            </a:r>
            <a:r>
              <a:rPr lang="zh-CN" altLang="en-US" dirty="0">
                <a:solidFill>
                  <a:srgbClr val="000000"/>
                </a:solidFill>
                <a:cs typeface="+mn-ea"/>
                <a:sym typeface="+mn-lt"/>
              </a:rPr>
              <a:t>根据合同约定和签约时依据的设计图纸等原始资料确定工程施工范围</a:t>
            </a:r>
            <a:r>
              <a:rPr lang="en-US" altLang="zh-CN" dirty="0">
                <a:solidFill>
                  <a:srgbClr val="000000"/>
                </a:solidFill>
                <a:cs typeface="+mn-ea"/>
                <a:sym typeface="+mn-lt"/>
              </a:rPr>
              <a:t>;(2)</a:t>
            </a:r>
            <a:r>
              <a:rPr lang="zh-CN" altLang="en-US" dirty="0">
                <a:solidFill>
                  <a:srgbClr val="000000"/>
                </a:solidFill>
                <a:cs typeface="+mn-ea"/>
                <a:sym typeface="+mn-lt"/>
              </a:rPr>
              <a:t>对合同中施工范围条款理解有争议的，按照</a:t>
            </a:r>
            <a:r>
              <a:rPr lang="en-US" altLang="zh-CN" dirty="0">
                <a:solidFill>
                  <a:srgbClr val="000000"/>
                </a:solidFill>
                <a:cs typeface="+mn-ea"/>
                <a:sym typeface="+mn-lt"/>
              </a:rPr>
              <a:t>《</a:t>
            </a:r>
            <a:r>
              <a:rPr lang="zh-CN" altLang="en-US" dirty="0">
                <a:solidFill>
                  <a:srgbClr val="000000"/>
                </a:solidFill>
                <a:cs typeface="+mn-ea"/>
                <a:sym typeface="+mn-lt"/>
              </a:rPr>
              <a:t>合同法</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125</a:t>
            </a:r>
            <a:r>
              <a:rPr lang="zh-CN" altLang="en-US" dirty="0">
                <a:solidFill>
                  <a:srgbClr val="000000"/>
                </a:solidFill>
                <a:cs typeface="+mn-ea"/>
                <a:sym typeface="+mn-lt"/>
              </a:rPr>
              <a:t>条的规定处理</a:t>
            </a:r>
            <a:r>
              <a:rPr lang="en-US" altLang="zh-CN" dirty="0">
                <a:solidFill>
                  <a:srgbClr val="000000"/>
                </a:solidFill>
                <a:cs typeface="+mn-ea"/>
                <a:sym typeface="+mn-lt"/>
              </a:rPr>
              <a:t>;(3)</a:t>
            </a:r>
            <a:r>
              <a:rPr lang="zh-CN" altLang="en-US" dirty="0">
                <a:solidFill>
                  <a:srgbClr val="000000"/>
                </a:solidFill>
                <a:cs typeface="+mn-ea"/>
                <a:sym typeface="+mn-lt"/>
              </a:rPr>
              <a:t>根据前两项规定仍不能确定施工范围的，如发包人不能证明争议事项已包括在固定总价包干范围内的，则应当另计工程价款。” </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实体上的难点三：固定总价合同的处理</a:t>
            </a:r>
          </a:p>
        </p:txBody>
      </p:sp>
      <p:sp>
        <p:nvSpPr>
          <p:cNvPr id="322" name="TextBox 18"/>
          <p:cNvSpPr txBox="1"/>
          <p:nvPr/>
        </p:nvSpPr>
        <p:spPr>
          <a:xfrm>
            <a:off x="1487716" y="1917626"/>
            <a:ext cx="9235018" cy="363945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另</a:t>
            </a:r>
            <a:r>
              <a:rPr lang="zh-CN" altLang="en-US" b="1" dirty="0">
                <a:solidFill>
                  <a:srgbClr val="000000"/>
                </a:solidFill>
                <a:cs typeface="+mn-ea"/>
                <a:sym typeface="+mn-lt"/>
              </a:rPr>
              <a:t>一种观点认为，</a:t>
            </a:r>
            <a:r>
              <a:rPr lang="zh-CN" altLang="en-US" dirty="0">
                <a:solidFill>
                  <a:srgbClr val="000000"/>
                </a:solidFill>
                <a:cs typeface="+mn-ea"/>
                <a:sym typeface="+mn-lt"/>
              </a:rPr>
              <a:t>依据谁主张，谁举证的原则，应当由主张价款调整的一方承担举证责任。如浙江高院</a:t>
            </a:r>
            <a:r>
              <a:rPr lang="en-US" altLang="zh-CN" dirty="0">
                <a:solidFill>
                  <a:srgbClr val="000000"/>
                </a:solidFill>
                <a:cs typeface="+mn-ea"/>
                <a:sym typeface="+mn-lt"/>
              </a:rPr>
              <a:t>《</a:t>
            </a:r>
            <a:r>
              <a:rPr lang="zh-CN" altLang="en-US" dirty="0">
                <a:solidFill>
                  <a:srgbClr val="000000"/>
                </a:solidFill>
                <a:cs typeface="+mn-ea"/>
                <a:sym typeface="+mn-lt"/>
              </a:rPr>
              <a:t>建设工程解答</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12</a:t>
            </a:r>
            <a:r>
              <a:rPr lang="zh-CN" altLang="en-US" dirty="0">
                <a:solidFill>
                  <a:srgbClr val="000000"/>
                </a:solidFill>
                <a:cs typeface="+mn-ea"/>
                <a:sym typeface="+mn-lt"/>
              </a:rPr>
              <a:t>条规定：“能否调整总价包干合同的工程量、工程价款</a:t>
            </a:r>
            <a:r>
              <a:rPr lang="en-US" altLang="zh-CN" dirty="0">
                <a:solidFill>
                  <a:srgbClr val="000000"/>
                </a:solidFill>
                <a:cs typeface="+mn-ea"/>
                <a:sym typeface="+mn-lt"/>
              </a:rPr>
              <a:t>?    </a:t>
            </a:r>
            <a:r>
              <a:rPr lang="zh-CN" altLang="en-US" dirty="0" smtClean="0">
                <a:solidFill>
                  <a:srgbClr val="000000"/>
                </a:solidFill>
                <a:cs typeface="+mn-ea"/>
                <a:sym typeface="+mn-lt"/>
              </a:rPr>
              <a:t>答：建</a:t>
            </a:r>
            <a:r>
              <a:rPr lang="zh-CN" altLang="en-US" dirty="0">
                <a:solidFill>
                  <a:srgbClr val="000000"/>
                </a:solidFill>
                <a:cs typeface="+mn-ea"/>
                <a:sym typeface="+mn-lt"/>
              </a:rPr>
              <a:t>设工程施工合同采用固定总价包干方式，当事人以实际工程量存在增减为由要求调整的，有约定的按约定处理。没有约定，总价包干范围明确的，可相应调整工程价款；总价包干范围约定不明的，主张调整的当事人应承担举证责</a:t>
            </a:r>
            <a:r>
              <a:rPr lang="zh-CN" altLang="en-US" dirty="0" smtClean="0">
                <a:solidFill>
                  <a:srgbClr val="000000"/>
                </a:solidFill>
                <a:cs typeface="+mn-ea"/>
                <a:sym typeface="+mn-lt"/>
              </a:rPr>
              <a:t>任。”      </a:t>
            </a:r>
            <a:endParaRPr lang="zh-CN" altLang="en-US" dirty="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实践</a:t>
            </a:r>
            <a:r>
              <a:rPr lang="zh-CN" altLang="en-US" dirty="0">
                <a:solidFill>
                  <a:srgbClr val="000000"/>
                </a:solidFill>
                <a:cs typeface="+mn-ea"/>
                <a:sym typeface="+mn-lt"/>
              </a:rPr>
              <a:t>中更应倾向于第二种观点。</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实体上的难点三：固定总价合同的处理</a:t>
            </a:r>
          </a:p>
        </p:txBody>
      </p:sp>
      <p:sp>
        <p:nvSpPr>
          <p:cNvPr id="322" name="TextBox 18"/>
          <p:cNvSpPr txBox="1"/>
          <p:nvPr/>
        </p:nvSpPr>
        <p:spPr>
          <a:xfrm>
            <a:off x="1039615" y="1413570"/>
            <a:ext cx="10131220" cy="524759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5</a:t>
            </a:r>
            <a:r>
              <a:rPr lang="en-US" altLang="zh-CN" b="1" dirty="0">
                <a:solidFill>
                  <a:srgbClr val="475F77"/>
                </a:solidFill>
                <a:cs typeface="+mn-ea"/>
                <a:sym typeface="+mn-lt"/>
              </a:rPr>
              <a:t>.</a:t>
            </a:r>
            <a:r>
              <a:rPr lang="zh-CN" altLang="en-US" b="1" dirty="0">
                <a:solidFill>
                  <a:srgbClr val="475F77"/>
                </a:solidFill>
                <a:cs typeface="+mn-ea"/>
                <a:sym typeface="+mn-lt"/>
              </a:rPr>
              <a:t>固定总价合同工程量增减部分的结算标准</a:t>
            </a:r>
            <a:endParaRPr lang="en-US" altLang="zh-CN" b="1" dirty="0" smtClean="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b="1" dirty="0">
                <a:solidFill>
                  <a:srgbClr val="000000"/>
                </a:solidFill>
                <a:cs typeface="+mn-ea"/>
                <a:sym typeface="+mn-lt"/>
              </a:rPr>
              <a:t>一种观点认为应当据实结算。</a:t>
            </a:r>
            <a:r>
              <a:rPr lang="zh-CN" altLang="en-US" dirty="0">
                <a:solidFill>
                  <a:srgbClr val="000000"/>
                </a:solidFill>
                <a:cs typeface="+mn-ea"/>
                <a:sym typeface="+mn-lt"/>
              </a:rPr>
              <a:t>如江苏高院</a:t>
            </a:r>
            <a:r>
              <a:rPr lang="en-US" altLang="zh-CN" dirty="0">
                <a:solidFill>
                  <a:srgbClr val="000000"/>
                </a:solidFill>
                <a:cs typeface="+mn-ea"/>
                <a:sym typeface="+mn-lt"/>
              </a:rPr>
              <a:t>《</a:t>
            </a:r>
            <a:r>
              <a:rPr lang="zh-CN" altLang="en-US" dirty="0">
                <a:solidFill>
                  <a:srgbClr val="000000"/>
                </a:solidFill>
                <a:cs typeface="+mn-ea"/>
                <a:sym typeface="+mn-lt"/>
              </a:rPr>
              <a:t>建设工程意见</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9</a:t>
            </a:r>
            <a:r>
              <a:rPr lang="zh-CN" altLang="en-US" dirty="0">
                <a:solidFill>
                  <a:srgbClr val="000000"/>
                </a:solidFill>
                <a:cs typeface="+mn-ea"/>
                <a:sym typeface="+mn-lt"/>
              </a:rPr>
              <a:t>条第</a:t>
            </a:r>
            <a:r>
              <a:rPr lang="en-US" altLang="zh-CN" dirty="0">
                <a:solidFill>
                  <a:srgbClr val="000000"/>
                </a:solidFill>
                <a:cs typeface="+mn-ea"/>
                <a:sym typeface="+mn-lt"/>
              </a:rPr>
              <a:t>2</a:t>
            </a:r>
            <a:r>
              <a:rPr lang="zh-CN" altLang="en-US" dirty="0">
                <a:solidFill>
                  <a:srgbClr val="000000"/>
                </a:solidFill>
                <a:cs typeface="+mn-ea"/>
                <a:sym typeface="+mn-lt"/>
              </a:rPr>
              <a:t>款：“建设工程施工合同约定工程价款实行固定价结算的，因设计变更导致工程量变化或质量标准变化，当事人要求对工程量增加或减少部分按实结算的，人民法院应予支持，当事人另有约定的除外</a:t>
            </a:r>
            <a:r>
              <a:rPr lang="zh-CN" altLang="en-US" dirty="0" smtClean="0">
                <a:solidFill>
                  <a:srgbClr val="000000"/>
                </a:solidFill>
                <a:cs typeface="+mn-ea"/>
                <a:sym typeface="+mn-lt"/>
              </a:rPr>
              <a:t>。” </a:t>
            </a:r>
            <a:endParaRPr lang="zh-CN" altLang="en-US" dirty="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b="1" dirty="0">
                <a:solidFill>
                  <a:srgbClr val="000000"/>
                </a:solidFill>
                <a:cs typeface="+mn-ea"/>
                <a:sym typeface="+mn-lt"/>
              </a:rPr>
              <a:t>另一种观点认为可以参照合同约定标准单独结算的，参照合同约定，无法参照的，依据定额标准结算。  </a:t>
            </a:r>
            <a:r>
              <a:rPr lang="zh-CN" altLang="en-US" dirty="0">
                <a:solidFill>
                  <a:srgbClr val="000000"/>
                </a:solidFill>
                <a:cs typeface="+mn-ea"/>
                <a:sym typeface="+mn-lt"/>
              </a:rPr>
              <a:t>如广东高院</a:t>
            </a:r>
            <a:r>
              <a:rPr lang="en-US" altLang="zh-CN" dirty="0">
                <a:solidFill>
                  <a:srgbClr val="000000"/>
                </a:solidFill>
                <a:cs typeface="+mn-ea"/>
                <a:sym typeface="+mn-lt"/>
              </a:rPr>
              <a:t>《</a:t>
            </a:r>
            <a:r>
              <a:rPr lang="zh-CN" altLang="en-US" dirty="0">
                <a:solidFill>
                  <a:srgbClr val="000000"/>
                </a:solidFill>
                <a:cs typeface="+mn-ea"/>
                <a:sym typeface="+mn-lt"/>
              </a:rPr>
              <a:t>建设工程意见</a:t>
            </a:r>
            <a:r>
              <a:rPr lang="en-US" altLang="zh-CN" dirty="0">
                <a:solidFill>
                  <a:srgbClr val="000000"/>
                </a:solidFill>
                <a:cs typeface="+mn-ea"/>
                <a:sym typeface="+mn-lt"/>
              </a:rPr>
              <a:t>2006》</a:t>
            </a:r>
            <a:r>
              <a:rPr lang="zh-CN" altLang="en-US" dirty="0">
                <a:solidFill>
                  <a:srgbClr val="000000"/>
                </a:solidFill>
                <a:cs typeface="+mn-ea"/>
                <a:sym typeface="+mn-lt"/>
              </a:rPr>
              <a:t>第</a:t>
            </a:r>
            <a:r>
              <a:rPr lang="en-US" altLang="zh-CN" dirty="0">
                <a:solidFill>
                  <a:srgbClr val="000000"/>
                </a:solidFill>
                <a:cs typeface="+mn-ea"/>
                <a:sym typeface="+mn-lt"/>
              </a:rPr>
              <a:t>1</a:t>
            </a:r>
            <a:r>
              <a:rPr lang="zh-CN" altLang="en-US" dirty="0" smtClean="0">
                <a:solidFill>
                  <a:srgbClr val="000000"/>
                </a:solidFill>
                <a:cs typeface="+mn-ea"/>
                <a:sym typeface="+mn-lt"/>
              </a:rPr>
              <a:t>条规定：</a:t>
            </a:r>
            <a:r>
              <a:rPr lang="zh-CN" altLang="en-US" dirty="0">
                <a:solidFill>
                  <a:srgbClr val="000000"/>
                </a:solidFill>
                <a:cs typeface="+mn-ea"/>
                <a:sym typeface="+mn-lt"/>
              </a:rPr>
              <a:t>当事人约定工程款实行固定价，而实际施工的工程量比约定的工程范围有所增减的，可在确认固定价的基础上，参照合同约定对增减部分进行结算，再根据结算结果相应增减总价款。不应撇开合同约定，对整个工程造价进行重新结算</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实体上的难点三：固定总价合同的处理</a:t>
            </a:r>
          </a:p>
        </p:txBody>
      </p:sp>
      <p:sp>
        <p:nvSpPr>
          <p:cNvPr id="322" name="TextBox 18"/>
          <p:cNvSpPr txBox="1"/>
          <p:nvPr/>
        </p:nvSpPr>
        <p:spPr>
          <a:xfrm>
            <a:off x="1009645" y="1701602"/>
            <a:ext cx="10191159" cy="460895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我们认为：比较</a:t>
            </a:r>
            <a:r>
              <a:rPr lang="zh-CN" altLang="en-US" b="1" dirty="0">
                <a:solidFill>
                  <a:srgbClr val="000000"/>
                </a:solidFill>
                <a:cs typeface="+mn-ea"/>
                <a:sym typeface="+mn-lt"/>
              </a:rPr>
              <a:t>而言，后一种观点与当事人的真实意思更为相符。 </a:t>
            </a: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a:t>
            </a:r>
            <a:r>
              <a:rPr lang="zh-CN" altLang="en-US" dirty="0">
                <a:solidFill>
                  <a:srgbClr val="000000"/>
                </a:solidFill>
                <a:cs typeface="+mn-ea"/>
                <a:sym typeface="+mn-lt"/>
              </a:rPr>
              <a:t>深圳市中级人民法院关于建设工程合同若干问题的指导意见</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21</a:t>
            </a:r>
            <a:r>
              <a:rPr lang="zh-CN" altLang="en-US" dirty="0" smtClean="0">
                <a:solidFill>
                  <a:srgbClr val="000000"/>
                </a:solidFill>
                <a:cs typeface="+mn-ea"/>
                <a:sym typeface="+mn-lt"/>
              </a:rPr>
              <a:t>条规定： </a:t>
            </a:r>
            <a:r>
              <a:rPr lang="zh-CN" altLang="en-US" dirty="0">
                <a:solidFill>
                  <a:srgbClr val="000000"/>
                </a:solidFill>
                <a:cs typeface="+mn-ea"/>
                <a:sym typeface="+mn-lt"/>
              </a:rPr>
              <a:t>建设工程合同约定为固定总价的， 承包人以工程量增加为由要求调整合同价款的，应按照以下方式处理：（</a:t>
            </a:r>
            <a:r>
              <a:rPr lang="en-US" altLang="zh-CN" dirty="0">
                <a:solidFill>
                  <a:srgbClr val="000000"/>
                </a:solidFill>
                <a:cs typeface="+mn-ea"/>
                <a:sym typeface="+mn-lt"/>
              </a:rPr>
              <a:t>1</a:t>
            </a:r>
            <a:r>
              <a:rPr lang="zh-CN" altLang="en-US" dirty="0">
                <a:solidFill>
                  <a:srgbClr val="000000"/>
                </a:solidFill>
                <a:cs typeface="+mn-ea"/>
                <a:sym typeface="+mn-lt"/>
              </a:rPr>
              <a:t>）在固定总价若干范围以外增加的工程量，应计入合同价款。 （</a:t>
            </a:r>
            <a:r>
              <a:rPr lang="en-US" altLang="zh-CN" dirty="0">
                <a:solidFill>
                  <a:srgbClr val="000000"/>
                </a:solidFill>
                <a:cs typeface="+mn-ea"/>
                <a:sym typeface="+mn-lt"/>
              </a:rPr>
              <a:t>2</a:t>
            </a:r>
            <a:r>
              <a:rPr lang="zh-CN" altLang="en-US" dirty="0">
                <a:solidFill>
                  <a:srgbClr val="000000"/>
                </a:solidFill>
                <a:cs typeface="+mn-ea"/>
                <a:sym typeface="+mn-lt"/>
              </a:rPr>
              <a:t>）固定总价包干范围约定不明，如发包人不能证明该增加的工程量已包括在包干范围内的，应计入合同价款。 （</a:t>
            </a:r>
            <a:r>
              <a:rPr lang="en-US" altLang="zh-CN" dirty="0">
                <a:solidFill>
                  <a:srgbClr val="000000"/>
                </a:solidFill>
                <a:cs typeface="+mn-ea"/>
                <a:sym typeface="+mn-lt"/>
              </a:rPr>
              <a:t>3</a:t>
            </a:r>
            <a:r>
              <a:rPr lang="zh-CN" altLang="en-US" dirty="0">
                <a:solidFill>
                  <a:srgbClr val="000000"/>
                </a:solidFill>
                <a:cs typeface="+mn-ea"/>
                <a:sym typeface="+mn-lt"/>
              </a:rPr>
              <a:t>）发包人以固定单价包干形式招标而签订固定总价包干合同后，发生工程量争议的，以实际工程量计算包干总价。（</a:t>
            </a:r>
            <a:r>
              <a:rPr lang="en-US" altLang="zh-CN" dirty="0">
                <a:solidFill>
                  <a:srgbClr val="000000"/>
                </a:solidFill>
                <a:cs typeface="+mn-ea"/>
                <a:sym typeface="+mn-lt"/>
              </a:rPr>
              <a:t>4</a:t>
            </a:r>
            <a:r>
              <a:rPr lang="zh-CN" altLang="en-US" dirty="0">
                <a:solidFill>
                  <a:srgbClr val="000000"/>
                </a:solidFill>
                <a:cs typeface="+mn-ea"/>
                <a:sym typeface="+mn-lt"/>
              </a:rPr>
              <a:t>）签订固定总价合同后，工程发生重大变化或固定总价所依据的设计图纸发生重大变更的，按照双方确定的工程量清单单价据实计价。</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实体上的难点三：固定总价合同的处理</a:t>
            </a:r>
          </a:p>
        </p:txBody>
      </p:sp>
      <p:sp>
        <p:nvSpPr>
          <p:cNvPr id="322" name="TextBox 18"/>
          <p:cNvSpPr txBox="1"/>
          <p:nvPr/>
        </p:nvSpPr>
        <p:spPr>
          <a:xfrm>
            <a:off x="733113" y="1413570"/>
            <a:ext cx="10744223" cy="5070619"/>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6</a:t>
            </a:r>
            <a:r>
              <a:rPr lang="en-US" altLang="zh-CN" b="1" dirty="0">
                <a:solidFill>
                  <a:srgbClr val="475F77"/>
                </a:solidFill>
                <a:cs typeface="+mn-ea"/>
                <a:sym typeface="+mn-lt"/>
              </a:rPr>
              <a:t>.</a:t>
            </a:r>
            <a:r>
              <a:rPr lang="zh-CN" altLang="en-US" b="1" dirty="0">
                <a:solidFill>
                  <a:srgbClr val="475F77"/>
                </a:solidFill>
                <a:cs typeface="+mn-ea"/>
                <a:sym typeface="+mn-lt"/>
              </a:rPr>
              <a:t>固定总价合同未完工程的鉴定</a:t>
            </a:r>
            <a:r>
              <a:rPr lang="zh-CN" altLang="en-US" b="1" dirty="0" smtClean="0">
                <a:solidFill>
                  <a:srgbClr val="475F77"/>
                </a:solidFill>
                <a:cs typeface="+mn-ea"/>
                <a:sym typeface="+mn-lt"/>
              </a:rPr>
              <a:t>原则</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a:t>
            </a:r>
            <a:r>
              <a:rPr lang="en-US" altLang="zh-CN" dirty="0">
                <a:solidFill>
                  <a:srgbClr val="000000"/>
                </a:solidFill>
                <a:cs typeface="+mn-ea"/>
                <a:sym typeface="+mn-lt"/>
              </a:rPr>
              <a:t>1</a:t>
            </a:r>
            <a:r>
              <a:rPr lang="zh-CN" altLang="en-US" dirty="0">
                <a:solidFill>
                  <a:srgbClr val="000000"/>
                </a:solidFill>
                <a:cs typeface="+mn-ea"/>
                <a:sym typeface="+mn-lt"/>
              </a:rPr>
              <a:t>）审查合同关于工程范围的约定，确定承包人是否超出了工程范围进行施工，或者合同范围内的工程未进行施工。</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a:t>
            </a:r>
            <a:r>
              <a:rPr lang="en-US" altLang="zh-CN" dirty="0">
                <a:solidFill>
                  <a:srgbClr val="000000"/>
                </a:solidFill>
                <a:cs typeface="+mn-ea"/>
                <a:sym typeface="+mn-lt"/>
              </a:rPr>
              <a:t>2</a:t>
            </a:r>
            <a:r>
              <a:rPr lang="zh-CN" altLang="en-US" dirty="0">
                <a:solidFill>
                  <a:srgbClr val="000000"/>
                </a:solidFill>
                <a:cs typeface="+mn-ea"/>
                <a:sym typeface="+mn-lt"/>
              </a:rPr>
              <a:t>）审查合同约定的风险范围，确定工程量的增减是否超出了合同约定的风险范围。</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a:t>
            </a:r>
            <a:r>
              <a:rPr lang="en-US" altLang="zh-CN" dirty="0">
                <a:solidFill>
                  <a:srgbClr val="000000"/>
                </a:solidFill>
                <a:cs typeface="+mn-ea"/>
                <a:sym typeface="+mn-lt"/>
              </a:rPr>
              <a:t>3</a:t>
            </a:r>
            <a:r>
              <a:rPr lang="zh-CN" altLang="en-US" dirty="0">
                <a:solidFill>
                  <a:srgbClr val="000000"/>
                </a:solidFill>
                <a:cs typeface="+mn-ea"/>
                <a:sym typeface="+mn-lt"/>
              </a:rPr>
              <a:t>）一般只对工程量增减部分予以鉴定，而不是抛开合同约定的固定价对整个工程的工程量以及价款予以鉴定。</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a:t>
            </a:r>
            <a:r>
              <a:rPr lang="en-US" altLang="zh-CN" dirty="0">
                <a:solidFill>
                  <a:srgbClr val="000000"/>
                </a:solidFill>
                <a:cs typeface="+mn-ea"/>
                <a:sym typeface="+mn-lt"/>
              </a:rPr>
              <a:t>4</a:t>
            </a:r>
            <a:r>
              <a:rPr lang="zh-CN" altLang="en-US" dirty="0">
                <a:solidFill>
                  <a:srgbClr val="000000"/>
                </a:solidFill>
                <a:cs typeface="+mn-ea"/>
                <a:sym typeface="+mn-lt"/>
              </a:rPr>
              <a:t>）工程量增减部分的计价标准，能够参照合同约定的计价标准鉴定的，可以参照合同约定，不能参照的，应当依据定额结算。在合同有明确约定时按照约定执行，执行</a:t>
            </a:r>
            <a:r>
              <a:rPr lang="en-US" altLang="zh-CN" dirty="0">
                <a:solidFill>
                  <a:srgbClr val="000000"/>
                </a:solidFill>
                <a:cs typeface="+mn-ea"/>
                <a:sym typeface="+mn-lt"/>
              </a:rPr>
              <a:t>2013</a:t>
            </a:r>
            <a:r>
              <a:rPr lang="zh-CN" altLang="en-US" dirty="0">
                <a:solidFill>
                  <a:srgbClr val="000000"/>
                </a:solidFill>
                <a:cs typeface="+mn-ea"/>
                <a:sym typeface="+mn-lt"/>
              </a:rPr>
              <a:t>工程量清单招投标时，应参照投标组价原则。</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实体上的难点三：固定总价合同的处理</a:t>
            </a:r>
          </a:p>
        </p:txBody>
      </p:sp>
      <p:sp>
        <p:nvSpPr>
          <p:cNvPr id="322" name="TextBox 18"/>
          <p:cNvSpPr txBox="1"/>
          <p:nvPr/>
        </p:nvSpPr>
        <p:spPr>
          <a:xfrm>
            <a:off x="1439341" y="2133650"/>
            <a:ext cx="9331768" cy="363945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7</a:t>
            </a:r>
            <a:r>
              <a:rPr lang="en-US" altLang="zh-CN" b="1" dirty="0">
                <a:solidFill>
                  <a:srgbClr val="475F77"/>
                </a:solidFill>
                <a:cs typeface="+mn-ea"/>
                <a:sym typeface="+mn-lt"/>
              </a:rPr>
              <a:t>.</a:t>
            </a:r>
            <a:r>
              <a:rPr lang="zh-CN" altLang="en-US" b="1" dirty="0">
                <a:solidFill>
                  <a:srgbClr val="475F77"/>
                </a:solidFill>
                <a:cs typeface="+mn-ea"/>
                <a:sym typeface="+mn-lt"/>
              </a:rPr>
              <a:t>对固定总价合同未完工程的鉴定原则的各地高院意见</a:t>
            </a:r>
            <a:endParaRPr lang="zh-CN" altLang="en-US" b="1" dirty="0" smtClean="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a:t>
            </a:r>
            <a:r>
              <a:rPr lang="zh-CN" altLang="en-US" dirty="0">
                <a:solidFill>
                  <a:srgbClr val="000000"/>
                </a:solidFill>
                <a:cs typeface="+mn-ea"/>
                <a:sym typeface="+mn-lt"/>
              </a:rPr>
              <a:t>江苏省高院指导意见</a:t>
            </a:r>
            <a:r>
              <a:rPr lang="en-US" altLang="zh-CN" dirty="0">
                <a:solidFill>
                  <a:srgbClr val="000000"/>
                </a:solidFill>
                <a:cs typeface="+mn-ea"/>
                <a:sym typeface="+mn-lt"/>
              </a:rPr>
              <a:t>》</a:t>
            </a:r>
            <a:r>
              <a:rPr lang="zh-CN" altLang="en-US" dirty="0">
                <a:solidFill>
                  <a:srgbClr val="000000"/>
                </a:solidFill>
                <a:cs typeface="+mn-ea"/>
                <a:sym typeface="+mn-lt"/>
              </a:rPr>
              <a:t>有两种方式供选择：一种根据实际完成的工程量，以建设行政管理部门颁发的定额取费，核定工程价款，并参照合同约定最终确定工程价款；另一种是确定所完工程的工程量占全部工程量的比例，按所完工程量的比例乘以合同约定的固定价款得出工</a:t>
            </a:r>
            <a:r>
              <a:rPr lang="zh-CN" altLang="en-US" dirty="0" smtClean="0">
                <a:solidFill>
                  <a:srgbClr val="000000"/>
                </a:solidFill>
                <a:cs typeface="+mn-ea"/>
                <a:sym typeface="+mn-lt"/>
              </a:rPr>
              <a:t>程价</a:t>
            </a:r>
            <a:r>
              <a:rPr lang="zh-CN" altLang="en-US" dirty="0">
                <a:solidFill>
                  <a:srgbClr val="000000"/>
                </a:solidFill>
                <a:cs typeface="+mn-ea"/>
                <a:sym typeface="+mn-lt"/>
              </a:rPr>
              <a:t>款。上述两种方式均具有一定的合理性，应尽量寻求双方当事人意见的一致，若无法取得一致由人民法院酌情确定。 </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实体上的难点三：固定总价合同的处理</a:t>
            </a:r>
          </a:p>
        </p:txBody>
      </p:sp>
      <p:sp>
        <p:nvSpPr>
          <p:cNvPr id="322" name="TextBox 18"/>
          <p:cNvSpPr txBox="1"/>
          <p:nvPr/>
        </p:nvSpPr>
        <p:spPr>
          <a:xfrm>
            <a:off x="1619361" y="1773610"/>
            <a:ext cx="8971728" cy="412420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dirty="0" smtClean="0">
                <a:solidFill>
                  <a:srgbClr val="000000"/>
                </a:solidFill>
                <a:cs typeface="+mn-ea"/>
                <a:sym typeface="+mn-lt"/>
              </a:rPr>
              <a:t>《</a:t>
            </a:r>
            <a:r>
              <a:rPr lang="zh-CN" altLang="en-US" dirty="0">
                <a:solidFill>
                  <a:srgbClr val="000000"/>
                </a:solidFill>
                <a:cs typeface="+mn-ea"/>
                <a:sym typeface="+mn-lt"/>
              </a:rPr>
              <a:t>北京市高级人民法院关于审理建设工程施工合同纠纷案件若干疑难问题的解答</a:t>
            </a:r>
            <a:r>
              <a:rPr lang="en-US" altLang="zh-CN" dirty="0">
                <a:solidFill>
                  <a:srgbClr val="000000"/>
                </a:solidFill>
                <a:cs typeface="+mn-ea"/>
                <a:sym typeface="+mn-lt"/>
              </a:rPr>
              <a:t>》</a:t>
            </a:r>
            <a:r>
              <a:rPr lang="zh-CN" altLang="en-US" dirty="0">
                <a:solidFill>
                  <a:srgbClr val="000000"/>
                </a:solidFill>
                <a:cs typeface="+mn-ea"/>
                <a:sym typeface="+mn-lt"/>
              </a:rPr>
              <a:t>第十三条规定，结算价款可以采用“按比例折算”的方式，即由鉴定机构在相应同一取费标准下分别计算出已完工程部分的价款和整个合同约定工程的总价款，两者对比计算出相应系数，再用合同约定的固定价乘以该系数确定发包人应付的工程款。应该说北京高院的方法与江苏高院的第二种方法相同。 </a:t>
            </a:r>
          </a:p>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000000"/>
                </a:solidFill>
                <a:cs typeface="+mn-ea"/>
                <a:sym typeface="+mn-lt"/>
              </a:rPr>
              <a:t>我们认为：</a:t>
            </a:r>
            <a:r>
              <a:rPr lang="zh-CN" altLang="en-US" dirty="0">
                <a:solidFill>
                  <a:srgbClr val="000000"/>
                </a:solidFill>
                <a:cs typeface="+mn-ea"/>
                <a:sym typeface="+mn-lt"/>
              </a:rPr>
              <a:t>有预算或报价与没有时按比例的计算方法不同，不能一概而论，尤其在不平衡报价时更应当严格按照投标报价核算比例。</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难点四：无效合同的处理</a:t>
            </a:r>
            <a:endParaRPr lang="zh-CN" altLang="en-US" sz="3200" kern="0" dirty="0">
              <a:solidFill>
                <a:srgbClr val="000000"/>
              </a:solidFill>
              <a:cs typeface="+mn-ea"/>
              <a:sym typeface="+mn-lt"/>
            </a:endParaRPr>
          </a:p>
        </p:txBody>
      </p:sp>
      <p:sp>
        <p:nvSpPr>
          <p:cNvPr id="322" name="TextBox 18"/>
          <p:cNvSpPr txBox="1"/>
          <p:nvPr/>
        </p:nvSpPr>
        <p:spPr>
          <a:xfrm>
            <a:off x="1143725" y="1773610"/>
            <a:ext cx="9923000" cy="4431983"/>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1</a:t>
            </a:r>
            <a:r>
              <a:rPr lang="en-US" altLang="zh-CN" b="1" dirty="0">
                <a:solidFill>
                  <a:srgbClr val="475F77"/>
                </a:solidFill>
                <a:cs typeface="+mn-ea"/>
                <a:sym typeface="+mn-lt"/>
              </a:rPr>
              <a:t>.</a:t>
            </a:r>
            <a:r>
              <a:rPr lang="zh-CN" altLang="en-US" b="1" dirty="0">
                <a:solidFill>
                  <a:srgbClr val="475F77"/>
                </a:solidFill>
                <a:cs typeface="+mn-ea"/>
                <a:sym typeface="+mn-lt"/>
              </a:rPr>
              <a:t>未取得建设工程规划许可证的无效施工合同结算</a:t>
            </a:r>
            <a:endParaRPr lang="zh-CN" altLang="en-US" b="1" dirty="0" smtClean="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最高院司法解释第</a:t>
            </a:r>
            <a:r>
              <a:rPr lang="en-US" altLang="zh-CN" dirty="0">
                <a:solidFill>
                  <a:srgbClr val="000000"/>
                </a:solidFill>
                <a:cs typeface="+mn-ea"/>
                <a:sym typeface="+mn-lt"/>
              </a:rPr>
              <a:t>1</a:t>
            </a:r>
            <a:r>
              <a:rPr lang="zh-CN" altLang="en-US" dirty="0">
                <a:solidFill>
                  <a:srgbClr val="000000"/>
                </a:solidFill>
                <a:cs typeface="+mn-ea"/>
                <a:sym typeface="+mn-lt"/>
              </a:rPr>
              <a:t>条规定的施工合同虽然无效，但所涉及的工程都是合法工程，而未取得建设工程规划审批手续的工程实质上属于违法建筑，依据</a:t>
            </a:r>
            <a:r>
              <a:rPr lang="en-US" altLang="zh-CN" dirty="0">
                <a:solidFill>
                  <a:srgbClr val="000000"/>
                </a:solidFill>
                <a:cs typeface="+mn-ea"/>
                <a:sym typeface="+mn-lt"/>
              </a:rPr>
              <a:t>《</a:t>
            </a:r>
            <a:r>
              <a:rPr lang="zh-CN" altLang="en-US" dirty="0">
                <a:solidFill>
                  <a:srgbClr val="000000"/>
                </a:solidFill>
                <a:cs typeface="+mn-ea"/>
                <a:sym typeface="+mn-lt"/>
              </a:rPr>
              <a:t>城乡规划法</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64</a:t>
            </a:r>
            <a:r>
              <a:rPr lang="zh-CN" altLang="en-US" dirty="0">
                <a:solidFill>
                  <a:srgbClr val="000000"/>
                </a:solidFill>
                <a:cs typeface="+mn-ea"/>
                <a:sym typeface="+mn-lt"/>
              </a:rPr>
              <a:t>、</a:t>
            </a:r>
            <a:r>
              <a:rPr lang="en-US" altLang="zh-CN" dirty="0">
                <a:solidFill>
                  <a:srgbClr val="000000"/>
                </a:solidFill>
                <a:cs typeface="+mn-ea"/>
                <a:sym typeface="+mn-lt"/>
              </a:rPr>
              <a:t>65</a:t>
            </a:r>
            <a:r>
              <a:rPr lang="zh-CN" altLang="en-US" dirty="0">
                <a:solidFill>
                  <a:srgbClr val="000000"/>
                </a:solidFill>
                <a:cs typeface="+mn-ea"/>
                <a:sym typeface="+mn-lt"/>
              </a:rPr>
              <a:t>、</a:t>
            </a:r>
            <a:r>
              <a:rPr lang="en-US" altLang="zh-CN" dirty="0">
                <a:solidFill>
                  <a:srgbClr val="000000"/>
                </a:solidFill>
                <a:cs typeface="+mn-ea"/>
                <a:sym typeface="+mn-lt"/>
              </a:rPr>
              <a:t>68</a:t>
            </a:r>
            <a:r>
              <a:rPr lang="zh-CN" altLang="en-US" dirty="0">
                <a:solidFill>
                  <a:srgbClr val="000000"/>
                </a:solidFill>
                <a:cs typeface="+mn-ea"/>
                <a:sym typeface="+mn-lt"/>
              </a:rPr>
              <a:t>条的规定，有关行政主管部门有权责令停止建设、限期改正，不能改正的，可以采取查封施工现场、强制拆除等措施。</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实践中可区分情形处理： </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工程</a:t>
            </a:r>
            <a:r>
              <a:rPr lang="zh-CN" altLang="en-US" dirty="0">
                <a:solidFill>
                  <a:srgbClr val="000000"/>
                </a:solidFill>
                <a:cs typeface="+mn-ea"/>
                <a:sym typeface="+mn-lt"/>
              </a:rPr>
              <a:t>尚未完工的，应当立即停止建设、恢复原状或折价赔偿，当事人一方要求继续履行合同的，不予支持。 </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难点四：无效合同的处理</a:t>
            </a:r>
            <a:endParaRPr lang="zh-CN" altLang="en-US" sz="3200" kern="0" dirty="0">
              <a:solidFill>
                <a:srgbClr val="000000"/>
              </a:solidFill>
              <a:cs typeface="+mn-ea"/>
              <a:sym typeface="+mn-lt"/>
            </a:endParaRPr>
          </a:p>
        </p:txBody>
      </p:sp>
      <p:sp>
        <p:nvSpPr>
          <p:cNvPr id="322" name="TextBox 18"/>
          <p:cNvSpPr txBox="1"/>
          <p:nvPr/>
        </p:nvSpPr>
        <p:spPr>
          <a:xfrm>
            <a:off x="1143725" y="1557705"/>
            <a:ext cx="9923000" cy="4762842"/>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工程</a:t>
            </a:r>
            <a:r>
              <a:rPr lang="zh-CN" altLang="en-US" dirty="0">
                <a:solidFill>
                  <a:srgbClr val="000000"/>
                </a:solidFill>
                <a:cs typeface="+mn-ea"/>
                <a:sym typeface="+mn-lt"/>
              </a:rPr>
              <a:t>质量合格，且未被有关行政主管部门责令强制拆除的，发包人应当参照合同约定支付人工费、材料费等实际发生的费用。 </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工程</a:t>
            </a:r>
            <a:r>
              <a:rPr lang="zh-CN" altLang="en-US" dirty="0">
                <a:solidFill>
                  <a:srgbClr val="000000"/>
                </a:solidFill>
                <a:cs typeface="+mn-ea"/>
                <a:sym typeface="+mn-lt"/>
              </a:rPr>
              <a:t>质量合格，但已被有关部门责令强制拆除的，承包人无权要求支付工程款，已经支付的工程款应当予以返还，承包人因此支出的人工费、材料费等实际发生的费用，发包人支出的拆除费用、双方因签订合同支出的实际费用均可作为损失，依据合同法</a:t>
            </a:r>
            <a:r>
              <a:rPr lang="en-US" altLang="zh-CN" dirty="0">
                <a:solidFill>
                  <a:srgbClr val="000000"/>
                </a:solidFill>
                <a:cs typeface="+mn-ea"/>
                <a:sym typeface="+mn-lt"/>
              </a:rPr>
              <a:t>58</a:t>
            </a:r>
            <a:r>
              <a:rPr lang="zh-CN" altLang="en-US" dirty="0">
                <a:solidFill>
                  <a:srgbClr val="000000"/>
                </a:solidFill>
                <a:cs typeface="+mn-ea"/>
                <a:sym typeface="+mn-lt"/>
              </a:rPr>
              <a:t>条的规定，根据过错程度予以分担。依据</a:t>
            </a:r>
            <a:r>
              <a:rPr lang="en-US" altLang="zh-CN" dirty="0">
                <a:solidFill>
                  <a:srgbClr val="000000"/>
                </a:solidFill>
                <a:cs typeface="+mn-ea"/>
                <a:sym typeface="+mn-lt"/>
              </a:rPr>
              <a:t>《</a:t>
            </a:r>
            <a:r>
              <a:rPr lang="zh-CN" altLang="en-US" dirty="0">
                <a:solidFill>
                  <a:srgbClr val="000000"/>
                </a:solidFill>
                <a:cs typeface="+mn-ea"/>
                <a:sym typeface="+mn-lt"/>
              </a:rPr>
              <a:t>城乡规划法</a:t>
            </a:r>
            <a:r>
              <a:rPr lang="en-US" altLang="zh-CN" dirty="0">
                <a:solidFill>
                  <a:srgbClr val="000000"/>
                </a:solidFill>
                <a:cs typeface="+mn-ea"/>
                <a:sym typeface="+mn-lt"/>
              </a:rPr>
              <a:t>》</a:t>
            </a:r>
            <a:r>
              <a:rPr lang="zh-CN" altLang="en-US" dirty="0">
                <a:solidFill>
                  <a:srgbClr val="000000"/>
                </a:solidFill>
                <a:cs typeface="+mn-ea"/>
                <a:sym typeface="+mn-lt"/>
              </a:rPr>
              <a:t>的规定，办理建设工程规划审批手续的责任在建设单位，即发包人，故发包人应承担主要责</a:t>
            </a:r>
            <a:r>
              <a:rPr lang="zh-CN" altLang="en-US" dirty="0" smtClean="0">
                <a:solidFill>
                  <a:srgbClr val="000000"/>
                </a:solidFill>
                <a:cs typeface="+mn-ea"/>
                <a:sym typeface="+mn-lt"/>
              </a:rPr>
              <a:t>任。 </a:t>
            </a:r>
            <a:endParaRPr lang="zh-CN" altLang="en-US" dirty="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工程</a:t>
            </a:r>
            <a:r>
              <a:rPr lang="zh-CN" altLang="en-US" dirty="0">
                <a:solidFill>
                  <a:srgbClr val="000000"/>
                </a:solidFill>
                <a:cs typeface="+mn-ea"/>
                <a:sym typeface="+mn-lt"/>
              </a:rPr>
              <a:t>质量不合格的，依据最高院司法解释第</a:t>
            </a:r>
            <a:r>
              <a:rPr lang="en-US" altLang="zh-CN" dirty="0">
                <a:solidFill>
                  <a:srgbClr val="000000"/>
                </a:solidFill>
                <a:cs typeface="+mn-ea"/>
                <a:sym typeface="+mn-lt"/>
              </a:rPr>
              <a:t>3</a:t>
            </a:r>
            <a:r>
              <a:rPr lang="zh-CN" altLang="en-US" dirty="0">
                <a:solidFill>
                  <a:srgbClr val="000000"/>
                </a:solidFill>
                <a:cs typeface="+mn-ea"/>
                <a:sym typeface="+mn-lt"/>
              </a:rPr>
              <a:t>条第</a:t>
            </a:r>
            <a:r>
              <a:rPr lang="en-US" altLang="zh-CN" dirty="0">
                <a:solidFill>
                  <a:srgbClr val="000000"/>
                </a:solidFill>
                <a:cs typeface="+mn-ea"/>
                <a:sym typeface="+mn-lt"/>
              </a:rPr>
              <a:t>1</a:t>
            </a:r>
            <a:r>
              <a:rPr lang="zh-CN" altLang="en-US" dirty="0">
                <a:solidFill>
                  <a:srgbClr val="000000"/>
                </a:solidFill>
                <a:cs typeface="+mn-ea"/>
                <a:sym typeface="+mn-lt"/>
              </a:rPr>
              <a:t>款第</a:t>
            </a:r>
            <a:r>
              <a:rPr lang="en-US" altLang="zh-CN" dirty="0">
                <a:solidFill>
                  <a:srgbClr val="000000"/>
                </a:solidFill>
                <a:cs typeface="+mn-ea"/>
                <a:sym typeface="+mn-lt"/>
              </a:rPr>
              <a:t>2</a:t>
            </a:r>
            <a:r>
              <a:rPr lang="zh-CN" altLang="en-US" dirty="0">
                <a:solidFill>
                  <a:srgbClr val="000000"/>
                </a:solidFill>
                <a:cs typeface="+mn-ea"/>
                <a:sym typeface="+mn-lt"/>
              </a:rPr>
              <a:t>项、第</a:t>
            </a:r>
            <a:r>
              <a:rPr lang="en-US" altLang="zh-CN" dirty="0">
                <a:solidFill>
                  <a:srgbClr val="000000"/>
                </a:solidFill>
                <a:cs typeface="+mn-ea"/>
                <a:sym typeface="+mn-lt"/>
              </a:rPr>
              <a:t>2</a:t>
            </a:r>
            <a:r>
              <a:rPr lang="zh-CN" altLang="en-US" dirty="0">
                <a:solidFill>
                  <a:srgbClr val="000000"/>
                </a:solidFill>
                <a:cs typeface="+mn-ea"/>
                <a:sym typeface="+mn-lt"/>
              </a:rPr>
              <a:t>款的规定处理。</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难点四：无效合同的处理</a:t>
            </a:r>
            <a:endParaRPr lang="zh-CN" altLang="en-US" sz="3200" kern="0" dirty="0">
              <a:solidFill>
                <a:srgbClr val="000000"/>
              </a:solidFill>
              <a:cs typeface="+mn-ea"/>
              <a:sym typeface="+mn-lt"/>
            </a:endParaRPr>
          </a:p>
        </p:txBody>
      </p:sp>
      <p:sp>
        <p:nvSpPr>
          <p:cNvPr id="322" name="TextBox 18"/>
          <p:cNvSpPr txBox="1"/>
          <p:nvPr/>
        </p:nvSpPr>
        <p:spPr>
          <a:xfrm>
            <a:off x="1685268" y="2205658"/>
            <a:ext cx="8839913" cy="330859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a:solidFill>
                  <a:srgbClr val="475F77"/>
                </a:solidFill>
                <a:cs typeface="+mn-ea"/>
                <a:sym typeface="+mn-lt"/>
              </a:rPr>
              <a:t>2.</a:t>
            </a:r>
            <a:r>
              <a:rPr lang="zh-CN" altLang="en-US" b="1" dirty="0">
                <a:solidFill>
                  <a:srgbClr val="475F77"/>
                </a:solidFill>
                <a:cs typeface="+mn-ea"/>
                <a:sym typeface="+mn-lt"/>
              </a:rPr>
              <a:t>无效合同的规费、税金、企业管理费、利润如何计取、</a:t>
            </a:r>
            <a:r>
              <a:rPr lang="zh-CN" altLang="en-US" b="1" dirty="0" smtClean="0">
                <a:solidFill>
                  <a:srgbClr val="475F77"/>
                </a:solidFill>
                <a:cs typeface="+mn-ea"/>
                <a:sym typeface="+mn-lt"/>
              </a:rPr>
              <a:t>鉴定</a:t>
            </a:r>
            <a:endParaRPr lang="en-US" altLang="zh-CN" b="1" dirty="0" smtClean="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如果承包人是个人的，就不发生企业管理费，税金也只需要交纳个人所得税，不存在营业税的代扣代缴，该部分费用并未实际发生，如发包人不同意支付的，可从工程款中予以扣除。 </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如果承包人超越资质等级承揽工程，也应按照承包人的实际资质等级确定取费标准。 </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难点四：无效合同的处理</a:t>
            </a:r>
            <a:endParaRPr lang="zh-CN" altLang="en-US" sz="3200" kern="0" dirty="0">
              <a:solidFill>
                <a:srgbClr val="000000"/>
              </a:solidFill>
              <a:cs typeface="+mn-ea"/>
              <a:sym typeface="+mn-lt"/>
            </a:endParaRPr>
          </a:p>
        </p:txBody>
      </p:sp>
      <p:sp>
        <p:nvSpPr>
          <p:cNvPr id="322" name="TextBox 18"/>
          <p:cNvSpPr txBox="1"/>
          <p:nvPr/>
        </p:nvSpPr>
        <p:spPr>
          <a:xfrm>
            <a:off x="919165" y="1557216"/>
            <a:ext cx="10372119" cy="4762842"/>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利润的计取存在不同观点。 </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依据</a:t>
            </a:r>
            <a:r>
              <a:rPr lang="zh-CN" altLang="en-US" dirty="0">
                <a:solidFill>
                  <a:srgbClr val="000000"/>
                </a:solidFill>
                <a:cs typeface="+mn-ea"/>
                <a:sym typeface="+mn-lt"/>
              </a:rPr>
              <a:t>民法法理，施工合同无效，承包人取得的利润属于非法所得，法院可以依据</a:t>
            </a:r>
            <a:r>
              <a:rPr lang="en-US" altLang="zh-CN" dirty="0">
                <a:solidFill>
                  <a:srgbClr val="000000"/>
                </a:solidFill>
                <a:cs typeface="+mn-ea"/>
                <a:sym typeface="+mn-lt"/>
              </a:rPr>
              <a:t>《</a:t>
            </a:r>
            <a:r>
              <a:rPr lang="zh-CN" altLang="en-US" dirty="0">
                <a:solidFill>
                  <a:srgbClr val="000000"/>
                </a:solidFill>
                <a:cs typeface="+mn-ea"/>
                <a:sym typeface="+mn-lt"/>
              </a:rPr>
              <a:t>民法通则</a:t>
            </a:r>
            <a:r>
              <a:rPr lang="en-US" altLang="zh-CN" dirty="0">
                <a:solidFill>
                  <a:srgbClr val="000000"/>
                </a:solidFill>
                <a:cs typeface="+mn-ea"/>
                <a:sym typeface="+mn-lt"/>
              </a:rPr>
              <a:t>》134</a:t>
            </a:r>
            <a:r>
              <a:rPr lang="zh-CN" altLang="en-US" dirty="0">
                <a:solidFill>
                  <a:srgbClr val="000000"/>
                </a:solidFill>
                <a:cs typeface="+mn-ea"/>
                <a:sym typeface="+mn-lt"/>
              </a:rPr>
              <a:t>条第</a:t>
            </a:r>
            <a:r>
              <a:rPr lang="en-US" altLang="zh-CN" dirty="0">
                <a:solidFill>
                  <a:srgbClr val="000000"/>
                </a:solidFill>
                <a:cs typeface="+mn-ea"/>
                <a:sym typeface="+mn-lt"/>
              </a:rPr>
              <a:t>2</a:t>
            </a:r>
            <a:r>
              <a:rPr lang="zh-CN" altLang="en-US" dirty="0">
                <a:solidFill>
                  <a:srgbClr val="000000"/>
                </a:solidFill>
                <a:cs typeface="+mn-ea"/>
                <a:sym typeface="+mn-lt"/>
              </a:rPr>
              <a:t>款的规定予以收缴。同时，也存在反对意见，认为承包人有权主张利润。</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施工合同无效的，应当参照合同约定结算工程款。因此，鉴定机构应当依据合同约定的计价标准，而不是当地建设行政主管机关颁布的定额标准进行鉴定。工程价款包括直接费、间接费、税金和利润四部分。由于施工合同被认定为无效，利润是否支持存在争议，如果承包人是个人或者没有相应资质的企业，则企业管理费、税金是否支持也存在争议，鉴定机构应当对该部分争议鉴定后列入鉴定意见中的争议项。</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难点四：无效合同的处理</a:t>
            </a:r>
            <a:endParaRPr lang="zh-CN" altLang="en-US" sz="3200" kern="0" dirty="0">
              <a:solidFill>
                <a:srgbClr val="000000"/>
              </a:solidFill>
              <a:cs typeface="+mn-ea"/>
              <a:sym typeface="+mn-lt"/>
            </a:endParaRPr>
          </a:p>
        </p:txBody>
      </p:sp>
      <p:sp>
        <p:nvSpPr>
          <p:cNvPr id="322" name="TextBox 18"/>
          <p:cNvSpPr txBox="1"/>
          <p:nvPr/>
        </p:nvSpPr>
        <p:spPr>
          <a:xfrm>
            <a:off x="1140940" y="1773610"/>
            <a:ext cx="9928569" cy="427809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在当前法院很少行使追缴权的情况下，</a:t>
            </a:r>
            <a:r>
              <a:rPr lang="zh-CN" altLang="en-US" b="1" dirty="0">
                <a:solidFill>
                  <a:srgbClr val="000000"/>
                </a:solidFill>
                <a:cs typeface="+mn-ea"/>
                <a:sym typeface="+mn-lt"/>
              </a:rPr>
              <a:t>我们认为承包人有权依据合同约定主张利润</a:t>
            </a:r>
            <a:r>
              <a:rPr lang="zh-CN" altLang="en-US" dirty="0">
                <a:solidFill>
                  <a:srgbClr val="000000"/>
                </a:solidFill>
                <a:cs typeface="+mn-ea"/>
                <a:sym typeface="+mn-lt"/>
              </a:rPr>
              <a:t>：</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最高院司法解释规定承包人可以参照合同约定支付工程款，并未区分合同无效的原因、双方对合同无效的过错等，也未将工程款进行细分，价款中的利润部分也是合同约定的内容。从文义解释的角度，该规定对无效合同统一使用，且未将利润排除在适用范围之外。 </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在利益衡量时，承包方相比发包方属于相对弱势方，其利益应当优先得到保</a:t>
            </a:r>
            <a:r>
              <a:rPr lang="zh-CN" altLang="en-US" dirty="0" smtClean="0">
                <a:solidFill>
                  <a:srgbClr val="000000"/>
                </a:solidFill>
                <a:cs typeface="+mn-ea"/>
                <a:sym typeface="+mn-lt"/>
              </a:rPr>
              <a:t>护，让</a:t>
            </a:r>
            <a:r>
              <a:rPr lang="zh-CN" altLang="en-US" dirty="0">
                <a:solidFill>
                  <a:srgbClr val="000000"/>
                </a:solidFill>
                <a:cs typeface="+mn-ea"/>
                <a:sym typeface="+mn-lt"/>
              </a:rPr>
              <a:t>发包人占有利润也有违公平原则。</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难点五：施工图预算加签证的造价鉴定</a:t>
            </a:r>
            <a:endParaRPr lang="zh-CN" altLang="en-US" sz="3200" kern="0" dirty="0">
              <a:solidFill>
                <a:srgbClr val="000000"/>
              </a:solidFill>
              <a:cs typeface="+mn-ea"/>
              <a:sym typeface="+mn-lt"/>
            </a:endParaRPr>
          </a:p>
        </p:txBody>
      </p:sp>
      <p:sp>
        <p:nvSpPr>
          <p:cNvPr id="322" name="TextBox 18"/>
          <p:cNvSpPr txBox="1"/>
          <p:nvPr/>
        </p:nvSpPr>
        <p:spPr>
          <a:xfrm>
            <a:off x="1343972" y="1701602"/>
            <a:ext cx="9522506" cy="460895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1</a:t>
            </a:r>
            <a:r>
              <a:rPr lang="en-US" altLang="zh-CN" b="1" dirty="0">
                <a:solidFill>
                  <a:srgbClr val="475F77"/>
                </a:solidFill>
                <a:cs typeface="+mn-ea"/>
                <a:sym typeface="+mn-lt"/>
              </a:rPr>
              <a:t>.</a:t>
            </a:r>
            <a:r>
              <a:rPr lang="zh-CN" altLang="en-US" b="1" dirty="0">
                <a:solidFill>
                  <a:srgbClr val="475F77"/>
                </a:solidFill>
                <a:cs typeface="+mn-ea"/>
                <a:sym typeface="+mn-lt"/>
              </a:rPr>
              <a:t>施工图预算编制的基本步骤</a:t>
            </a:r>
            <a:endParaRPr lang="en-US" altLang="zh-CN" b="1" dirty="0" smtClean="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a:t>
            </a:r>
            <a:r>
              <a:rPr lang="zh-CN" altLang="en-US" dirty="0">
                <a:solidFill>
                  <a:srgbClr val="000000"/>
                </a:solidFill>
                <a:cs typeface="+mn-ea"/>
                <a:sym typeface="+mn-lt"/>
              </a:rPr>
              <a:t>建设项目施工图预算编审规程</a:t>
            </a:r>
            <a:r>
              <a:rPr lang="en-US" altLang="zh-CN" dirty="0">
                <a:solidFill>
                  <a:srgbClr val="000000"/>
                </a:solidFill>
                <a:cs typeface="+mn-ea"/>
                <a:sym typeface="+mn-lt"/>
              </a:rPr>
              <a:t>》</a:t>
            </a:r>
            <a:r>
              <a:rPr lang="zh-CN" altLang="en-US" dirty="0">
                <a:solidFill>
                  <a:srgbClr val="000000"/>
                </a:solidFill>
                <a:cs typeface="+mn-ea"/>
                <a:sym typeface="+mn-lt"/>
              </a:rPr>
              <a:t>明</a:t>
            </a:r>
            <a:r>
              <a:rPr lang="zh-CN" altLang="en-US" dirty="0" smtClean="0">
                <a:solidFill>
                  <a:srgbClr val="000000"/>
                </a:solidFill>
                <a:cs typeface="+mn-ea"/>
                <a:sym typeface="+mn-lt"/>
              </a:rPr>
              <a:t>确：“</a:t>
            </a:r>
            <a:r>
              <a:rPr lang="zh-CN" altLang="en-US" dirty="0">
                <a:solidFill>
                  <a:srgbClr val="000000"/>
                </a:solidFill>
                <a:cs typeface="+mn-ea"/>
                <a:sym typeface="+mn-lt"/>
              </a:rPr>
              <a:t>单位工程</a:t>
            </a:r>
            <a:r>
              <a:rPr lang="en-US" altLang="zh-CN" dirty="0">
                <a:solidFill>
                  <a:srgbClr val="000000"/>
                </a:solidFill>
                <a:cs typeface="+mn-ea"/>
                <a:sym typeface="+mn-lt"/>
              </a:rPr>
              <a:t>[</a:t>
            </a:r>
            <a:r>
              <a:rPr lang="zh-CN" altLang="en-US" dirty="0">
                <a:solidFill>
                  <a:srgbClr val="000000"/>
                </a:solidFill>
                <a:cs typeface="+mn-ea"/>
                <a:sym typeface="+mn-lt"/>
              </a:rPr>
              <a:t>施工图</a:t>
            </a:r>
            <a:r>
              <a:rPr lang="en-US" altLang="zh-CN" dirty="0">
                <a:solidFill>
                  <a:srgbClr val="000000"/>
                </a:solidFill>
                <a:cs typeface="+mn-ea"/>
                <a:sym typeface="+mn-lt"/>
              </a:rPr>
              <a:t>]</a:t>
            </a:r>
            <a:r>
              <a:rPr lang="zh-CN" altLang="en-US" dirty="0">
                <a:solidFill>
                  <a:srgbClr val="000000"/>
                </a:solidFill>
                <a:cs typeface="+mn-ea"/>
                <a:sym typeface="+mn-lt"/>
              </a:rPr>
              <a:t>预算是依据单位工程施工图设计文件（施工图纸）、现行预算定额（计价定额）以及人工、材料和施工机械台班价格等，按照规定的计价方法编制的工程造价文件”。施工图预算编制的具体步骤为：按施工图及定额计算规则计算的各分项工程的工程量，并乘以相应工料机单价，汇总相加，得到单位工程的人工费、材料费、机械使用费之和；再加上按费用定额计算的间接费、利润和税金，得到单位工程施工图预算。 此处施工图预算是指一种造价确定的方法，或称之为施工图预算法，与之形成对应名称为工程量清单计价法。</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难点五：施工图预算加签证的造价鉴定</a:t>
            </a:r>
            <a:endParaRPr lang="zh-CN" altLang="en-US" sz="3200" kern="0" dirty="0">
              <a:solidFill>
                <a:srgbClr val="000000"/>
              </a:solidFill>
              <a:cs typeface="+mn-ea"/>
              <a:sym typeface="+mn-lt"/>
            </a:endParaRPr>
          </a:p>
        </p:txBody>
      </p:sp>
      <p:sp>
        <p:nvSpPr>
          <p:cNvPr id="322" name="TextBox 18"/>
          <p:cNvSpPr txBox="1"/>
          <p:nvPr/>
        </p:nvSpPr>
        <p:spPr>
          <a:xfrm>
            <a:off x="1343972" y="1845618"/>
            <a:ext cx="9522506" cy="412420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a:solidFill>
                  <a:srgbClr val="475F77"/>
                </a:solidFill>
                <a:cs typeface="+mn-ea"/>
                <a:sym typeface="+mn-lt"/>
              </a:rPr>
              <a:t>2.</a:t>
            </a:r>
            <a:r>
              <a:rPr lang="zh-CN" altLang="en-US" b="1" dirty="0">
                <a:solidFill>
                  <a:srgbClr val="475F77"/>
                </a:solidFill>
                <a:cs typeface="+mn-ea"/>
                <a:sym typeface="+mn-lt"/>
              </a:rPr>
              <a:t>按照施工图预算加签证的结算方式实质上是</a:t>
            </a:r>
            <a:r>
              <a:rPr lang="zh-CN" altLang="en-US" b="1" dirty="0" smtClean="0">
                <a:solidFill>
                  <a:srgbClr val="475F77"/>
                </a:solidFill>
                <a:cs typeface="+mn-ea"/>
                <a:sym typeface="+mn-lt"/>
              </a:rPr>
              <a:t>“按实结算”</a:t>
            </a:r>
            <a:endParaRPr lang="en-US" altLang="zh-CN" b="1" dirty="0" smtClean="0">
              <a:solidFill>
                <a:srgbClr val="475F77"/>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上述程序中使用的人、料、机单价为基准期的价格，工程量是按照施工图设计文件计算的，在具体施工过程中对于施工图预算中未包括或施工图预算中暂定的所有费用在结算时按实调整的，以签证方式予以固定。在不考虑合同特别约定的情况下，该计价方式不区分设计变更、调价或者索赔等情形，都以签证方式进行工程价款的调整，最终双方按照实际完成工程量进行竣工结算。按照施工图预算加签证的结算方式实质上是“按实结算”，是按定额之实、按图纸之实、按现场之实进行结算。</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难点六：承包人中途退场的造价鉴定</a:t>
            </a:r>
            <a:endParaRPr lang="zh-CN" altLang="en-US" sz="3200" kern="0" dirty="0">
              <a:solidFill>
                <a:srgbClr val="000000"/>
              </a:solidFill>
              <a:cs typeface="+mn-ea"/>
              <a:sym typeface="+mn-lt"/>
            </a:endParaRPr>
          </a:p>
        </p:txBody>
      </p:sp>
      <p:sp>
        <p:nvSpPr>
          <p:cNvPr id="322" name="TextBox 18"/>
          <p:cNvSpPr txBox="1"/>
          <p:nvPr/>
        </p:nvSpPr>
        <p:spPr>
          <a:xfrm>
            <a:off x="1213690" y="1989634"/>
            <a:ext cx="9783069" cy="397031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由</a:t>
            </a:r>
            <a:r>
              <a:rPr lang="zh-CN" altLang="en-US" dirty="0" smtClean="0">
                <a:solidFill>
                  <a:srgbClr val="000000"/>
                </a:solidFill>
                <a:cs typeface="+mn-ea"/>
                <a:sym typeface="+mn-lt"/>
              </a:rPr>
              <a:t>于中</a:t>
            </a:r>
            <a:r>
              <a:rPr lang="zh-CN" altLang="en-US" dirty="0">
                <a:solidFill>
                  <a:srgbClr val="000000"/>
                </a:solidFill>
                <a:cs typeface="+mn-ea"/>
                <a:sym typeface="+mn-lt"/>
              </a:rPr>
              <a:t>途退场或合同终止背景下的工程施工合同纠纷，在进行造价鉴定前，应首先通过工程资料（包括工序报验单、工地例会纪要、监理日志、施工日志、周转材料及其设备租赁合同、材料买卖或采购合同等）查清承包人或实际施工人的已施工范围（实体工程部分），机械进退场及其租赁情况、临时设施搭设、临时周转材料的租赁、工程材料和设备采购、总承包服务与管理工作、施工水电等情况，尽量恢复工程实际施工进展情况，可提醒承包人或实际施工人制作“已施工范围和完成工作一览表”，经过质证后，作为委托鉴定的基本鉴定材料。在此基础上，应按照合同约定的计价方法和计价标准进行鉴定</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难点六：承包人中途退场的造价鉴定</a:t>
            </a:r>
            <a:endParaRPr lang="zh-CN" altLang="en-US" sz="3200" kern="0" dirty="0">
              <a:solidFill>
                <a:srgbClr val="000000"/>
              </a:solidFill>
              <a:cs typeface="+mn-ea"/>
              <a:sym typeface="+mn-lt"/>
            </a:endParaRPr>
          </a:p>
        </p:txBody>
      </p:sp>
      <p:sp>
        <p:nvSpPr>
          <p:cNvPr id="322" name="TextBox 18"/>
          <p:cNvSpPr txBox="1"/>
          <p:nvPr/>
        </p:nvSpPr>
        <p:spPr>
          <a:xfrm>
            <a:off x="1054646" y="2133650"/>
            <a:ext cx="9505056" cy="2516073"/>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在</a:t>
            </a:r>
            <a:r>
              <a:rPr lang="zh-CN" altLang="en-US" dirty="0">
                <a:solidFill>
                  <a:srgbClr val="000000"/>
                </a:solidFill>
                <a:cs typeface="+mn-ea"/>
                <a:sym typeface="+mn-lt"/>
              </a:rPr>
              <a:t>合同约定定额计价和“固定单价”的情况下，若承包人或实际施工人有提交已标价的工程量清单或预算书，可按经质证确认的“已施工范围和完成工作一览表”，以实际施工工程量</a:t>
            </a:r>
            <a:r>
              <a:rPr lang="en-US" altLang="zh-CN" dirty="0">
                <a:solidFill>
                  <a:srgbClr val="000000"/>
                </a:solidFill>
                <a:cs typeface="+mn-ea"/>
                <a:sym typeface="+mn-lt"/>
              </a:rPr>
              <a:t>×</a:t>
            </a:r>
            <a:r>
              <a:rPr lang="zh-CN" altLang="en-US" dirty="0">
                <a:solidFill>
                  <a:srgbClr val="000000"/>
                </a:solidFill>
                <a:cs typeface="+mn-ea"/>
                <a:sym typeface="+mn-lt"/>
              </a:rPr>
              <a:t>对应定额或单价的方式确认相应工程价款。对于一些措施费用，可根据相应费用项目类型（如一次性投入费用、与时间相关费用等）进行计算。</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难点七：工程停工的造价鉴定问题</a:t>
            </a:r>
            <a:endParaRPr lang="zh-CN" altLang="en-US" sz="3200" kern="0" dirty="0">
              <a:solidFill>
                <a:srgbClr val="000000"/>
              </a:solidFill>
              <a:cs typeface="+mn-ea"/>
              <a:sym typeface="+mn-lt"/>
            </a:endParaRPr>
          </a:p>
        </p:txBody>
      </p:sp>
      <p:sp>
        <p:nvSpPr>
          <p:cNvPr id="322" name="TextBox 18"/>
          <p:cNvSpPr txBox="1"/>
          <p:nvPr/>
        </p:nvSpPr>
        <p:spPr>
          <a:xfrm>
            <a:off x="1605372" y="2061642"/>
            <a:ext cx="8999706" cy="363945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工程造价司法鉴定工作中</a:t>
            </a:r>
            <a:r>
              <a:rPr lang="en-US" altLang="zh-CN" dirty="0">
                <a:solidFill>
                  <a:srgbClr val="000000"/>
                </a:solidFill>
                <a:cs typeface="+mn-ea"/>
                <a:sym typeface="+mn-lt"/>
              </a:rPr>
              <a:t>,</a:t>
            </a:r>
            <a:r>
              <a:rPr lang="zh-CN" altLang="en-US" dirty="0">
                <a:solidFill>
                  <a:srgbClr val="000000"/>
                </a:solidFill>
                <a:cs typeface="+mn-ea"/>
                <a:sym typeface="+mn-lt"/>
              </a:rPr>
              <a:t>常会遇到停工损失赔偿的计算问题。由于当时合同签定不够严谨</a:t>
            </a:r>
            <a:r>
              <a:rPr lang="en-US" altLang="zh-CN" dirty="0">
                <a:solidFill>
                  <a:srgbClr val="000000"/>
                </a:solidFill>
                <a:cs typeface="+mn-ea"/>
                <a:sym typeface="+mn-lt"/>
              </a:rPr>
              <a:t>,</a:t>
            </a:r>
            <a:r>
              <a:rPr lang="zh-CN" altLang="en-US" dirty="0">
                <a:solidFill>
                  <a:srgbClr val="000000"/>
                </a:solidFill>
                <a:cs typeface="+mn-ea"/>
                <a:sym typeface="+mn-lt"/>
              </a:rPr>
              <a:t>双方未对停工损失进行约定</a:t>
            </a:r>
            <a:r>
              <a:rPr lang="en-US" altLang="zh-CN" dirty="0">
                <a:solidFill>
                  <a:srgbClr val="000000"/>
                </a:solidFill>
                <a:cs typeface="+mn-ea"/>
                <a:sym typeface="+mn-lt"/>
              </a:rPr>
              <a:t>,</a:t>
            </a:r>
            <a:r>
              <a:rPr lang="zh-CN" altLang="en-US" dirty="0">
                <a:solidFill>
                  <a:srgbClr val="000000"/>
                </a:solidFill>
                <a:cs typeface="+mn-ea"/>
                <a:sym typeface="+mn-lt"/>
              </a:rPr>
              <a:t>停工后双方未办理经济签证</a:t>
            </a:r>
            <a:r>
              <a:rPr lang="en-US" altLang="zh-CN" dirty="0">
                <a:solidFill>
                  <a:srgbClr val="000000"/>
                </a:solidFill>
                <a:cs typeface="+mn-ea"/>
                <a:sym typeface="+mn-lt"/>
              </a:rPr>
              <a:t>,</a:t>
            </a:r>
            <a:r>
              <a:rPr lang="zh-CN" altLang="en-US" dirty="0">
                <a:solidFill>
                  <a:srgbClr val="000000"/>
                </a:solidFill>
                <a:cs typeface="+mn-ea"/>
                <a:sym typeface="+mn-lt"/>
              </a:rPr>
              <a:t>进入司法程序后双方又对停工损失的计算达不成协议</a:t>
            </a:r>
            <a:r>
              <a:rPr lang="en-US" altLang="zh-CN" dirty="0">
                <a:solidFill>
                  <a:srgbClr val="000000"/>
                </a:solidFill>
                <a:cs typeface="+mn-ea"/>
                <a:sym typeface="+mn-lt"/>
              </a:rPr>
              <a:t>,</a:t>
            </a:r>
            <a:r>
              <a:rPr lang="zh-CN" altLang="en-US" dirty="0">
                <a:solidFill>
                  <a:srgbClr val="000000"/>
                </a:solidFill>
                <a:cs typeface="+mn-ea"/>
                <a:sym typeface="+mn-lt"/>
              </a:rPr>
              <a:t>因而给停工损失的计算带来一定的难度。停工可分为临时停工和长期停工。</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临时停工多因地质条件变化、临时停水、停电、工程中的人为障碍等原因造成。此类停工一般都要办理经济签证</a:t>
            </a:r>
            <a:r>
              <a:rPr lang="en-US" altLang="zh-CN" dirty="0">
                <a:solidFill>
                  <a:srgbClr val="000000"/>
                </a:solidFill>
                <a:cs typeface="+mn-ea"/>
                <a:sym typeface="+mn-lt"/>
              </a:rPr>
              <a:t>,</a:t>
            </a:r>
            <a:r>
              <a:rPr lang="zh-CN" altLang="en-US" dirty="0">
                <a:solidFill>
                  <a:srgbClr val="000000"/>
                </a:solidFill>
                <a:cs typeface="+mn-ea"/>
                <a:sym typeface="+mn-lt"/>
              </a:rPr>
              <a:t>签证上要有具体的停工、复工时间及人员、机械数量</a:t>
            </a:r>
            <a:r>
              <a:rPr lang="en-US" altLang="zh-CN" dirty="0">
                <a:solidFill>
                  <a:srgbClr val="000000"/>
                </a:solidFill>
                <a:cs typeface="+mn-ea"/>
                <a:sym typeface="+mn-lt"/>
              </a:rPr>
              <a:t>,</a:t>
            </a:r>
            <a:r>
              <a:rPr lang="zh-CN" altLang="en-US" dirty="0">
                <a:solidFill>
                  <a:srgbClr val="000000"/>
                </a:solidFill>
                <a:cs typeface="+mn-ea"/>
                <a:sym typeface="+mn-lt"/>
              </a:rPr>
              <a:t>因而停工损失的计算比较简单。    </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实体上的</a:t>
            </a:r>
            <a:r>
              <a:rPr lang="zh-CN" altLang="en-US" sz="3200" kern="0" dirty="0" smtClean="0">
                <a:solidFill>
                  <a:srgbClr val="000000"/>
                </a:solidFill>
                <a:cs typeface="+mn-ea"/>
                <a:sym typeface="+mn-lt"/>
              </a:rPr>
              <a:t>难点七：工程停工的造价鉴定问题</a:t>
            </a:r>
            <a:endParaRPr lang="zh-CN" altLang="en-US" sz="3200" kern="0" dirty="0">
              <a:solidFill>
                <a:srgbClr val="000000"/>
              </a:solidFill>
              <a:cs typeface="+mn-ea"/>
              <a:sym typeface="+mn-lt"/>
            </a:endParaRPr>
          </a:p>
        </p:txBody>
      </p:sp>
      <p:sp>
        <p:nvSpPr>
          <p:cNvPr id="322" name="TextBox 18"/>
          <p:cNvSpPr txBox="1"/>
          <p:nvPr/>
        </p:nvSpPr>
        <p:spPr>
          <a:xfrm>
            <a:off x="1486694" y="2349674"/>
            <a:ext cx="9073008" cy="2669962"/>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长期</a:t>
            </a:r>
            <a:r>
              <a:rPr lang="zh-CN" altLang="en-US" dirty="0">
                <a:solidFill>
                  <a:srgbClr val="000000"/>
                </a:solidFill>
                <a:cs typeface="+mn-ea"/>
                <a:sym typeface="+mn-lt"/>
              </a:rPr>
              <a:t>停工常常是由于发包方因无力支付工程款</a:t>
            </a:r>
            <a:r>
              <a:rPr lang="en-US" altLang="zh-CN" dirty="0">
                <a:solidFill>
                  <a:srgbClr val="000000"/>
                </a:solidFill>
                <a:cs typeface="+mn-ea"/>
                <a:sym typeface="+mn-lt"/>
              </a:rPr>
              <a:t>,</a:t>
            </a:r>
            <a:r>
              <a:rPr lang="zh-CN" altLang="en-US" dirty="0">
                <a:solidFill>
                  <a:srgbClr val="000000"/>
                </a:solidFill>
                <a:cs typeface="+mn-ea"/>
                <a:sym typeface="+mn-lt"/>
              </a:rPr>
              <a:t>致使合同无法继续履行而造成的。这时</a:t>
            </a:r>
            <a:r>
              <a:rPr lang="en-US" altLang="zh-CN" dirty="0">
                <a:solidFill>
                  <a:srgbClr val="000000"/>
                </a:solidFill>
                <a:cs typeface="+mn-ea"/>
                <a:sym typeface="+mn-lt"/>
              </a:rPr>
              <a:t>,</a:t>
            </a:r>
            <a:r>
              <a:rPr lang="zh-CN" altLang="en-US" dirty="0">
                <a:solidFill>
                  <a:srgbClr val="000000"/>
                </a:solidFill>
                <a:cs typeface="+mn-ea"/>
                <a:sym typeface="+mn-lt"/>
              </a:rPr>
              <a:t>承包方有权要求发包方支付在合同终止前已完工程的入工、材料、机械设备的全部支出</a:t>
            </a:r>
            <a:r>
              <a:rPr lang="en-US" altLang="zh-CN" dirty="0">
                <a:solidFill>
                  <a:srgbClr val="000000"/>
                </a:solidFill>
                <a:cs typeface="+mn-ea"/>
                <a:sym typeface="+mn-lt"/>
              </a:rPr>
              <a:t>,</a:t>
            </a:r>
            <a:r>
              <a:rPr lang="zh-CN" altLang="en-US" dirty="0">
                <a:solidFill>
                  <a:srgbClr val="000000"/>
                </a:solidFill>
                <a:cs typeface="+mn-ea"/>
                <a:sym typeface="+mn-lt"/>
              </a:rPr>
              <a:t>并可要求发包方对各项管理费用、利息、保险费用等进行赔偿。</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因此，工程停工鉴定范围的确定应按照停工的性质做区分对待。</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文本框 9"/>
          <p:cNvSpPr txBox="1">
            <a:spLocks noChangeArrowheads="1"/>
          </p:cNvSpPr>
          <p:nvPr/>
        </p:nvSpPr>
        <p:spPr bwMode="auto">
          <a:xfrm>
            <a:off x="7628055" y="2367554"/>
            <a:ext cx="4227439"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defTabSz="914400" fontAlgn="base">
              <a:spcBef>
                <a:spcPct val="0"/>
              </a:spcBef>
              <a:spcAft>
                <a:spcPct val="0"/>
              </a:spcAft>
              <a:buFont typeface="Arial" panose="020B0604020202020204" pitchFamily="34" charset="0"/>
              <a:buNone/>
            </a:pPr>
            <a:r>
              <a:rPr lang="en-US" altLang="zh-CN" sz="6600" dirty="0">
                <a:solidFill>
                  <a:srgbClr val="FFFFFF"/>
                </a:solidFill>
                <a:latin typeface="Arial" panose="020B0604020202020204"/>
                <a:ea typeface="微软雅黑" panose="020B0503020204020204" pitchFamily="34" charset="-122"/>
                <a:cs typeface="+mn-ea"/>
                <a:sym typeface="+mn-lt"/>
              </a:rPr>
              <a:t>CHAPTER</a:t>
            </a:r>
          </a:p>
          <a:p>
            <a:pPr algn="r" defTabSz="914400" fontAlgn="base">
              <a:spcBef>
                <a:spcPct val="0"/>
              </a:spcBef>
              <a:spcAft>
                <a:spcPct val="0"/>
              </a:spcAft>
              <a:buFont typeface="Arial" panose="020B0604020202020204" pitchFamily="34" charset="0"/>
              <a:buNone/>
            </a:pPr>
            <a:r>
              <a:rPr lang="en-US" altLang="zh-CN" sz="6600" dirty="0" smtClean="0">
                <a:solidFill>
                  <a:srgbClr val="FFFFFF"/>
                </a:solidFill>
                <a:latin typeface="Arial" panose="020B0604020202020204"/>
                <a:ea typeface="微软雅黑" panose="020B0503020204020204" pitchFamily="34" charset="-122"/>
                <a:cs typeface="+mn-ea"/>
                <a:sym typeface="+mn-lt"/>
              </a:rPr>
              <a:t>FIVE</a:t>
            </a:r>
            <a:endParaRPr lang="zh-CN" altLang="en-US" sz="6600" dirty="0">
              <a:solidFill>
                <a:srgbClr val="FFFFFF"/>
              </a:solidFill>
              <a:latin typeface="Arial" panose="020B0604020202020204"/>
              <a:ea typeface="微软雅黑" panose="020B0503020204020204" pitchFamily="34" charset="-122"/>
              <a:cs typeface="+mn-ea"/>
              <a:sym typeface="+mn-lt"/>
            </a:endParaRPr>
          </a:p>
        </p:txBody>
      </p:sp>
      <p:sp>
        <p:nvSpPr>
          <p:cNvPr id="15363" name="文本框 11"/>
          <p:cNvSpPr txBox="1">
            <a:spLocks noChangeArrowheads="1"/>
          </p:cNvSpPr>
          <p:nvPr/>
        </p:nvSpPr>
        <p:spPr bwMode="auto">
          <a:xfrm>
            <a:off x="406575" y="4130044"/>
            <a:ext cx="740612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defTabSz="914400" fontAlgn="base">
              <a:lnSpc>
                <a:spcPct val="125000"/>
              </a:lnSpc>
              <a:spcBef>
                <a:spcPct val="0"/>
              </a:spcBef>
              <a:spcAft>
                <a:spcPts val="800"/>
              </a:spcAft>
              <a:buFont typeface="Arial" panose="020B0604020202020204" pitchFamily="34" charset="0"/>
              <a:buNone/>
            </a:pPr>
            <a:r>
              <a:rPr lang="zh-CN" altLang="en-US" sz="4000" dirty="0" smtClean="0">
                <a:solidFill>
                  <a:srgbClr val="FFFFFF"/>
                </a:solidFill>
                <a:latin typeface="Arial" panose="020B0604020202020204"/>
                <a:ea typeface="微软雅黑" panose="020B0503020204020204" pitchFamily="34" charset="-122"/>
                <a:cs typeface="+mn-ea"/>
                <a:sym typeface="+mn-lt"/>
              </a:rPr>
              <a:t>对司法鉴定相关问题的深度思考</a:t>
            </a:r>
            <a:endParaRPr lang="zh-CN" altLang="en-US" sz="4000" dirty="0">
              <a:solidFill>
                <a:srgbClr val="FFFFFF"/>
              </a:solidFill>
              <a:latin typeface="Arial" panose="020B0604020202020204"/>
              <a:ea typeface="微软雅黑" panose="020B0503020204020204" pitchFamily="34" charset="-122"/>
              <a:cs typeface="+mn-ea"/>
              <a:sym typeface="+mn-lt"/>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H_Entry_1"/>
          <p:cNvSpPr txBox="1"/>
          <p:nvPr>
            <p:custDataLst>
              <p:tags r:id="rId2"/>
            </p:custDataLst>
          </p:nvPr>
        </p:nvSpPr>
        <p:spPr>
          <a:xfrm>
            <a:off x="6947097" y="1989634"/>
            <a:ext cx="4908746" cy="1217828"/>
          </a:xfrm>
          <a:prstGeom prst="rect">
            <a:avLst/>
          </a:prstGeom>
          <a:noFill/>
        </p:spPr>
        <p:txBody>
          <a:bodyPr wrap="square" lIns="179996" tIns="45719" rIns="91438" bIns="45719" anchor="ctr" anchorCtr="0">
            <a:normAutofit/>
          </a:bodyPr>
          <a:lstStyle/>
          <a:p>
            <a:pPr defTabSz="1218565">
              <a:defRPr/>
            </a:pPr>
            <a:r>
              <a:rPr lang="zh-CN" altLang="en-US" sz="2400" kern="0" spc="100" dirty="0">
                <a:solidFill>
                  <a:srgbClr val="44546A"/>
                </a:solidFill>
                <a:cs typeface="+mn-ea"/>
                <a:sym typeface="+mn-lt"/>
              </a:rPr>
              <a:t>司法鉴定不规范的深层原因探讨</a:t>
            </a:r>
          </a:p>
        </p:txBody>
      </p:sp>
      <p:sp>
        <p:nvSpPr>
          <p:cNvPr id="27" name="MH_Entry_2"/>
          <p:cNvSpPr txBox="1"/>
          <p:nvPr>
            <p:custDataLst>
              <p:tags r:id="rId3"/>
            </p:custDataLst>
          </p:nvPr>
        </p:nvSpPr>
        <p:spPr>
          <a:xfrm>
            <a:off x="6950157" y="3069754"/>
            <a:ext cx="4905686" cy="1476229"/>
          </a:xfrm>
          <a:prstGeom prst="rect">
            <a:avLst/>
          </a:prstGeom>
          <a:noFill/>
        </p:spPr>
        <p:txBody>
          <a:bodyPr wrap="square" lIns="179996" tIns="45719" rIns="91438" bIns="45719" anchor="ctr" anchorCtr="0">
            <a:normAutofit/>
          </a:bodyPr>
          <a:lstStyle/>
          <a:p>
            <a:pPr defTabSz="1218565">
              <a:defRPr/>
            </a:pPr>
            <a:r>
              <a:rPr lang="zh-CN" altLang="en-US" sz="2400" kern="0" spc="100" dirty="0">
                <a:solidFill>
                  <a:srgbClr val="44546A"/>
                </a:solidFill>
                <a:cs typeface="+mn-ea"/>
                <a:sym typeface="+mn-lt"/>
              </a:rPr>
              <a:t>破解建设工程司法鉴定困境的几点建议</a:t>
            </a:r>
          </a:p>
        </p:txBody>
      </p:sp>
      <p:cxnSp>
        <p:nvCxnSpPr>
          <p:cNvPr id="3074" name="MH_Others_1"/>
          <p:cNvCxnSpPr>
            <a:cxnSpLocks noChangeShapeType="1"/>
          </p:cNvCxnSpPr>
          <p:nvPr>
            <p:custDataLst>
              <p:tags r:id="rId4"/>
            </p:custDataLst>
          </p:nvPr>
        </p:nvCxnSpPr>
        <p:spPr bwMode="auto">
          <a:xfrm>
            <a:off x="6591160" y="1557216"/>
            <a:ext cx="0" cy="4760264"/>
          </a:xfrm>
          <a:prstGeom prst="line">
            <a:avLst/>
          </a:prstGeom>
          <a:noFill/>
          <a:ln w="25400" algn="ctr">
            <a:solidFill>
              <a:schemeClr val="accent1">
                <a:lumMod val="40000"/>
                <a:lumOff val="60000"/>
              </a:schemeClr>
            </a:solidFill>
            <a:miter lim="800000"/>
          </a:ln>
          <a:extLst>
            <a:ext uri="{909E8E84-426E-40DD-AFC4-6F175D3DCCD1}">
              <a14:hiddenFill xmlns:a14="http://schemas.microsoft.com/office/drawing/2010/main">
                <a:noFill/>
              </a14:hiddenFill>
            </a:ext>
          </a:extLst>
        </p:spPr>
      </p:cxnSp>
      <p:sp>
        <p:nvSpPr>
          <p:cNvPr id="22" name="MH_Number_1"/>
          <p:cNvSpPr/>
          <p:nvPr>
            <p:custDataLst>
              <p:tags r:id="rId5"/>
            </p:custDataLst>
          </p:nvPr>
        </p:nvSpPr>
        <p:spPr>
          <a:xfrm>
            <a:off x="6394250" y="2317543"/>
            <a:ext cx="397196" cy="460373"/>
          </a:xfrm>
          <a:custGeom>
            <a:avLst/>
            <a:gdLst>
              <a:gd name="connsiteX0" fmla="*/ 282768 w 561608"/>
              <a:gd name="connsiteY0" fmla="*/ 0 h 649318"/>
              <a:gd name="connsiteX1" fmla="*/ 561608 w 561608"/>
              <a:gd name="connsiteY1" fmla="*/ 159711 h 649318"/>
              <a:gd name="connsiteX2" fmla="*/ 561608 w 561608"/>
              <a:gd name="connsiteY2" fmla="*/ 485680 h 649318"/>
              <a:gd name="connsiteX3" fmla="*/ 282768 w 561608"/>
              <a:gd name="connsiteY3" fmla="*/ 649318 h 649318"/>
              <a:gd name="connsiteX4" fmla="*/ 0 w 561608"/>
              <a:gd name="connsiteY4" fmla="*/ 485680 h 649318"/>
              <a:gd name="connsiteX5" fmla="*/ 0 w 561608"/>
              <a:gd name="connsiteY5" fmla="*/ 159711 h 64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08" h="649318">
                <a:moveTo>
                  <a:pt x="282768" y="0"/>
                </a:moveTo>
                <a:lnTo>
                  <a:pt x="561608" y="159711"/>
                </a:lnTo>
                <a:lnTo>
                  <a:pt x="561608" y="485680"/>
                </a:lnTo>
                <a:lnTo>
                  <a:pt x="282768" y="649318"/>
                </a:lnTo>
                <a:lnTo>
                  <a:pt x="0" y="485680"/>
                </a:lnTo>
                <a:lnTo>
                  <a:pt x="0" y="159711"/>
                </a:lnTo>
                <a:close/>
              </a:path>
            </a:pathLst>
          </a:custGeom>
          <a:solidFill>
            <a:schemeClr val="accent1"/>
          </a:solidFill>
          <a:ln w="12700" cap="flat" cmpd="sng" algn="ctr">
            <a:noFill/>
            <a:prstDash val="solid"/>
            <a:miter lim="800000"/>
          </a:ln>
          <a:effectLst/>
        </p:spPr>
        <p:txBody>
          <a:bodyPr lIns="91438" tIns="45719" rIns="91438" bIns="45719" anchor="ctr">
            <a:noAutofit/>
          </a:bodyPr>
          <a:lstStyle/>
          <a:p>
            <a:pPr algn="ctr" defTabSz="1218565">
              <a:defRPr/>
            </a:pPr>
            <a:r>
              <a:rPr lang="en-US" altLang="zh-CN" sz="2400" kern="0" dirty="0">
                <a:solidFill>
                  <a:srgbClr val="FFFFFF"/>
                </a:solidFill>
                <a:cs typeface="+mn-ea"/>
                <a:sym typeface="+mn-lt"/>
              </a:rPr>
              <a:t>1</a:t>
            </a:r>
            <a:endParaRPr lang="zh-CN" altLang="en-US" sz="2400" kern="0" dirty="0">
              <a:solidFill>
                <a:srgbClr val="FFFFFF"/>
              </a:solidFill>
              <a:cs typeface="+mn-ea"/>
              <a:sym typeface="+mn-lt"/>
            </a:endParaRPr>
          </a:p>
        </p:txBody>
      </p:sp>
      <p:sp>
        <p:nvSpPr>
          <p:cNvPr id="28" name="MH_Number_2"/>
          <p:cNvSpPr/>
          <p:nvPr>
            <p:custDataLst>
              <p:tags r:id="rId6"/>
            </p:custDataLst>
          </p:nvPr>
        </p:nvSpPr>
        <p:spPr>
          <a:xfrm>
            <a:off x="6394250" y="3541680"/>
            <a:ext cx="397196" cy="460373"/>
          </a:xfrm>
          <a:custGeom>
            <a:avLst/>
            <a:gdLst>
              <a:gd name="connsiteX0" fmla="*/ 282768 w 561608"/>
              <a:gd name="connsiteY0" fmla="*/ 0 h 649318"/>
              <a:gd name="connsiteX1" fmla="*/ 561608 w 561608"/>
              <a:gd name="connsiteY1" fmla="*/ 159711 h 649318"/>
              <a:gd name="connsiteX2" fmla="*/ 561608 w 561608"/>
              <a:gd name="connsiteY2" fmla="*/ 485680 h 649318"/>
              <a:gd name="connsiteX3" fmla="*/ 282768 w 561608"/>
              <a:gd name="connsiteY3" fmla="*/ 649318 h 649318"/>
              <a:gd name="connsiteX4" fmla="*/ 0 w 561608"/>
              <a:gd name="connsiteY4" fmla="*/ 485680 h 649318"/>
              <a:gd name="connsiteX5" fmla="*/ 0 w 561608"/>
              <a:gd name="connsiteY5" fmla="*/ 159711 h 64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08" h="649318">
                <a:moveTo>
                  <a:pt x="282768" y="0"/>
                </a:moveTo>
                <a:lnTo>
                  <a:pt x="561608" y="159711"/>
                </a:lnTo>
                <a:lnTo>
                  <a:pt x="561608" y="485680"/>
                </a:lnTo>
                <a:lnTo>
                  <a:pt x="282768" y="649318"/>
                </a:lnTo>
                <a:lnTo>
                  <a:pt x="0" y="485680"/>
                </a:lnTo>
                <a:lnTo>
                  <a:pt x="0" y="159711"/>
                </a:lnTo>
                <a:close/>
              </a:path>
            </a:pathLst>
          </a:custGeom>
          <a:solidFill>
            <a:schemeClr val="accent1"/>
          </a:solidFill>
          <a:ln w="12700" cap="flat" cmpd="sng" algn="ctr">
            <a:noFill/>
            <a:prstDash val="solid"/>
            <a:miter lim="800000"/>
          </a:ln>
          <a:effectLst/>
        </p:spPr>
        <p:txBody>
          <a:bodyPr lIns="91438" tIns="45719" rIns="91438" bIns="45719" anchor="ctr">
            <a:noAutofit/>
          </a:bodyPr>
          <a:lstStyle/>
          <a:p>
            <a:pPr algn="ctr" defTabSz="1218565">
              <a:defRPr/>
            </a:pPr>
            <a:r>
              <a:rPr lang="en-US" altLang="zh-CN" sz="2400" kern="0" dirty="0">
                <a:solidFill>
                  <a:srgbClr val="FFFFFF"/>
                </a:solidFill>
                <a:cs typeface="+mn-ea"/>
                <a:sym typeface="+mn-lt"/>
              </a:rPr>
              <a:t>2</a:t>
            </a:r>
            <a:endParaRPr lang="zh-CN" altLang="en-US" sz="2400" kern="0" dirty="0">
              <a:solidFill>
                <a:srgbClr val="FFFFFF"/>
              </a:solidFill>
              <a:cs typeface="+mn-ea"/>
              <a:sym typeface="+mn-lt"/>
            </a:endParaRPr>
          </a:p>
        </p:txBody>
      </p:sp>
      <p:sp>
        <p:nvSpPr>
          <p:cNvPr id="9"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smtClean="0">
                <a:solidFill>
                  <a:srgbClr val="000000"/>
                </a:solidFill>
                <a:cs typeface="+mn-ea"/>
                <a:sym typeface="+mn-lt"/>
              </a:rPr>
              <a:t>对</a:t>
            </a:r>
            <a:r>
              <a:rPr lang="zh-CN" altLang="en-US" sz="3200" kern="0" dirty="0">
                <a:solidFill>
                  <a:srgbClr val="000000"/>
                </a:solidFill>
                <a:cs typeface="+mn-ea"/>
                <a:sym typeface="+mn-lt"/>
              </a:rPr>
              <a:t>司法鉴定相关问题的深度思考</a:t>
            </a:r>
          </a:p>
        </p:txBody>
      </p:sp>
    </p:spTree>
    <p:custDataLst>
      <p:tags r:id="rId1"/>
    </p:custData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2495228" y="2250009"/>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2495228" y="4180856"/>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custDataLst>
              <p:tags r:id="rId4"/>
            </p:custDataLst>
          </p:nvPr>
        </p:nvSpPr>
        <p:spPr>
          <a:xfrm>
            <a:off x="2495271" y="2485015"/>
            <a:ext cx="2419034" cy="1462425"/>
          </a:xfrm>
          <a:prstGeom prst="rect">
            <a:avLst/>
          </a:prstGeom>
          <a:noFill/>
        </p:spPr>
        <p:txBody>
          <a:bodyPr lIns="0" tIns="0" rIns="0" bIns="0" anchor="ctr"/>
          <a:lstStyle/>
          <a:p>
            <a:pPr algn="ctr">
              <a:defRPr/>
            </a:pPr>
            <a:r>
              <a:rPr lang="en-US" altLang="zh-CN" sz="12000" spc="-667" dirty="0">
                <a:solidFill>
                  <a:srgbClr val="475F77"/>
                </a:solidFill>
                <a:cs typeface="+mn-ea"/>
                <a:sym typeface="+mn-lt"/>
              </a:rPr>
              <a:t>01</a:t>
            </a:r>
            <a:endParaRPr lang="zh-CN" altLang="en-US" sz="12000" spc="-667" dirty="0">
              <a:solidFill>
                <a:srgbClr val="475F77"/>
              </a:solidFill>
              <a:cs typeface="+mn-ea"/>
              <a:sym typeface="+mn-lt"/>
            </a:endParaRPr>
          </a:p>
        </p:txBody>
      </p:sp>
      <p:sp>
        <p:nvSpPr>
          <p:cNvPr id="2053" name="文本框 8"/>
          <p:cNvSpPr txBox="1">
            <a:spLocks noChangeArrowheads="1"/>
          </p:cNvSpPr>
          <p:nvPr>
            <p:custDataLst>
              <p:tags r:id="rId5"/>
            </p:custDataLst>
          </p:nvPr>
        </p:nvSpPr>
        <p:spPr bwMode="auto">
          <a:xfrm>
            <a:off x="4727099" y="2251493"/>
            <a:ext cx="5357410" cy="193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9705">
              <a:lnSpc>
                <a:spcPct val="110000"/>
              </a:lnSpc>
              <a:defRPr/>
            </a:pPr>
            <a:r>
              <a:rPr lang="zh-CN" altLang="en-US" sz="3800" b="1" dirty="0">
                <a:solidFill>
                  <a:srgbClr val="4D5F6A"/>
                </a:solidFill>
                <a:latin typeface="Arial" panose="020B0604020202020204"/>
                <a:ea typeface="微软雅黑" panose="020B0503020204020204" pitchFamily="34" charset="-122"/>
                <a:cs typeface="+mn-ea"/>
                <a:sym typeface="+mn-lt"/>
              </a:rPr>
              <a:t>司法鉴定不规范的深层原因探讨</a:t>
            </a:r>
            <a:endParaRPr lang="en-US" altLang="zh-CN" sz="3800" b="1" dirty="0">
              <a:solidFill>
                <a:srgbClr val="4D5F6A"/>
              </a:solidFill>
              <a:latin typeface="Arial" panose="020B0604020202020204"/>
              <a:ea typeface="微软雅黑" panose="020B0503020204020204" pitchFamily="34" charset="-122"/>
              <a:cs typeface="+mn-ea"/>
              <a:sym typeface="+mn-lt"/>
            </a:endParaRPr>
          </a:p>
        </p:txBody>
      </p:sp>
      <p:sp>
        <p:nvSpPr>
          <p:cNvPr id="10"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对司法鉴定相关问题的深度思考</a:t>
            </a:r>
          </a:p>
        </p:txBody>
      </p:sp>
    </p:spTree>
    <p:custDataLst>
      <p:tags r:id="rId1"/>
    </p:custData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一、在立法上缺乏系统的建设工程司法鉴定体系</a:t>
            </a:r>
          </a:p>
        </p:txBody>
      </p:sp>
      <p:sp>
        <p:nvSpPr>
          <p:cNvPr id="322" name="TextBox 18"/>
          <p:cNvSpPr txBox="1"/>
          <p:nvPr/>
        </p:nvSpPr>
        <p:spPr>
          <a:xfrm>
            <a:off x="1123680" y="1845618"/>
            <a:ext cx="9963089" cy="445506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在</a:t>
            </a:r>
            <a:r>
              <a:rPr lang="zh-CN" altLang="en-US" dirty="0">
                <a:solidFill>
                  <a:srgbClr val="000000"/>
                </a:solidFill>
                <a:cs typeface="+mn-ea"/>
                <a:sym typeface="+mn-lt"/>
              </a:rPr>
              <a:t>建设工程司法鉴定过程中，我国审判机关对司法鉴定机构的管理主要依据</a:t>
            </a:r>
            <a:r>
              <a:rPr lang="en-US" altLang="zh-CN" dirty="0">
                <a:solidFill>
                  <a:srgbClr val="000000"/>
                </a:solidFill>
                <a:cs typeface="+mn-ea"/>
                <a:sym typeface="+mn-lt"/>
              </a:rPr>
              <a:t>《</a:t>
            </a:r>
            <a:r>
              <a:rPr lang="zh-CN" altLang="en-US" dirty="0">
                <a:solidFill>
                  <a:srgbClr val="000000"/>
                </a:solidFill>
                <a:cs typeface="+mn-ea"/>
                <a:sym typeface="+mn-lt"/>
              </a:rPr>
              <a:t>全国人民大会常务委员会关于司法鉴定管理问题的决定</a:t>
            </a:r>
            <a:r>
              <a:rPr lang="en-US" altLang="zh-CN" dirty="0">
                <a:solidFill>
                  <a:srgbClr val="000000"/>
                </a:solidFill>
                <a:cs typeface="+mn-ea"/>
                <a:sym typeface="+mn-lt"/>
              </a:rPr>
              <a:t>》</a:t>
            </a:r>
            <a:r>
              <a:rPr lang="zh-CN" altLang="en-US" dirty="0">
                <a:solidFill>
                  <a:srgbClr val="000000"/>
                </a:solidFill>
                <a:cs typeface="+mn-ea"/>
                <a:sym typeface="+mn-lt"/>
              </a:rPr>
              <a:t>、</a:t>
            </a:r>
            <a:r>
              <a:rPr lang="en-US" altLang="zh-CN" dirty="0">
                <a:solidFill>
                  <a:srgbClr val="000000"/>
                </a:solidFill>
                <a:cs typeface="+mn-ea"/>
                <a:sym typeface="+mn-lt"/>
              </a:rPr>
              <a:t>《</a:t>
            </a:r>
            <a:r>
              <a:rPr lang="zh-CN" altLang="en-US" dirty="0">
                <a:solidFill>
                  <a:srgbClr val="000000"/>
                </a:solidFill>
                <a:cs typeface="+mn-ea"/>
                <a:sym typeface="+mn-lt"/>
              </a:rPr>
              <a:t>人民法院司法鉴定工作暂行规定</a:t>
            </a:r>
            <a:r>
              <a:rPr lang="en-US" altLang="zh-CN" dirty="0">
                <a:solidFill>
                  <a:srgbClr val="000000"/>
                </a:solidFill>
                <a:cs typeface="+mn-ea"/>
                <a:sym typeface="+mn-lt"/>
              </a:rPr>
              <a:t>》</a:t>
            </a:r>
            <a:r>
              <a:rPr lang="zh-CN" altLang="en-US" dirty="0">
                <a:solidFill>
                  <a:srgbClr val="000000"/>
                </a:solidFill>
                <a:cs typeface="+mn-ea"/>
                <a:sym typeface="+mn-lt"/>
              </a:rPr>
              <a:t>和</a:t>
            </a:r>
            <a:r>
              <a:rPr lang="en-US" altLang="zh-CN" dirty="0">
                <a:solidFill>
                  <a:srgbClr val="000000"/>
                </a:solidFill>
                <a:cs typeface="+mn-ea"/>
                <a:sym typeface="+mn-lt"/>
              </a:rPr>
              <a:t>《</a:t>
            </a:r>
            <a:r>
              <a:rPr lang="zh-CN" altLang="en-US" dirty="0">
                <a:solidFill>
                  <a:srgbClr val="000000"/>
                </a:solidFill>
                <a:cs typeface="+mn-ea"/>
                <a:sym typeface="+mn-lt"/>
              </a:rPr>
              <a:t>人民法院对外委托司法鉴定管理规定</a:t>
            </a:r>
            <a:r>
              <a:rPr lang="en-US" altLang="zh-CN" dirty="0" smtClean="0">
                <a:solidFill>
                  <a:srgbClr val="000000"/>
                </a:solidFill>
                <a:cs typeface="+mn-ea"/>
                <a:sym typeface="+mn-lt"/>
              </a:rPr>
              <a:t>》</a:t>
            </a:r>
            <a:r>
              <a:rPr lang="zh-CN" altLang="en-US" dirty="0" smtClean="0">
                <a:solidFill>
                  <a:srgbClr val="000000"/>
                </a:solidFill>
                <a:cs typeface="+mn-ea"/>
                <a:sym typeface="+mn-lt"/>
              </a:rPr>
              <a:t>等，</a:t>
            </a:r>
            <a:r>
              <a:rPr lang="zh-CN" altLang="en-US" dirty="0">
                <a:solidFill>
                  <a:srgbClr val="000000"/>
                </a:solidFill>
                <a:cs typeface="+mn-ea"/>
                <a:sym typeface="+mn-lt"/>
              </a:rPr>
              <a:t>这</a:t>
            </a:r>
            <a:r>
              <a:rPr lang="zh-CN" altLang="en-US" dirty="0" smtClean="0">
                <a:solidFill>
                  <a:srgbClr val="000000"/>
                </a:solidFill>
                <a:cs typeface="+mn-ea"/>
                <a:sym typeface="+mn-lt"/>
              </a:rPr>
              <a:t>些</a:t>
            </a:r>
            <a:r>
              <a:rPr lang="zh-CN" altLang="en-US" dirty="0">
                <a:solidFill>
                  <a:srgbClr val="000000"/>
                </a:solidFill>
                <a:cs typeface="+mn-ea"/>
                <a:sym typeface="+mn-lt"/>
              </a:rPr>
              <a:t>法规</a:t>
            </a:r>
            <a:r>
              <a:rPr lang="zh-CN" altLang="en-US" dirty="0" smtClean="0">
                <a:solidFill>
                  <a:srgbClr val="000000"/>
                </a:solidFill>
                <a:cs typeface="+mn-ea"/>
                <a:sym typeface="+mn-lt"/>
              </a:rPr>
              <a:t>适用于所</a:t>
            </a:r>
            <a:r>
              <a:rPr lang="zh-CN" altLang="en-US" dirty="0">
                <a:solidFill>
                  <a:srgbClr val="000000"/>
                </a:solidFill>
                <a:cs typeface="+mn-ea"/>
                <a:sym typeface="+mn-lt"/>
              </a:rPr>
              <a:t>有司法鉴定</a:t>
            </a:r>
            <a:r>
              <a:rPr lang="zh-CN" altLang="en-US" dirty="0" smtClean="0">
                <a:solidFill>
                  <a:srgbClr val="000000"/>
                </a:solidFill>
                <a:cs typeface="+mn-ea"/>
                <a:sym typeface="+mn-lt"/>
              </a:rPr>
              <a:t>，对</a:t>
            </a:r>
            <a:r>
              <a:rPr lang="zh-CN" altLang="en-US" dirty="0">
                <a:solidFill>
                  <a:srgbClr val="000000"/>
                </a:solidFill>
                <a:cs typeface="+mn-ea"/>
                <a:sym typeface="+mn-lt"/>
              </a:rPr>
              <a:t>于建设工程司法鉴定的特别规定极</a:t>
            </a:r>
            <a:r>
              <a:rPr lang="zh-CN" altLang="en-US" dirty="0" smtClean="0">
                <a:solidFill>
                  <a:srgbClr val="000000"/>
                </a:solidFill>
                <a:cs typeface="+mn-ea"/>
                <a:sym typeface="+mn-lt"/>
              </a:rPr>
              <a:t>少，</a:t>
            </a:r>
            <a:r>
              <a:rPr lang="zh-CN" altLang="en-US" dirty="0">
                <a:solidFill>
                  <a:srgbClr val="000000"/>
                </a:solidFill>
                <a:cs typeface="+mn-ea"/>
                <a:sym typeface="+mn-lt"/>
              </a:rPr>
              <a:t>导致工程鉴定费用计算、鉴定人回避、鉴定人强制出庭、出庭补偿和鉴定人保护等制度严重缺失</a:t>
            </a:r>
            <a:r>
              <a:rPr lang="zh-CN" altLang="en-US" dirty="0" smtClean="0">
                <a:solidFill>
                  <a:srgbClr val="000000"/>
                </a:solidFill>
                <a:cs typeface="+mn-ea"/>
                <a:sym typeface="+mn-lt"/>
              </a:rPr>
              <a:t>。而司</a:t>
            </a:r>
            <a:r>
              <a:rPr lang="zh-CN" altLang="en-US" dirty="0">
                <a:solidFill>
                  <a:srgbClr val="000000"/>
                </a:solidFill>
                <a:cs typeface="+mn-ea"/>
                <a:sym typeface="+mn-lt"/>
              </a:rPr>
              <a:t>法部司法鉴定管理局于</a:t>
            </a:r>
            <a:r>
              <a:rPr lang="en-US" altLang="zh-CN" dirty="0">
                <a:solidFill>
                  <a:srgbClr val="000000"/>
                </a:solidFill>
                <a:cs typeface="+mn-ea"/>
                <a:sym typeface="+mn-lt"/>
              </a:rPr>
              <a:t>2014</a:t>
            </a:r>
            <a:r>
              <a:rPr lang="zh-CN" altLang="en-US" dirty="0">
                <a:solidFill>
                  <a:srgbClr val="000000"/>
                </a:solidFill>
                <a:cs typeface="+mn-ea"/>
                <a:sym typeface="+mn-lt"/>
              </a:rPr>
              <a:t>年</a:t>
            </a:r>
            <a:r>
              <a:rPr lang="en-US" altLang="zh-CN" dirty="0">
                <a:solidFill>
                  <a:srgbClr val="000000"/>
                </a:solidFill>
                <a:cs typeface="+mn-ea"/>
                <a:sym typeface="+mn-lt"/>
              </a:rPr>
              <a:t>3</a:t>
            </a:r>
            <a:r>
              <a:rPr lang="zh-CN" altLang="en-US" dirty="0">
                <a:solidFill>
                  <a:srgbClr val="000000"/>
                </a:solidFill>
                <a:cs typeface="+mn-ea"/>
                <a:sym typeface="+mn-lt"/>
              </a:rPr>
              <a:t>月</a:t>
            </a:r>
            <a:r>
              <a:rPr lang="en-US" altLang="zh-CN" dirty="0">
                <a:solidFill>
                  <a:srgbClr val="000000"/>
                </a:solidFill>
                <a:cs typeface="+mn-ea"/>
                <a:sym typeface="+mn-lt"/>
              </a:rPr>
              <a:t>17</a:t>
            </a:r>
            <a:r>
              <a:rPr lang="zh-CN" altLang="en-US" dirty="0">
                <a:solidFill>
                  <a:srgbClr val="000000"/>
                </a:solidFill>
                <a:cs typeface="+mn-ea"/>
                <a:sym typeface="+mn-lt"/>
              </a:rPr>
              <a:t>日发布的 </a:t>
            </a:r>
            <a:r>
              <a:rPr lang="en-US" altLang="zh-CN" dirty="0">
                <a:solidFill>
                  <a:srgbClr val="000000"/>
                </a:solidFill>
                <a:cs typeface="+mn-ea"/>
                <a:sym typeface="+mn-lt"/>
              </a:rPr>
              <a:t>《</a:t>
            </a:r>
            <a:r>
              <a:rPr lang="zh-CN" altLang="en-US" dirty="0">
                <a:solidFill>
                  <a:srgbClr val="000000"/>
                </a:solidFill>
                <a:cs typeface="+mn-ea"/>
                <a:sym typeface="+mn-lt"/>
              </a:rPr>
              <a:t>建设工程司法鉴定程序规范</a:t>
            </a:r>
            <a:r>
              <a:rPr lang="en-US" altLang="zh-CN" dirty="0">
                <a:solidFill>
                  <a:srgbClr val="000000"/>
                </a:solidFill>
                <a:cs typeface="+mn-ea"/>
                <a:sym typeface="+mn-lt"/>
              </a:rPr>
              <a:t>》(SF/Z JD0500001—2014)</a:t>
            </a:r>
            <a:r>
              <a:rPr lang="zh-CN" altLang="en-US" dirty="0">
                <a:solidFill>
                  <a:srgbClr val="000000"/>
                </a:solidFill>
                <a:cs typeface="+mn-ea"/>
                <a:sym typeface="+mn-lt"/>
              </a:rPr>
              <a:t>和中国建设工程造价管理协会于</a:t>
            </a:r>
            <a:r>
              <a:rPr lang="en-US" altLang="zh-CN" dirty="0">
                <a:solidFill>
                  <a:srgbClr val="000000"/>
                </a:solidFill>
                <a:cs typeface="+mn-ea"/>
                <a:sym typeface="+mn-lt"/>
              </a:rPr>
              <a:t>2012</a:t>
            </a:r>
            <a:r>
              <a:rPr lang="zh-CN" altLang="en-US" dirty="0">
                <a:solidFill>
                  <a:srgbClr val="000000"/>
                </a:solidFill>
                <a:cs typeface="+mn-ea"/>
                <a:sym typeface="+mn-lt"/>
              </a:rPr>
              <a:t>年</a:t>
            </a:r>
            <a:r>
              <a:rPr lang="en-US" altLang="zh-CN" dirty="0">
                <a:solidFill>
                  <a:srgbClr val="000000"/>
                </a:solidFill>
                <a:cs typeface="+mn-ea"/>
                <a:sym typeface="+mn-lt"/>
              </a:rPr>
              <a:t>12</a:t>
            </a:r>
            <a:r>
              <a:rPr lang="zh-CN" altLang="en-US" dirty="0">
                <a:solidFill>
                  <a:srgbClr val="000000"/>
                </a:solidFill>
                <a:cs typeface="+mn-ea"/>
                <a:sym typeface="+mn-lt"/>
              </a:rPr>
              <a:t>月</a:t>
            </a:r>
            <a:r>
              <a:rPr lang="en-US" altLang="zh-CN" dirty="0">
                <a:solidFill>
                  <a:srgbClr val="000000"/>
                </a:solidFill>
                <a:cs typeface="+mn-ea"/>
                <a:sym typeface="+mn-lt"/>
              </a:rPr>
              <a:t>1</a:t>
            </a:r>
            <a:r>
              <a:rPr lang="zh-CN" altLang="en-US" dirty="0">
                <a:solidFill>
                  <a:srgbClr val="000000"/>
                </a:solidFill>
                <a:cs typeface="+mn-ea"/>
                <a:sym typeface="+mn-lt"/>
              </a:rPr>
              <a:t>日发布的</a:t>
            </a:r>
            <a:r>
              <a:rPr lang="en-US" altLang="zh-CN" dirty="0">
                <a:solidFill>
                  <a:srgbClr val="000000"/>
                </a:solidFill>
                <a:cs typeface="+mn-ea"/>
                <a:sym typeface="+mn-lt"/>
              </a:rPr>
              <a:t>《</a:t>
            </a:r>
            <a:r>
              <a:rPr lang="zh-CN" altLang="en-US" dirty="0">
                <a:solidFill>
                  <a:srgbClr val="000000"/>
                </a:solidFill>
                <a:cs typeface="+mn-ea"/>
                <a:sym typeface="+mn-lt"/>
              </a:rPr>
              <a:t>建设工程造价鉴定规程</a:t>
            </a:r>
            <a:r>
              <a:rPr lang="en-US" altLang="zh-CN" dirty="0">
                <a:solidFill>
                  <a:srgbClr val="000000"/>
                </a:solidFill>
                <a:cs typeface="+mn-ea"/>
                <a:sym typeface="+mn-lt"/>
              </a:rPr>
              <a:t>》(CECCA/GC 8-2012)</a:t>
            </a:r>
            <a:r>
              <a:rPr lang="zh-CN" altLang="en-US" dirty="0">
                <a:solidFill>
                  <a:srgbClr val="000000"/>
                </a:solidFill>
                <a:cs typeface="+mn-ea"/>
                <a:sym typeface="+mn-lt"/>
              </a:rPr>
              <a:t>和</a:t>
            </a:r>
            <a:r>
              <a:rPr lang="en-US" altLang="zh-CN" dirty="0">
                <a:solidFill>
                  <a:srgbClr val="000000"/>
                </a:solidFill>
                <a:cs typeface="+mn-ea"/>
                <a:sym typeface="+mn-lt"/>
              </a:rPr>
              <a:t>2015</a:t>
            </a:r>
            <a:r>
              <a:rPr lang="zh-CN" altLang="en-US" dirty="0">
                <a:solidFill>
                  <a:srgbClr val="000000"/>
                </a:solidFill>
                <a:cs typeface="+mn-ea"/>
                <a:sym typeface="+mn-lt"/>
              </a:rPr>
              <a:t>年</a:t>
            </a:r>
            <a:r>
              <a:rPr lang="en-US" altLang="zh-CN" dirty="0">
                <a:solidFill>
                  <a:srgbClr val="000000"/>
                </a:solidFill>
                <a:cs typeface="+mn-ea"/>
                <a:sym typeface="+mn-lt"/>
              </a:rPr>
              <a:t>3</a:t>
            </a:r>
            <a:r>
              <a:rPr lang="zh-CN" altLang="en-US" dirty="0">
                <a:solidFill>
                  <a:srgbClr val="000000"/>
                </a:solidFill>
                <a:cs typeface="+mn-ea"/>
                <a:sym typeface="+mn-lt"/>
              </a:rPr>
              <a:t>月发布的</a:t>
            </a:r>
            <a:r>
              <a:rPr lang="en-US" altLang="zh-CN" dirty="0">
                <a:solidFill>
                  <a:srgbClr val="000000"/>
                </a:solidFill>
                <a:cs typeface="+mn-ea"/>
                <a:sym typeface="+mn-lt"/>
              </a:rPr>
              <a:t>《</a:t>
            </a:r>
            <a:r>
              <a:rPr lang="zh-CN" altLang="en-US" dirty="0">
                <a:solidFill>
                  <a:srgbClr val="000000"/>
                </a:solidFill>
                <a:cs typeface="+mn-ea"/>
                <a:sym typeface="+mn-lt"/>
              </a:rPr>
              <a:t>建设工程造价咨询规范</a:t>
            </a:r>
            <a:r>
              <a:rPr lang="en-US" altLang="zh-CN" dirty="0">
                <a:solidFill>
                  <a:srgbClr val="000000"/>
                </a:solidFill>
                <a:cs typeface="+mn-ea"/>
                <a:sym typeface="+mn-lt"/>
              </a:rPr>
              <a:t>》</a:t>
            </a:r>
            <a:r>
              <a:rPr lang="zh-CN" altLang="en-US" dirty="0">
                <a:solidFill>
                  <a:srgbClr val="000000"/>
                </a:solidFill>
                <a:cs typeface="+mn-ea"/>
                <a:sym typeface="+mn-lt"/>
              </a:rPr>
              <a:t>（</a:t>
            </a:r>
            <a:r>
              <a:rPr lang="en-US" altLang="zh-CN" dirty="0">
                <a:solidFill>
                  <a:srgbClr val="000000"/>
                </a:solidFill>
                <a:cs typeface="+mn-ea"/>
                <a:sym typeface="+mn-lt"/>
              </a:rPr>
              <a:t>GB/T51095-2015</a:t>
            </a:r>
            <a:r>
              <a:rPr lang="zh-CN" altLang="en-US" dirty="0" smtClean="0">
                <a:solidFill>
                  <a:srgbClr val="000000"/>
                </a:solidFill>
                <a:cs typeface="+mn-ea"/>
                <a:sym typeface="+mn-lt"/>
              </a:rPr>
              <a:t>），则法规级</a:t>
            </a:r>
            <a:r>
              <a:rPr lang="zh-CN" altLang="en-US" dirty="0">
                <a:solidFill>
                  <a:srgbClr val="000000"/>
                </a:solidFill>
                <a:cs typeface="+mn-ea"/>
                <a:sym typeface="+mn-lt"/>
              </a:rPr>
              <a:t>别较低</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一、在立法上缺乏系统的建设工程司法鉴定体系</a:t>
            </a:r>
          </a:p>
        </p:txBody>
      </p:sp>
      <p:sp>
        <p:nvSpPr>
          <p:cNvPr id="322" name="TextBox 18"/>
          <p:cNvSpPr txBox="1"/>
          <p:nvPr/>
        </p:nvSpPr>
        <p:spPr>
          <a:xfrm>
            <a:off x="1735748" y="2565698"/>
            <a:ext cx="8738953" cy="218521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建设</a:t>
            </a:r>
            <a:r>
              <a:rPr lang="zh-CN" altLang="en-US" dirty="0">
                <a:solidFill>
                  <a:srgbClr val="000000"/>
                </a:solidFill>
                <a:cs typeface="+mn-ea"/>
                <a:sym typeface="+mn-lt"/>
              </a:rPr>
              <a:t>工程司法鉴定涉及到的技术规范极多，实践中，存在多个单位出台的技术性规范之间不一致，甚至相互矛盾，留给鉴定人选择适用的空</a:t>
            </a:r>
            <a:r>
              <a:rPr lang="zh-CN" altLang="en-US" dirty="0" smtClean="0">
                <a:solidFill>
                  <a:srgbClr val="000000"/>
                </a:solidFill>
                <a:cs typeface="+mn-ea"/>
                <a:sym typeface="+mn-lt"/>
              </a:rPr>
              <a:t>间较小，</a:t>
            </a:r>
            <a:r>
              <a:rPr lang="zh-CN" altLang="en-US" dirty="0">
                <a:solidFill>
                  <a:srgbClr val="000000"/>
                </a:solidFill>
                <a:cs typeface="+mn-ea"/>
                <a:sym typeface="+mn-lt"/>
              </a:rPr>
              <a:t>影响当事人利益。</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对于司法鉴定机构及鉴定人的准入门槛较低</a:t>
            </a:r>
            <a:r>
              <a:rPr lang="zh-CN" altLang="en-US" dirty="0" smtClean="0">
                <a:solidFill>
                  <a:srgbClr val="000000"/>
                </a:solidFill>
                <a:cs typeface="+mn-ea"/>
                <a:sym typeface="+mn-lt"/>
              </a:rPr>
              <a:t>，且无</a:t>
            </a:r>
            <a:r>
              <a:rPr lang="zh-CN" altLang="en-US" dirty="0">
                <a:solidFill>
                  <a:srgbClr val="000000"/>
                </a:solidFill>
                <a:cs typeface="+mn-ea"/>
                <a:sym typeface="+mn-lt"/>
              </a:rPr>
              <a:t>强行退出机制。</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一、在立法上缺乏系统的建设工程司法鉴定体系</a:t>
            </a:r>
          </a:p>
        </p:txBody>
      </p:sp>
      <p:sp>
        <p:nvSpPr>
          <p:cNvPr id="322" name="TextBox 18"/>
          <p:cNvSpPr txBox="1"/>
          <p:nvPr/>
        </p:nvSpPr>
        <p:spPr>
          <a:xfrm>
            <a:off x="1151044" y="1701602"/>
            <a:ext cx="9908361" cy="4585871"/>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1</a:t>
            </a:r>
            <a:r>
              <a:rPr lang="en-US" altLang="zh-CN" b="1" dirty="0">
                <a:solidFill>
                  <a:srgbClr val="475F77"/>
                </a:solidFill>
                <a:cs typeface="+mn-ea"/>
                <a:sym typeface="+mn-lt"/>
              </a:rPr>
              <a:t>.</a:t>
            </a:r>
            <a:r>
              <a:rPr lang="zh-CN" altLang="en-US" b="1" dirty="0">
                <a:solidFill>
                  <a:srgbClr val="475F77"/>
                </a:solidFill>
                <a:cs typeface="+mn-ea"/>
                <a:sym typeface="+mn-lt"/>
              </a:rPr>
              <a:t>司法鉴定从业人员资质要求</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根据</a:t>
            </a:r>
            <a:r>
              <a:rPr lang="en-US" altLang="zh-CN" dirty="0" smtClean="0">
                <a:solidFill>
                  <a:srgbClr val="000000"/>
                </a:solidFill>
                <a:cs typeface="+mn-ea"/>
                <a:sym typeface="+mn-lt"/>
              </a:rPr>
              <a:t>《</a:t>
            </a:r>
            <a:r>
              <a:rPr lang="zh-CN" altLang="en-US" dirty="0">
                <a:solidFill>
                  <a:srgbClr val="000000"/>
                </a:solidFill>
                <a:cs typeface="+mn-ea"/>
                <a:sym typeface="+mn-lt"/>
              </a:rPr>
              <a:t>关于司法鉴定管理问题的决定</a:t>
            </a:r>
            <a:r>
              <a:rPr lang="en-US" altLang="zh-CN" dirty="0">
                <a:solidFill>
                  <a:srgbClr val="000000"/>
                </a:solidFill>
                <a:cs typeface="+mn-ea"/>
                <a:sym typeface="+mn-lt"/>
              </a:rPr>
              <a:t>》</a:t>
            </a:r>
            <a:r>
              <a:rPr lang="zh-CN" altLang="en-US" dirty="0">
                <a:solidFill>
                  <a:srgbClr val="000000"/>
                </a:solidFill>
                <a:cs typeface="+mn-ea"/>
                <a:sym typeface="+mn-lt"/>
              </a:rPr>
              <a:t>，我国对法医类、物证类、声像资料鉴定的鉴定人实行登记管理制度，必须在司法行政部门统一登记管理。同时，部分资产评估、会计审计、工程造价类的鉴定人可主动在司法行政部门进行登记。</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具备</a:t>
            </a:r>
            <a:r>
              <a:rPr lang="zh-CN" altLang="en-US" dirty="0">
                <a:solidFill>
                  <a:srgbClr val="000000"/>
                </a:solidFill>
                <a:cs typeface="+mn-ea"/>
                <a:sym typeface="+mn-lt"/>
              </a:rPr>
              <a:t>下列条件之一的人员，可以申请登记从事司法鉴定业务：</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a:t>
            </a:r>
            <a:r>
              <a:rPr lang="en-US" altLang="zh-CN" dirty="0">
                <a:solidFill>
                  <a:srgbClr val="000000"/>
                </a:solidFill>
                <a:cs typeface="+mn-ea"/>
                <a:sym typeface="+mn-lt"/>
              </a:rPr>
              <a:t>1</a:t>
            </a:r>
            <a:r>
              <a:rPr lang="zh-CN" altLang="en-US" dirty="0">
                <a:solidFill>
                  <a:srgbClr val="000000"/>
                </a:solidFill>
                <a:cs typeface="+mn-ea"/>
                <a:sym typeface="+mn-lt"/>
              </a:rPr>
              <a:t>）具有与所申请从事的司法鉴定业务相关的高级专业技术职称</a:t>
            </a:r>
            <a:r>
              <a:rPr lang="zh-CN" altLang="en-US" dirty="0" smtClean="0">
                <a:solidFill>
                  <a:srgbClr val="000000"/>
                </a:solidFill>
                <a:cs typeface="+mn-ea"/>
                <a:sym typeface="+mn-lt"/>
              </a:rPr>
              <a:t>；</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a:t>
            </a:r>
            <a:r>
              <a:rPr lang="en-US" altLang="zh-CN" dirty="0">
                <a:solidFill>
                  <a:srgbClr val="000000"/>
                </a:solidFill>
                <a:cs typeface="+mn-ea"/>
                <a:sym typeface="+mn-lt"/>
              </a:rPr>
              <a:t>2</a:t>
            </a:r>
            <a:r>
              <a:rPr lang="zh-CN" altLang="en-US" dirty="0">
                <a:solidFill>
                  <a:srgbClr val="000000"/>
                </a:solidFill>
                <a:cs typeface="+mn-ea"/>
                <a:sym typeface="+mn-lt"/>
              </a:rPr>
              <a:t>）具有与所申请从事的司法鉴定业务相关的专业执业资格或者高等院校相关专业本科以上学历，从事相关工作五年以上</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一、在立法上缺乏系统的建设工程司法鉴定体系</a:t>
            </a:r>
          </a:p>
        </p:txBody>
      </p:sp>
      <p:sp>
        <p:nvSpPr>
          <p:cNvPr id="322" name="TextBox 18"/>
          <p:cNvSpPr txBox="1"/>
          <p:nvPr/>
        </p:nvSpPr>
        <p:spPr>
          <a:xfrm>
            <a:off x="1375708" y="1773610"/>
            <a:ext cx="9459033" cy="427809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a:t>
            </a:r>
            <a:r>
              <a:rPr lang="en-US" altLang="zh-CN" dirty="0">
                <a:solidFill>
                  <a:srgbClr val="000000"/>
                </a:solidFill>
                <a:cs typeface="+mn-ea"/>
                <a:sym typeface="+mn-lt"/>
              </a:rPr>
              <a:t>3</a:t>
            </a:r>
            <a:r>
              <a:rPr lang="zh-CN" altLang="en-US" dirty="0">
                <a:solidFill>
                  <a:srgbClr val="000000"/>
                </a:solidFill>
                <a:cs typeface="+mn-ea"/>
                <a:sym typeface="+mn-lt"/>
              </a:rPr>
              <a:t>）具有与所申请从事的司法鉴定业务相关工作十年以上经历，具有较强的专业技能</a:t>
            </a:r>
            <a:r>
              <a:rPr lang="zh-CN" altLang="en-US" dirty="0" smtClean="0">
                <a:solidFill>
                  <a:srgbClr val="000000"/>
                </a:solidFill>
                <a:cs typeface="+mn-ea"/>
                <a:sym typeface="+mn-lt"/>
              </a:rPr>
              <a:t>。</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因</a:t>
            </a:r>
            <a:r>
              <a:rPr lang="zh-CN" altLang="en-US" dirty="0">
                <a:solidFill>
                  <a:srgbClr val="000000"/>
                </a:solidFill>
                <a:cs typeface="+mn-ea"/>
                <a:sym typeface="+mn-lt"/>
              </a:rPr>
              <a:t>故意犯罪或者职务过失犯罪受过刑事处罚的，受过开除公职处分的，以及被撤销鉴定人登记的人员，不得从事司法鉴定业务。</a:t>
            </a: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根据</a:t>
            </a:r>
            <a:r>
              <a:rPr lang="en-US" altLang="zh-CN" dirty="0">
                <a:solidFill>
                  <a:srgbClr val="000000"/>
                </a:solidFill>
                <a:cs typeface="+mn-ea"/>
                <a:sym typeface="+mn-lt"/>
              </a:rPr>
              <a:t>《</a:t>
            </a:r>
            <a:r>
              <a:rPr lang="zh-CN" altLang="en-US" dirty="0">
                <a:solidFill>
                  <a:srgbClr val="000000"/>
                </a:solidFill>
                <a:cs typeface="+mn-ea"/>
                <a:sym typeface="+mn-lt"/>
              </a:rPr>
              <a:t>建设工程造价规程</a:t>
            </a:r>
            <a:r>
              <a:rPr lang="en-US" altLang="zh-CN" dirty="0">
                <a:solidFill>
                  <a:srgbClr val="000000"/>
                </a:solidFill>
                <a:cs typeface="+mn-ea"/>
                <a:sym typeface="+mn-lt"/>
              </a:rPr>
              <a:t>》CECA/GCB-2012</a:t>
            </a:r>
            <a:r>
              <a:rPr lang="zh-CN" altLang="en-US" dirty="0">
                <a:solidFill>
                  <a:srgbClr val="000000"/>
                </a:solidFill>
                <a:cs typeface="+mn-ea"/>
                <a:sym typeface="+mn-lt"/>
              </a:rPr>
              <a:t>鉴定机构中主办工程造价鉴定的人员</a:t>
            </a:r>
            <a:r>
              <a:rPr lang="en-US" altLang="zh-CN" dirty="0">
                <a:solidFill>
                  <a:srgbClr val="000000"/>
                </a:solidFill>
                <a:cs typeface="+mn-ea"/>
                <a:sym typeface="+mn-lt"/>
              </a:rPr>
              <a:t>(</a:t>
            </a:r>
            <a:r>
              <a:rPr lang="zh-CN" altLang="en-US" dirty="0">
                <a:solidFill>
                  <a:srgbClr val="000000"/>
                </a:solidFill>
                <a:cs typeface="+mn-ea"/>
                <a:sym typeface="+mn-lt"/>
              </a:rPr>
              <a:t>以下简称鉴定人员</a:t>
            </a:r>
            <a:r>
              <a:rPr lang="en-US" altLang="zh-CN" dirty="0">
                <a:solidFill>
                  <a:srgbClr val="000000"/>
                </a:solidFill>
                <a:cs typeface="+mn-ea"/>
                <a:sym typeface="+mn-lt"/>
              </a:rPr>
              <a:t>)</a:t>
            </a:r>
            <a:r>
              <a:rPr lang="zh-CN" altLang="en-US" dirty="0">
                <a:solidFill>
                  <a:srgbClr val="000000"/>
                </a:solidFill>
                <a:cs typeface="+mn-ea"/>
                <a:sym typeface="+mn-lt"/>
              </a:rPr>
              <a:t>必须是按照</a:t>
            </a:r>
            <a:r>
              <a:rPr lang="en-US" altLang="zh-CN" dirty="0">
                <a:solidFill>
                  <a:srgbClr val="000000"/>
                </a:solidFill>
                <a:cs typeface="+mn-ea"/>
                <a:sym typeface="+mn-lt"/>
              </a:rPr>
              <a:t>《</a:t>
            </a:r>
            <a:r>
              <a:rPr lang="zh-CN" altLang="en-US" dirty="0">
                <a:solidFill>
                  <a:srgbClr val="000000"/>
                </a:solidFill>
                <a:cs typeface="+mn-ea"/>
                <a:sym typeface="+mn-lt"/>
              </a:rPr>
              <a:t>注册造价工程师管理办法</a:t>
            </a:r>
            <a:r>
              <a:rPr lang="en-US" altLang="zh-CN" dirty="0">
                <a:solidFill>
                  <a:srgbClr val="000000"/>
                </a:solidFill>
                <a:cs typeface="+mn-ea"/>
                <a:sym typeface="+mn-lt"/>
              </a:rPr>
              <a:t>》</a:t>
            </a:r>
            <a:r>
              <a:rPr lang="zh-CN" altLang="en-US" dirty="0">
                <a:solidFill>
                  <a:srgbClr val="000000"/>
                </a:solidFill>
                <a:cs typeface="+mn-ea"/>
                <a:sym typeface="+mn-lt"/>
              </a:rPr>
              <a:t>注册于该鉴定机构的执业造价工程师，但因故意犯罪或者职务过失犯罪受过刑事处罚的，受过开除公职处分的人员，不得从事鉴定业务。 </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一、在立法上缺乏系统的建设工程司法鉴定体系</a:t>
            </a:r>
          </a:p>
        </p:txBody>
      </p:sp>
      <p:sp>
        <p:nvSpPr>
          <p:cNvPr id="322" name="TextBox 18"/>
          <p:cNvSpPr txBox="1"/>
          <p:nvPr/>
        </p:nvSpPr>
        <p:spPr>
          <a:xfrm>
            <a:off x="1558702" y="2421682"/>
            <a:ext cx="8517779" cy="315471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b="1" dirty="0" smtClean="0">
                <a:solidFill>
                  <a:srgbClr val="475F77"/>
                </a:solidFill>
                <a:cs typeface="+mn-ea"/>
                <a:sym typeface="+mn-lt"/>
              </a:rPr>
              <a:t>2</a:t>
            </a:r>
            <a:r>
              <a:rPr lang="en-US" altLang="zh-CN" b="1" dirty="0">
                <a:solidFill>
                  <a:srgbClr val="475F77"/>
                </a:solidFill>
                <a:cs typeface="+mn-ea"/>
                <a:sym typeface="+mn-lt"/>
              </a:rPr>
              <a:t>.</a:t>
            </a:r>
            <a:r>
              <a:rPr lang="zh-CN" altLang="en-US" b="1" dirty="0">
                <a:solidFill>
                  <a:srgbClr val="475F77"/>
                </a:solidFill>
                <a:cs typeface="+mn-ea"/>
                <a:sym typeface="+mn-lt"/>
              </a:rPr>
              <a:t>工程造价鉴定机构资质要求</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 </a:t>
            </a:r>
            <a:r>
              <a:rPr lang="zh-CN" altLang="en-US" dirty="0" smtClean="0">
                <a:solidFill>
                  <a:srgbClr val="000000"/>
                </a:solidFill>
                <a:cs typeface="+mn-ea"/>
                <a:sym typeface="+mn-lt"/>
              </a:rPr>
              <a:t>根据</a:t>
            </a:r>
            <a:r>
              <a:rPr lang="en-US" altLang="zh-CN" dirty="0" smtClean="0">
                <a:solidFill>
                  <a:srgbClr val="000000"/>
                </a:solidFill>
                <a:cs typeface="+mn-ea"/>
                <a:sym typeface="+mn-lt"/>
              </a:rPr>
              <a:t>《</a:t>
            </a:r>
            <a:r>
              <a:rPr lang="zh-CN" altLang="en-US" dirty="0">
                <a:solidFill>
                  <a:srgbClr val="000000"/>
                </a:solidFill>
                <a:cs typeface="+mn-ea"/>
                <a:sym typeface="+mn-lt"/>
              </a:rPr>
              <a:t>关于司法鉴定管理问题的决定</a:t>
            </a:r>
            <a:r>
              <a:rPr lang="en-US" altLang="zh-CN" dirty="0" smtClean="0">
                <a:solidFill>
                  <a:srgbClr val="000000"/>
                </a:solidFill>
                <a:cs typeface="+mn-ea"/>
                <a:sym typeface="+mn-lt"/>
              </a:rPr>
              <a:t>》</a:t>
            </a:r>
            <a:r>
              <a:rPr lang="zh-CN" altLang="en-US" dirty="0" smtClean="0">
                <a:solidFill>
                  <a:srgbClr val="000000"/>
                </a:solidFill>
                <a:cs typeface="+mn-ea"/>
                <a:sym typeface="+mn-lt"/>
              </a:rPr>
              <a:t>的规定，各</a:t>
            </a:r>
            <a:r>
              <a:rPr lang="zh-CN" altLang="en-US" dirty="0">
                <a:solidFill>
                  <a:srgbClr val="000000"/>
                </a:solidFill>
                <a:cs typeface="+mn-ea"/>
                <a:sym typeface="+mn-lt"/>
              </a:rPr>
              <a:t>鉴定机构之间不得有隶属关系；鉴定机构接受委托从事司法鉴定业务，不受地域范围的限制。人民法院和司法行政部门不得设立鉴定机构。侦查机关根据侦查工作的需要设立的鉴定机构，不得面向社会接受委托从事司法鉴定业务</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一、在立法上缺乏系统的建设工程司法鉴定体系</a:t>
            </a:r>
          </a:p>
        </p:txBody>
      </p:sp>
      <p:sp>
        <p:nvSpPr>
          <p:cNvPr id="322" name="TextBox 18"/>
          <p:cNvSpPr txBox="1"/>
          <p:nvPr/>
        </p:nvSpPr>
        <p:spPr>
          <a:xfrm>
            <a:off x="1629912" y="1989634"/>
            <a:ext cx="8950625" cy="3616375"/>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法人</a:t>
            </a:r>
            <a:r>
              <a:rPr lang="zh-CN" altLang="en-US" dirty="0">
                <a:solidFill>
                  <a:srgbClr val="000000"/>
                </a:solidFill>
                <a:cs typeface="+mn-ea"/>
                <a:sym typeface="+mn-lt"/>
              </a:rPr>
              <a:t>或者其他组织申请从事司法鉴定业务的，应当具备下列条件：</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（一）有明确的业务范围；</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（二）有在业务范围内进行司法鉴定所必需的仪器、设备；</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（三）有在业务范围内进行司法鉴定所必需的依法通过计量认证或者实验室认可的检测实验室；</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（四）每项司法鉴定业务有三名以上鉴定人。</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二、对鉴定人的责任追究体系不完善</a:t>
            </a:r>
          </a:p>
        </p:txBody>
      </p:sp>
      <p:sp>
        <p:nvSpPr>
          <p:cNvPr id="322" name="TextBox 18"/>
          <p:cNvSpPr txBox="1"/>
          <p:nvPr/>
        </p:nvSpPr>
        <p:spPr>
          <a:xfrm>
            <a:off x="1342279" y="1557216"/>
            <a:ext cx="9525891" cy="5093702"/>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我国目前的鉴定体制，面向社会提供服务的鉴定机构多，司法鉴定市场准入机制低，无强制退出机制，对鉴定人的责任追究体系也不完善，导致工程司法鉴定报告质量不高。由于我国尚未围绕工程司法鉴定权的归属、划分与控制为核心，构建专门化的工程司法鉴定体制，故对鉴定人部分超越鉴定权限干预审判权的行为只能遵从行业自律。</a:t>
            </a: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2012</a:t>
            </a:r>
            <a:r>
              <a:rPr lang="zh-CN" altLang="en-US" dirty="0">
                <a:solidFill>
                  <a:srgbClr val="000000"/>
                </a:solidFill>
                <a:cs typeface="+mn-ea"/>
                <a:sym typeface="+mn-lt"/>
              </a:rPr>
              <a:t>年修改后的民事诉讼法第七十八条规定：“当事人对鉴定意见有异议或者人民法院认为鉴定人有必要出庭的，鉴定人应当出庭作证。经人民法院通知，鉴定人拒不出庭作证的，鉴定意见不得作为认定事实的根据；支付鉴定费用的当事人可以要求返还鉴定费用。”该条规定明确了鉴定人出庭制度及鉴定人拒不出庭作证的法律后果</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二、对鉴定人的责任追究体系不完善</a:t>
            </a:r>
          </a:p>
        </p:txBody>
      </p:sp>
      <p:sp>
        <p:nvSpPr>
          <p:cNvPr id="322" name="TextBox 18"/>
          <p:cNvSpPr txBox="1"/>
          <p:nvPr/>
        </p:nvSpPr>
        <p:spPr>
          <a:xfrm>
            <a:off x="1629912" y="2205658"/>
            <a:ext cx="8950625" cy="330859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dirty="0" smtClean="0">
                <a:solidFill>
                  <a:srgbClr val="000000"/>
                </a:solidFill>
                <a:cs typeface="+mn-ea"/>
                <a:sym typeface="+mn-lt"/>
              </a:rPr>
              <a:t>《</a:t>
            </a:r>
            <a:r>
              <a:rPr lang="zh-CN" altLang="en-US" dirty="0">
                <a:solidFill>
                  <a:srgbClr val="000000"/>
                </a:solidFill>
                <a:cs typeface="+mn-ea"/>
                <a:sym typeface="+mn-lt"/>
              </a:rPr>
              <a:t>司法鉴定人登记管理办法</a:t>
            </a:r>
            <a:r>
              <a:rPr lang="en-US" altLang="zh-CN" dirty="0">
                <a:solidFill>
                  <a:srgbClr val="000000"/>
                </a:solidFill>
                <a:cs typeface="+mn-ea"/>
                <a:sym typeface="+mn-lt"/>
              </a:rPr>
              <a:t>》</a:t>
            </a:r>
            <a:r>
              <a:rPr lang="zh-CN" altLang="en-US" dirty="0">
                <a:solidFill>
                  <a:srgbClr val="000000"/>
                </a:solidFill>
                <a:cs typeface="+mn-ea"/>
                <a:sym typeface="+mn-lt"/>
              </a:rPr>
              <a:t>第三十一</a:t>
            </a:r>
            <a:r>
              <a:rPr lang="zh-CN" altLang="en-US" dirty="0" smtClean="0">
                <a:solidFill>
                  <a:srgbClr val="000000"/>
                </a:solidFill>
                <a:cs typeface="+mn-ea"/>
                <a:sym typeface="+mn-lt"/>
              </a:rPr>
              <a:t>条规</a:t>
            </a:r>
            <a:r>
              <a:rPr lang="zh-CN" altLang="en-US" dirty="0">
                <a:solidFill>
                  <a:srgbClr val="000000"/>
                </a:solidFill>
                <a:cs typeface="+mn-ea"/>
                <a:sym typeface="+mn-lt"/>
              </a:rPr>
              <a:t>定：“司法鉴定人在执业活动中，因故意或者重大过失行为给当事人造成损失的，其所在的司法鉴定机构依法承担赔偿责任后，可以向有过错行为的司法鉴定人追</a:t>
            </a:r>
            <a:r>
              <a:rPr lang="zh-CN" altLang="en-US" dirty="0" smtClean="0">
                <a:solidFill>
                  <a:srgbClr val="000000"/>
                </a:solidFill>
                <a:cs typeface="+mn-ea"/>
                <a:sym typeface="+mn-lt"/>
              </a:rPr>
              <a:t>偿。”</a:t>
            </a:r>
            <a:endParaRPr lang="zh-CN" altLang="en-US" dirty="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a:t>
            </a:r>
            <a:r>
              <a:rPr lang="zh-CN" altLang="en-US" dirty="0">
                <a:solidFill>
                  <a:srgbClr val="000000"/>
                </a:solidFill>
                <a:cs typeface="+mn-ea"/>
                <a:sym typeface="+mn-lt"/>
              </a:rPr>
              <a:t>民法通则</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106</a:t>
            </a:r>
            <a:r>
              <a:rPr lang="zh-CN" altLang="en-US" dirty="0">
                <a:solidFill>
                  <a:srgbClr val="000000"/>
                </a:solidFill>
                <a:cs typeface="+mn-ea"/>
                <a:sym typeface="+mn-lt"/>
              </a:rPr>
              <a:t>条第</a:t>
            </a:r>
            <a:r>
              <a:rPr lang="en-US" altLang="zh-CN" dirty="0">
                <a:solidFill>
                  <a:srgbClr val="000000"/>
                </a:solidFill>
                <a:cs typeface="+mn-ea"/>
                <a:sym typeface="+mn-lt"/>
              </a:rPr>
              <a:t>2</a:t>
            </a:r>
            <a:r>
              <a:rPr lang="zh-CN" altLang="en-US" dirty="0">
                <a:solidFill>
                  <a:srgbClr val="000000"/>
                </a:solidFill>
                <a:cs typeface="+mn-ea"/>
                <a:sym typeface="+mn-lt"/>
              </a:rPr>
              <a:t>款规定：“公民、法人由于过错侵害国家的、集体的财产，侵害他人财产、人身的应当承担民事责任</a:t>
            </a:r>
            <a:r>
              <a:rPr lang="zh-CN" altLang="en-US" dirty="0" smtClean="0">
                <a:solidFill>
                  <a:srgbClr val="000000"/>
                </a:solidFill>
                <a:cs typeface="+mn-ea"/>
                <a:sym typeface="+mn-lt"/>
              </a:rPr>
              <a:t>”</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en-US" altLang="zh-CN" dirty="0" smtClean="0">
                <a:solidFill>
                  <a:srgbClr val="000000"/>
                </a:solidFill>
                <a:cs typeface="+mn-ea"/>
                <a:sym typeface="+mn-lt"/>
              </a:rPr>
              <a:t>《</a:t>
            </a:r>
            <a:r>
              <a:rPr lang="zh-CN" altLang="en-US" dirty="0">
                <a:solidFill>
                  <a:srgbClr val="000000"/>
                </a:solidFill>
                <a:cs typeface="+mn-ea"/>
                <a:sym typeface="+mn-lt"/>
              </a:rPr>
              <a:t>侵权责任法</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2</a:t>
            </a:r>
            <a:r>
              <a:rPr lang="zh-CN" altLang="en-US" dirty="0">
                <a:solidFill>
                  <a:srgbClr val="000000"/>
                </a:solidFill>
                <a:cs typeface="+mn-ea"/>
                <a:sym typeface="+mn-lt"/>
              </a:rPr>
              <a:t>条：侵害民事权益，应当依照本法承担侵权责任。</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二、对鉴定人的责任追究体系不完善</a:t>
            </a:r>
          </a:p>
        </p:txBody>
      </p:sp>
      <p:sp>
        <p:nvSpPr>
          <p:cNvPr id="322" name="TextBox 18"/>
          <p:cNvSpPr txBox="1"/>
          <p:nvPr/>
        </p:nvSpPr>
        <p:spPr>
          <a:xfrm>
            <a:off x="1629912" y="1557216"/>
            <a:ext cx="8950625" cy="4859087"/>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a:t>
            </a:r>
            <a:r>
              <a:rPr lang="zh-CN" altLang="en-US" dirty="0">
                <a:solidFill>
                  <a:srgbClr val="000000"/>
                </a:solidFill>
                <a:cs typeface="+mn-ea"/>
                <a:sym typeface="+mn-lt"/>
              </a:rPr>
              <a:t>刑法</a:t>
            </a:r>
            <a:r>
              <a:rPr lang="en-US" altLang="zh-CN" dirty="0">
                <a:solidFill>
                  <a:srgbClr val="000000"/>
                </a:solidFill>
                <a:cs typeface="+mn-ea"/>
                <a:sym typeface="+mn-lt"/>
              </a:rPr>
              <a:t>》</a:t>
            </a:r>
            <a:r>
              <a:rPr lang="zh-CN" altLang="en-US" dirty="0">
                <a:solidFill>
                  <a:srgbClr val="000000"/>
                </a:solidFill>
                <a:cs typeface="+mn-ea"/>
                <a:sym typeface="+mn-lt"/>
              </a:rPr>
              <a:t>第二百二十九</a:t>
            </a:r>
            <a:r>
              <a:rPr lang="zh-CN" altLang="en-US" dirty="0" smtClean="0">
                <a:solidFill>
                  <a:srgbClr val="000000"/>
                </a:solidFill>
                <a:cs typeface="+mn-ea"/>
                <a:sym typeface="+mn-lt"/>
              </a:rPr>
              <a:t>条</a:t>
            </a:r>
            <a:r>
              <a:rPr lang="en-US" altLang="zh-CN" dirty="0" smtClean="0">
                <a:solidFill>
                  <a:srgbClr val="000000"/>
                </a:solidFill>
                <a:cs typeface="+mn-ea"/>
                <a:sym typeface="+mn-lt"/>
              </a:rPr>
              <a:t>【</a:t>
            </a:r>
            <a:r>
              <a:rPr lang="zh-CN" altLang="en-US" dirty="0">
                <a:solidFill>
                  <a:srgbClr val="000000"/>
                </a:solidFill>
                <a:cs typeface="+mn-ea"/>
                <a:sym typeface="+mn-lt"/>
              </a:rPr>
              <a:t>提供虚假证明文件罪；出具证明文件重大失实罪</a:t>
            </a:r>
            <a:r>
              <a:rPr lang="en-US" altLang="zh-CN" dirty="0" smtClean="0">
                <a:solidFill>
                  <a:srgbClr val="000000"/>
                </a:solidFill>
                <a:cs typeface="+mn-ea"/>
                <a:sym typeface="+mn-lt"/>
              </a:rPr>
              <a:t>】</a:t>
            </a:r>
            <a:r>
              <a:rPr lang="zh-CN" altLang="en-US" dirty="0" smtClean="0">
                <a:solidFill>
                  <a:srgbClr val="000000"/>
                </a:solidFill>
                <a:cs typeface="+mn-ea"/>
                <a:sym typeface="+mn-lt"/>
              </a:rPr>
              <a:t>规定：</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承担</a:t>
            </a:r>
            <a:r>
              <a:rPr lang="zh-CN" altLang="en-US" dirty="0">
                <a:solidFill>
                  <a:srgbClr val="000000"/>
                </a:solidFill>
                <a:cs typeface="+mn-ea"/>
                <a:sym typeface="+mn-lt"/>
              </a:rPr>
              <a:t>资产评估、验资、验证、会计、审计、法律服务等职责的中介组织的人员故意提供虚假证明文件，情节严重的，处五年以下有期徒刑或者拘役，并处罚金。　　</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前款规定的人员，索取他人财物或者非法收受他人财物，犯前款罪的，处五年以上十年以下有期徒刑，并处罚金。　</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第一款规定的人员，严重不负责任，出具的证明文件有重大失实，造成严重后果的，处三年以下有期徒刑或者拘役，并处或者单处罚金。</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二、对鉴定人的责任追究体系不完善</a:t>
            </a:r>
          </a:p>
        </p:txBody>
      </p:sp>
      <p:sp>
        <p:nvSpPr>
          <p:cNvPr id="322" name="TextBox 18"/>
          <p:cNvSpPr txBox="1"/>
          <p:nvPr/>
        </p:nvSpPr>
        <p:spPr>
          <a:xfrm>
            <a:off x="1303700" y="1558619"/>
            <a:ext cx="9603049" cy="4893647"/>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b="1" dirty="0" smtClean="0">
                <a:solidFill>
                  <a:srgbClr val="475F77"/>
                </a:solidFill>
                <a:cs typeface="+mn-ea"/>
                <a:sym typeface="+mn-lt"/>
              </a:rPr>
              <a:t>最高人民检察院公安部关于公安机关</a:t>
            </a:r>
            <a:r>
              <a:rPr lang="zh-CN" altLang="en-US" b="1" dirty="0">
                <a:solidFill>
                  <a:srgbClr val="475F77"/>
                </a:solidFill>
                <a:cs typeface="+mn-ea"/>
                <a:sym typeface="+mn-lt"/>
              </a:rPr>
              <a:t>管辖的刑事案件立案追诉标准的规定</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第八十一条</a:t>
            </a:r>
            <a:r>
              <a:rPr lang="en-US" altLang="zh-CN" dirty="0">
                <a:solidFill>
                  <a:srgbClr val="000000"/>
                </a:solidFill>
                <a:cs typeface="+mn-ea"/>
                <a:sym typeface="+mn-lt"/>
              </a:rPr>
              <a:t>【</a:t>
            </a:r>
            <a:r>
              <a:rPr lang="zh-CN" altLang="en-US" dirty="0">
                <a:solidFill>
                  <a:srgbClr val="000000"/>
                </a:solidFill>
                <a:cs typeface="+mn-ea"/>
                <a:sym typeface="+mn-lt"/>
              </a:rPr>
              <a:t>提供虚假证明文件罪</a:t>
            </a:r>
            <a:r>
              <a:rPr lang="en-US" altLang="zh-CN" dirty="0">
                <a:solidFill>
                  <a:srgbClr val="000000"/>
                </a:solidFill>
                <a:cs typeface="+mn-ea"/>
                <a:sym typeface="+mn-lt"/>
              </a:rPr>
              <a:t>】</a:t>
            </a:r>
            <a:r>
              <a:rPr lang="zh-CN" altLang="en-US" dirty="0">
                <a:solidFill>
                  <a:srgbClr val="000000"/>
                </a:solidFill>
                <a:cs typeface="+mn-ea"/>
                <a:sym typeface="+mn-lt"/>
              </a:rPr>
              <a:t>规定：</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承担资产评估、验资、验证、会计、审计、法律服务等职责的中介组织的人员故意提供虚假证明文件，涉嫌下列情形之一的，应予立案追诉：</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（一）给国家、公众或者其他投资者造成直接经济损失数额在五十万元以上的；</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（二）违法所得数额在十万元以上的；</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（三）虚假证明文件虚构数额在一百万元且占实际数额百分之三十以上的</a:t>
            </a:r>
            <a:r>
              <a:rPr lang="zh-CN" altLang="en-US" dirty="0" smtClean="0">
                <a:solidFill>
                  <a:srgbClr val="000000"/>
                </a:solidFill>
                <a:cs typeface="+mn-ea"/>
                <a:sym typeface="+mn-lt"/>
              </a:rPr>
              <a:t>；</a:t>
            </a:r>
            <a:endParaRPr lang="en-US" altLang="zh-CN" dirty="0" smtClean="0">
              <a:solidFill>
                <a:srgbClr val="000000"/>
              </a:solidFill>
              <a:cs typeface="+mn-ea"/>
              <a:sym typeface="+mn-lt"/>
            </a:endParaRP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（四）虽未达到上述数额标准，但具有下列情形之一的：</a:t>
            </a:r>
            <a:r>
              <a:rPr lang="en-US" altLang="zh-CN" dirty="0">
                <a:solidFill>
                  <a:srgbClr val="000000"/>
                </a:solidFill>
                <a:cs typeface="+mn-ea"/>
                <a:sym typeface="+mn-lt"/>
              </a:rPr>
              <a:t> </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二、对鉴定人的责任追究体系不完善</a:t>
            </a:r>
          </a:p>
        </p:txBody>
      </p:sp>
      <p:sp>
        <p:nvSpPr>
          <p:cNvPr id="322" name="TextBox 18"/>
          <p:cNvSpPr txBox="1"/>
          <p:nvPr/>
        </p:nvSpPr>
        <p:spPr>
          <a:xfrm>
            <a:off x="1105678" y="1548173"/>
            <a:ext cx="9999093" cy="4893647"/>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en-US" altLang="zh-CN" dirty="0" smtClean="0">
                <a:solidFill>
                  <a:srgbClr val="000000"/>
                </a:solidFill>
                <a:cs typeface="+mn-ea"/>
                <a:sym typeface="+mn-lt"/>
              </a:rPr>
              <a:t>1</a:t>
            </a:r>
            <a:r>
              <a:rPr lang="en-US" altLang="zh-CN" dirty="0">
                <a:solidFill>
                  <a:srgbClr val="000000"/>
                </a:solidFill>
                <a:cs typeface="+mn-ea"/>
                <a:sym typeface="+mn-lt"/>
              </a:rPr>
              <a:t>.</a:t>
            </a:r>
            <a:r>
              <a:rPr lang="zh-CN" altLang="en-US" dirty="0">
                <a:solidFill>
                  <a:srgbClr val="000000"/>
                </a:solidFill>
                <a:cs typeface="+mn-ea"/>
                <a:sym typeface="+mn-lt"/>
              </a:rPr>
              <a:t>在提供虚假证明文件过程中索取或者非法接受他人财物的；</a:t>
            </a:r>
          </a:p>
          <a:p>
            <a:pPr marL="342900" indent="-342900">
              <a:lnSpc>
                <a:spcPct val="150000"/>
              </a:lnSpc>
              <a:spcBef>
                <a:spcPts val="600"/>
              </a:spcBef>
              <a:spcAft>
                <a:spcPts val="600"/>
              </a:spcAft>
              <a:buFont typeface="Wingdings" panose="05000000000000000000" pitchFamily="2" charset="2"/>
              <a:buChar char="l"/>
            </a:pPr>
            <a:r>
              <a:rPr lang="en-US" altLang="zh-CN" dirty="0">
                <a:solidFill>
                  <a:srgbClr val="000000"/>
                </a:solidFill>
                <a:cs typeface="+mn-ea"/>
                <a:sym typeface="+mn-lt"/>
              </a:rPr>
              <a:t>2.</a:t>
            </a:r>
            <a:r>
              <a:rPr lang="zh-CN" altLang="en-US" dirty="0">
                <a:solidFill>
                  <a:srgbClr val="000000"/>
                </a:solidFill>
                <a:cs typeface="+mn-ea"/>
                <a:sym typeface="+mn-lt"/>
              </a:rPr>
              <a:t>两年内因提供虚假证明文件，受过行政处罚二次以上，又提供虚假证明文件的。 </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（五）其他情节严重的情形。 </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 第八十二</a:t>
            </a:r>
            <a:r>
              <a:rPr lang="en-US" altLang="zh-CN" dirty="0">
                <a:solidFill>
                  <a:srgbClr val="000000"/>
                </a:solidFill>
                <a:cs typeface="+mn-ea"/>
                <a:sym typeface="+mn-lt"/>
              </a:rPr>
              <a:t>【</a:t>
            </a:r>
            <a:r>
              <a:rPr lang="zh-CN" altLang="en-US" dirty="0">
                <a:solidFill>
                  <a:srgbClr val="000000"/>
                </a:solidFill>
                <a:cs typeface="+mn-ea"/>
                <a:sym typeface="+mn-lt"/>
              </a:rPr>
              <a:t>出具证明文件重大失实罪</a:t>
            </a:r>
            <a:r>
              <a:rPr lang="en-US" altLang="zh-CN" dirty="0">
                <a:solidFill>
                  <a:srgbClr val="000000"/>
                </a:solidFill>
                <a:cs typeface="+mn-ea"/>
                <a:sym typeface="+mn-lt"/>
              </a:rPr>
              <a:t>】</a:t>
            </a:r>
            <a:r>
              <a:rPr lang="zh-CN" altLang="en-US" dirty="0">
                <a:solidFill>
                  <a:srgbClr val="000000"/>
                </a:solidFill>
                <a:cs typeface="+mn-ea"/>
                <a:sym typeface="+mn-lt"/>
              </a:rPr>
              <a:t>规定：</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承担资产评估、验资、验证、会计、审计、法律服务等职责的中介组织的人员严重不负责任，出具的证明文件有重大失实，涉嫌下列情形之一的，应予立案追诉：</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（一）给国家、公众或者其他投资者造成直接经济损失数额在一百万元以上的；</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（二）其他造成严重后果的情形。</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smtClean="0">
                <a:solidFill>
                  <a:srgbClr val="000000"/>
                </a:solidFill>
                <a:cs typeface="+mn-ea"/>
                <a:sym typeface="+mn-lt"/>
              </a:rPr>
              <a:t>三、司法鉴定各方参与主体定位不准确</a:t>
            </a:r>
            <a:endParaRPr lang="zh-CN" altLang="en-US" sz="3200" kern="0" dirty="0">
              <a:solidFill>
                <a:srgbClr val="000000"/>
              </a:solidFill>
              <a:cs typeface="+mn-ea"/>
              <a:sym typeface="+mn-lt"/>
            </a:endParaRPr>
          </a:p>
        </p:txBody>
      </p:sp>
      <p:sp>
        <p:nvSpPr>
          <p:cNvPr id="322" name="TextBox 18"/>
          <p:cNvSpPr txBox="1"/>
          <p:nvPr/>
        </p:nvSpPr>
        <p:spPr>
          <a:xfrm>
            <a:off x="1846265" y="2277666"/>
            <a:ext cx="8517920" cy="3154710"/>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司法鉴定工作的开展离不开各方主体之间的相互配合，各方参与主体都应对目前存在司法鉴定现状的负责，加强自身的管理。</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从当事人的角度</a:t>
            </a:r>
            <a:r>
              <a:rPr lang="zh-CN" altLang="en-US" dirty="0" smtClean="0">
                <a:solidFill>
                  <a:srgbClr val="000000"/>
                </a:solidFill>
                <a:cs typeface="+mn-ea"/>
                <a:sym typeface="+mn-lt"/>
              </a:rPr>
              <a:t>看</a:t>
            </a:r>
            <a:r>
              <a:rPr lang="zh-CN" altLang="en-US" dirty="0">
                <a:solidFill>
                  <a:srgbClr val="000000"/>
                </a:solidFill>
                <a:cs typeface="+mn-ea"/>
                <a:sym typeface="+mn-lt"/>
              </a:rPr>
              <a:t>：</a:t>
            </a:r>
            <a:r>
              <a:rPr lang="zh-CN" altLang="en-US" dirty="0" smtClean="0">
                <a:solidFill>
                  <a:srgbClr val="000000"/>
                </a:solidFill>
                <a:cs typeface="+mn-ea"/>
                <a:sym typeface="+mn-lt"/>
              </a:rPr>
              <a:t>一</a:t>
            </a:r>
            <a:r>
              <a:rPr lang="zh-CN" altLang="en-US" dirty="0">
                <a:solidFill>
                  <a:srgbClr val="000000"/>
                </a:solidFill>
                <a:cs typeface="+mn-ea"/>
                <a:sym typeface="+mn-lt"/>
              </a:rPr>
              <a:t>方过于积极，为了自己的利益，私下接触鉴定人，破坏行业规范，影响鉴定结果；另一方面过于消极，不配合法官工作，对于应在规定时间内开展的鉴定工作的申请、鉴定资料的提交不响应</a:t>
            </a:r>
            <a:r>
              <a:rPr lang="zh-CN" altLang="en-US" dirty="0" smtClean="0">
                <a:solidFill>
                  <a:srgbClr val="000000"/>
                </a:solidFill>
                <a:cs typeface="+mn-ea"/>
                <a:sym typeface="+mn-lt"/>
              </a:rPr>
              <a:t>。</a:t>
            </a:r>
            <a:endParaRPr lang="zh-CN" altLang="en-US" dirty="0">
              <a:solidFill>
                <a:srgbClr val="000000"/>
              </a:solidFill>
              <a:cs typeface="+mn-ea"/>
              <a:sym typeface="+mn-lt"/>
            </a:endParaRP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smtClean="0">
                <a:solidFill>
                  <a:srgbClr val="000000"/>
                </a:solidFill>
                <a:cs typeface="+mn-ea"/>
                <a:sym typeface="+mn-lt"/>
              </a:rPr>
              <a:t>三、司法鉴定各方参与主体定位不准确</a:t>
            </a:r>
            <a:endParaRPr lang="zh-CN" altLang="en-US" sz="3200" kern="0" dirty="0">
              <a:solidFill>
                <a:srgbClr val="000000"/>
              </a:solidFill>
              <a:cs typeface="+mn-ea"/>
              <a:sym typeface="+mn-lt"/>
            </a:endParaRPr>
          </a:p>
        </p:txBody>
      </p:sp>
      <p:sp>
        <p:nvSpPr>
          <p:cNvPr id="322" name="TextBox 18"/>
          <p:cNvSpPr txBox="1"/>
          <p:nvPr/>
        </p:nvSpPr>
        <p:spPr>
          <a:xfrm>
            <a:off x="1630241" y="1845618"/>
            <a:ext cx="8949968" cy="4124206"/>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从</a:t>
            </a:r>
            <a:r>
              <a:rPr lang="zh-CN" altLang="en-US" dirty="0">
                <a:solidFill>
                  <a:srgbClr val="000000"/>
                </a:solidFill>
                <a:cs typeface="+mn-ea"/>
                <a:sym typeface="+mn-lt"/>
              </a:rPr>
              <a:t>鉴定机构的角度</a:t>
            </a:r>
            <a:r>
              <a:rPr lang="zh-CN" altLang="en-US" dirty="0" smtClean="0">
                <a:solidFill>
                  <a:srgbClr val="000000"/>
                </a:solidFill>
                <a:cs typeface="+mn-ea"/>
                <a:sym typeface="+mn-lt"/>
              </a:rPr>
              <a:t>看</a:t>
            </a:r>
            <a:r>
              <a:rPr lang="zh-CN" altLang="en-US" dirty="0">
                <a:solidFill>
                  <a:srgbClr val="000000"/>
                </a:solidFill>
                <a:cs typeface="+mn-ea"/>
                <a:sym typeface="+mn-lt"/>
              </a:rPr>
              <a:t>：</a:t>
            </a:r>
            <a:r>
              <a:rPr lang="zh-CN" altLang="en-US" dirty="0" smtClean="0">
                <a:solidFill>
                  <a:srgbClr val="000000"/>
                </a:solidFill>
                <a:cs typeface="+mn-ea"/>
                <a:sym typeface="+mn-lt"/>
              </a:rPr>
              <a:t>建</a:t>
            </a:r>
            <a:r>
              <a:rPr lang="zh-CN" altLang="en-US" dirty="0">
                <a:solidFill>
                  <a:srgbClr val="000000"/>
                </a:solidFill>
                <a:cs typeface="+mn-ea"/>
                <a:sym typeface="+mn-lt"/>
              </a:rPr>
              <a:t>设工程司法鉴定涉及申请、委托、提交鉴定材料、检验、鉴别、出具鉴定意见等多个环节，但是部分鉴定机构在自身鉴定流程的设计中不规范不严谨，并未严格行业规范，落实回避、周期要求等制度。同时，未及时根据建设工程司法鉴定流程向法院汇报鉴定动态，鉴定结果不中立不客观。</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从审判机构的角度</a:t>
            </a:r>
            <a:r>
              <a:rPr lang="zh-CN" altLang="en-US" dirty="0" smtClean="0">
                <a:solidFill>
                  <a:srgbClr val="000000"/>
                </a:solidFill>
                <a:cs typeface="+mn-ea"/>
                <a:sym typeface="+mn-lt"/>
              </a:rPr>
              <a:t>看</a:t>
            </a:r>
            <a:r>
              <a:rPr lang="zh-CN" altLang="en-US" dirty="0">
                <a:solidFill>
                  <a:srgbClr val="000000"/>
                </a:solidFill>
                <a:cs typeface="+mn-ea"/>
                <a:sym typeface="+mn-lt"/>
              </a:rPr>
              <a:t>：</a:t>
            </a:r>
            <a:r>
              <a:rPr lang="zh-CN" altLang="en-US" dirty="0" smtClean="0">
                <a:solidFill>
                  <a:srgbClr val="000000"/>
                </a:solidFill>
                <a:cs typeface="+mn-ea"/>
                <a:sym typeface="+mn-lt"/>
              </a:rPr>
              <a:t>建</a:t>
            </a:r>
            <a:r>
              <a:rPr lang="zh-CN" altLang="en-US" dirty="0">
                <a:solidFill>
                  <a:srgbClr val="000000"/>
                </a:solidFill>
                <a:cs typeface="+mn-ea"/>
                <a:sym typeface="+mn-lt"/>
              </a:rPr>
              <a:t>设工程纠纷日益增加，法官人手缺乏，部分地区尚未形成专业化审判庭或合议庭审理机构，法官人员的专业素养不够，导致过分依赖鉴定人。另在庭审质证中，对鉴定报告缺乏应由判断。</a:t>
            </a: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2495228" y="2250009"/>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2495228" y="4180856"/>
            <a:ext cx="72761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custDataLst>
              <p:tags r:id="rId4"/>
            </p:custDataLst>
          </p:nvPr>
        </p:nvSpPr>
        <p:spPr>
          <a:xfrm>
            <a:off x="2495271" y="2485015"/>
            <a:ext cx="2419034" cy="1462425"/>
          </a:xfrm>
          <a:prstGeom prst="rect">
            <a:avLst/>
          </a:prstGeom>
          <a:noFill/>
        </p:spPr>
        <p:txBody>
          <a:bodyPr lIns="0" tIns="0" rIns="0" bIns="0" anchor="ctr"/>
          <a:lstStyle/>
          <a:p>
            <a:pPr algn="ctr">
              <a:defRPr/>
            </a:pPr>
            <a:r>
              <a:rPr lang="en-US" altLang="zh-CN" sz="12000" spc="-667" dirty="0" smtClean="0">
                <a:solidFill>
                  <a:srgbClr val="475F77"/>
                </a:solidFill>
                <a:cs typeface="+mn-ea"/>
                <a:sym typeface="+mn-lt"/>
              </a:rPr>
              <a:t>02</a:t>
            </a:r>
            <a:endParaRPr lang="zh-CN" altLang="en-US" sz="12000" spc="-667" dirty="0">
              <a:solidFill>
                <a:srgbClr val="475F77"/>
              </a:solidFill>
              <a:cs typeface="+mn-ea"/>
              <a:sym typeface="+mn-lt"/>
            </a:endParaRPr>
          </a:p>
        </p:txBody>
      </p:sp>
      <p:sp>
        <p:nvSpPr>
          <p:cNvPr id="2053" name="文本框 8"/>
          <p:cNvSpPr txBox="1">
            <a:spLocks noChangeArrowheads="1"/>
          </p:cNvSpPr>
          <p:nvPr>
            <p:custDataLst>
              <p:tags r:id="rId5"/>
            </p:custDataLst>
          </p:nvPr>
        </p:nvSpPr>
        <p:spPr bwMode="auto">
          <a:xfrm>
            <a:off x="4727099" y="2251493"/>
            <a:ext cx="5357410" cy="193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9705">
              <a:lnSpc>
                <a:spcPct val="110000"/>
              </a:lnSpc>
              <a:defRPr/>
            </a:pPr>
            <a:r>
              <a:rPr lang="zh-CN" altLang="en-US" sz="3800" b="1" dirty="0">
                <a:solidFill>
                  <a:srgbClr val="4D5F6A"/>
                </a:solidFill>
                <a:latin typeface="Arial" panose="020B0604020202020204"/>
                <a:ea typeface="微软雅黑" panose="020B0503020204020204" pitchFamily="34" charset="-122"/>
                <a:cs typeface="+mn-ea"/>
                <a:sym typeface="+mn-lt"/>
              </a:rPr>
              <a:t>破解建设工程司法鉴定困境的几点建议</a:t>
            </a:r>
          </a:p>
        </p:txBody>
      </p:sp>
      <p:sp>
        <p:nvSpPr>
          <p:cNvPr id="10"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对司法鉴定相关问题的深度思考</a:t>
            </a:r>
          </a:p>
        </p:txBody>
      </p:sp>
    </p:spTree>
    <p:custDataLst>
      <p:tags r:id="rId1"/>
    </p:custData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一、加速工程司法鉴定的立法，完善建设工程司法鉴定管理体制，提升司法鉴定的规范化</a:t>
            </a:r>
            <a:r>
              <a:rPr lang="zh-CN" altLang="en-US" sz="3200" kern="0" dirty="0" smtClean="0">
                <a:solidFill>
                  <a:srgbClr val="000000"/>
                </a:solidFill>
                <a:cs typeface="+mn-ea"/>
                <a:sym typeface="+mn-lt"/>
              </a:rPr>
              <a:t>水平</a:t>
            </a:r>
            <a:endParaRPr lang="zh-CN" altLang="en-US" sz="3200" kern="0" dirty="0">
              <a:solidFill>
                <a:srgbClr val="000000"/>
              </a:solidFill>
              <a:cs typeface="+mn-ea"/>
              <a:sym typeface="+mn-lt"/>
            </a:endParaRPr>
          </a:p>
        </p:txBody>
      </p:sp>
      <p:sp>
        <p:nvSpPr>
          <p:cNvPr id="322" name="TextBox 18"/>
          <p:cNvSpPr txBox="1"/>
          <p:nvPr/>
        </p:nvSpPr>
        <p:spPr>
          <a:xfrm>
            <a:off x="1837264" y="2205658"/>
            <a:ext cx="8535922" cy="330859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建立</a:t>
            </a:r>
            <a:r>
              <a:rPr lang="zh-CN" altLang="en-US" dirty="0">
                <a:solidFill>
                  <a:srgbClr val="000000"/>
                </a:solidFill>
                <a:cs typeface="+mn-ea"/>
                <a:sym typeface="+mn-lt"/>
              </a:rPr>
              <a:t>工程鉴定机构的综合评价体系，推动鉴定机构提升鉴定质量。保证鉴定机构选择的公平性，同时对鉴定报告的真实性和准确性，完善相关人员的责任追究体制。</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建立和完善鉴定机构和鉴定人退出机制。在目前的市场准入机制中，引进退出机制，及时扫除市场中的不规范机构。</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深化司法鉴定行业的市场化运作，促使鉴定收费更加合理。</a:t>
            </a:r>
            <a:endParaRPr lang="en-US" altLang="zh-CN" dirty="0">
              <a:solidFill>
                <a:srgbClr val="000000"/>
              </a:solidFill>
              <a:cs typeface="+mn-ea"/>
              <a:sym typeface="+mn-lt"/>
            </a:endParaRP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二、探索专家辅助人、专家咨询员和专家陪审员等制度。</a:t>
            </a:r>
          </a:p>
        </p:txBody>
      </p:sp>
      <p:sp>
        <p:nvSpPr>
          <p:cNvPr id="322" name="TextBox 18"/>
          <p:cNvSpPr txBox="1"/>
          <p:nvPr/>
        </p:nvSpPr>
        <p:spPr>
          <a:xfrm>
            <a:off x="1873268" y="1773610"/>
            <a:ext cx="8463914" cy="4278094"/>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充分</a:t>
            </a:r>
            <a:r>
              <a:rPr lang="zh-CN" altLang="en-US" dirty="0">
                <a:solidFill>
                  <a:srgbClr val="000000"/>
                </a:solidFill>
                <a:cs typeface="+mn-ea"/>
                <a:sym typeface="+mn-lt"/>
              </a:rPr>
              <a:t>发挥专家辅助人制度的功能。</a:t>
            </a:r>
            <a:r>
              <a:rPr lang="en-US" altLang="zh-CN" dirty="0">
                <a:solidFill>
                  <a:srgbClr val="000000"/>
                </a:solidFill>
                <a:cs typeface="+mn-ea"/>
                <a:sym typeface="+mn-lt"/>
              </a:rPr>
              <a:t>《</a:t>
            </a:r>
            <a:r>
              <a:rPr lang="zh-CN" altLang="en-US" dirty="0">
                <a:solidFill>
                  <a:srgbClr val="000000"/>
                </a:solidFill>
                <a:cs typeface="+mn-ea"/>
                <a:sym typeface="+mn-lt"/>
              </a:rPr>
              <a:t>民事诉讼法</a:t>
            </a:r>
            <a:r>
              <a:rPr lang="en-US" altLang="zh-CN" dirty="0">
                <a:solidFill>
                  <a:srgbClr val="000000"/>
                </a:solidFill>
                <a:cs typeface="+mn-ea"/>
                <a:sym typeface="+mn-lt"/>
              </a:rPr>
              <a:t>》</a:t>
            </a:r>
            <a:r>
              <a:rPr lang="zh-CN" altLang="en-US" dirty="0">
                <a:solidFill>
                  <a:srgbClr val="000000"/>
                </a:solidFill>
                <a:cs typeface="+mn-ea"/>
                <a:sym typeface="+mn-lt"/>
              </a:rPr>
              <a:t>第</a:t>
            </a:r>
            <a:r>
              <a:rPr lang="en-US" altLang="zh-CN" dirty="0">
                <a:solidFill>
                  <a:srgbClr val="000000"/>
                </a:solidFill>
                <a:cs typeface="+mn-ea"/>
                <a:sym typeface="+mn-lt"/>
              </a:rPr>
              <a:t>79</a:t>
            </a:r>
            <a:r>
              <a:rPr lang="zh-CN" altLang="en-US" dirty="0">
                <a:solidFill>
                  <a:srgbClr val="000000"/>
                </a:solidFill>
                <a:cs typeface="+mn-ea"/>
                <a:sym typeface="+mn-lt"/>
              </a:rPr>
              <a:t>条规定：“当事人可以申请人民法院通知有专门知识的人出庭，就鉴定人作出的鉴定意见或者专业问题提出意见。”</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探索建立专家咨询员制度。专家辅助人是一方当事人委托的诉讼参与人，可借鉴台湾地区，探索建立专家咨询员制度为法官提供参考意见。</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探索建立专家型人民陪审员制度。在目前的人民陪审员制度中，针对案件的专业性，加强对专家型人民陪审员的引入，提高诉讼效率。</a:t>
            </a:r>
            <a:endParaRPr lang="en-US" altLang="zh-CN" dirty="0">
              <a:solidFill>
                <a:srgbClr val="000000"/>
              </a:solidFill>
              <a:cs typeface="+mn-ea"/>
              <a:sym typeface="+mn-lt"/>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三、加强专业化共同体建设，审判人员专业化，律师服务</a:t>
            </a:r>
            <a:r>
              <a:rPr lang="zh-CN" altLang="en-US" sz="3200" kern="0" dirty="0" smtClean="0">
                <a:solidFill>
                  <a:srgbClr val="000000"/>
                </a:solidFill>
                <a:cs typeface="+mn-ea"/>
                <a:sym typeface="+mn-lt"/>
              </a:rPr>
              <a:t>专业化</a:t>
            </a:r>
            <a:endParaRPr lang="zh-CN" altLang="en-US" sz="3200" kern="0" dirty="0">
              <a:solidFill>
                <a:srgbClr val="000000"/>
              </a:solidFill>
              <a:cs typeface="+mn-ea"/>
              <a:sym typeface="+mn-lt"/>
            </a:endParaRPr>
          </a:p>
        </p:txBody>
      </p:sp>
      <p:sp>
        <p:nvSpPr>
          <p:cNvPr id="322" name="TextBox 18"/>
          <p:cNvSpPr txBox="1"/>
          <p:nvPr/>
        </p:nvSpPr>
        <p:spPr>
          <a:xfrm>
            <a:off x="1846734" y="2061642"/>
            <a:ext cx="8187662" cy="2669962"/>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在</a:t>
            </a:r>
            <a:r>
              <a:rPr lang="zh-CN" altLang="en-US" dirty="0">
                <a:solidFill>
                  <a:srgbClr val="000000"/>
                </a:solidFill>
                <a:cs typeface="+mn-ea"/>
                <a:sym typeface="+mn-lt"/>
              </a:rPr>
              <a:t>法院内部建立工程案件的专业化审判机制，强化法官在建设工程方面的专业知识，提升法官审理建设工程专业案件的审理能力。</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在建设工程法律服务领域</a:t>
            </a:r>
            <a:r>
              <a:rPr lang="zh-CN" altLang="en-US" dirty="0" smtClean="0">
                <a:solidFill>
                  <a:srgbClr val="000000"/>
                </a:solidFill>
                <a:cs typeface="+mn-ea"/>
                <a:sym typeface="+mn-lt"/>
              </a:rPr>
              <a:t>，提升律</a:t>
            </a:r>
            <a:r>
              <a:rPr lang="zh-CN" altLang="en-US" dirty="0">
                <a:solidFill>
                  <a:srgbClr val="000000"/>
                </a:solidFill>
                <a:cs typeface="+mn-ea"/>
                <a:sym typeface="+mn-lt"/>
              </a:rPr>
              <a:t>师法律服务的专业化水平，律师既可以向鉴定机构和审判机构就专业问题提出质疑，也可以向当事人解释专业问</a:t>
            </a:r>
            <a:r>
              <a:rPr lang="zh-CN" altLang="en-US" dirty="0" smtClean="0">
                <a:solidFill>
                  <a:srgbClr val="000000"/>
                </a:solidFill>
                <a:cs typeface="+mn-ea"/>
                <a:sym typeface="+mn-lt"/>
              </a:rPr>
              <a:t>题，进而促</a:t>
            </a:r>
            <a:r>
              <a:rPr lang="zh-CN" altLang="en-US" dirty="0">
                <a:solidFill>
                  <a:srgbClr val="000000"/>
                </a:solidFill>
                <a:cs typeface="+mn-ea"/>
                <a:sym typeface="+mn-lt"/>
              </a:rPr>
              <a:t>进各方的沟通更加紧密、流畅。</a:t>
            </a:r>
            <a:endParaRPr lang="en-US" altLang="zh-CN" dirty="0">
              <a:solidFill>
                <a:srgbClr val="000000"/>
              </a:solidFill>
              <a:cs typeface="+mn-ea"/>
              <a:sym typeface="+mn-lt"/>
            </a:endParaRP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sz="3200" kern="0" dirty="0">
                <a:solidFill>
                  <a:srgbClr val="000000"/>
                </a:solidFill>
                <a:cs typeface="+mn-ea"/>
                <a:sym typeface="+mn-lt"/>
              </a:rPr>
              <a:t>四、规范鉴定依据，透明化鉴定过程，提高鉴定结论科学性</a:t>
            </a:r>
          </a:p>
        </p:txBody>
      </p:sp>
      <p:sp>
        <p:nvSpPr>
          <p:cNvPr id="322" name="TextBox 18"/>
          <p:cNvSpPr txBox="1"/>
          <p:nvPr/>
        </p:nvSpPr>
        <p:spPr>
          <a:xfrm>
            <a:off x="1693248" y="1845618"/>
            <a:ext cx="8823954" cy="3639458"/>
          </a:xfrm>
          <a:prstGeom prst="rect">
            <a:avLst/>
          </a:prstGeom>
          <a:noFill/>
        </p:spPr>
        <p:txBody>
          <a:bodyPr wrap="square" rtlCol="0">
            <a:spAutoFit/>
          </a:bodyPr>
          <a:lstStyle/>
          <a:p>
            <a:pPr marL="342900" indent="-342900">
              <a:lnSpc>
                <a:spcPct val="150000"/>
              </a:lnSpc>
              <a:spcBef>
                <a:spcPts val="600"/>
              </a:spcBef>
              <a:spcAft>
                <a:spcPts val="600"/>
              </a:spcAft>
              <a:buFont typeface="Wingdings" panose="05000000000000000000" pitchFamily="2" charset="2"/>
              <a:buChar char="l"/>
            </a:pPr>
            <a:r>
              <a:rPr lang="zh-CN" altLang="en-US" dirty="0" smtClean="0">
                <a:solidFill>
                  <a:srgbClr val="000000"/>
                </a:solidFill>
                <a:cs typeface="+mn-ea"/>
                <a:sym typeface="+mn-lt"/>
              </a:rPr>
              <a:t>各地</a:t>
            </a:r>
            <a:r>
              <a:rPr lang="zh-CN" altLang="en-US" dirty="0">
                <a:solidFill>
                  <a:srgbClr val="000000"/>
                </a:solidFill>
                <a:cs typeface="+mn-ea"/>
                <a:sym typeface="+mn-lt"/>
              </a:rPr>
              <a:t>工程司法鉴定技术标准和技术规范不一，导致同一案件在不同鉴定机构的鉴定结论相差巨大，当事人的利益受到严重影响，需尽快在全国范围内同一鉴定依据指定技术标准和操作规范。</a:t>
            </a:r>
          </a:p>
          <a:p>
            <a:pPr marL="342900" indent="-342900">
              <a:lnSpc>
                <a:spcPct val="150000"/>
              </a:lnSpc>
              <a:spcBef>
                <a:spcPts val="600"/>
              </a:spcBef>
              <a:spcAft>
                <a:spcPts val="600"/>
              </a:spcAft>
              <a:buFont typeface="Wingdings" panose="05000000000000000000" pitchFamily="2" charset="2"/>
              <a:buChar char="l"/>
            </a:pPr>
            <a:r>
              <a:rPr lang="zh-CN" altLang="en-US" dirty="0">
                <a:solidFill>
                  <a:srgbClr val="000000"/>
                </a:solidFill>
                <a:cs typeface="+mn-ea"/>
                <a:sym typeface="+mn-lt"/>
              </a:rPr>
              <a:t>加强对鉴定过程的管理，严格控制鉴定周期，提倡建立鉴定过程汇报机制。伴随案件的进程和鉴定的过程，鉴定人应及时向审判机构汇报动态，需要当事人补充鉴定资料或者进行配合的时候，应提请法院居中监督确保鉴定结论的公正性和科学性。</a:t>
            </a:r>
            <a:endParaRPr lang="en-US" altLang="zh-CN" dirty="0">
              <a:solidFill>
                <a:srgbClr val="000000"/>
              </a:solidFill>
              <a:cs typeface="+mn-ea"/>
              <a:sym typeface="+mn-lt"/>
            </a:endParaRP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37453" y="1761112"/>
            <a:ext cx="6648769" cy="3354760"/>
          </a:xfrm>
          <a:prstGeom prst="rect">
            <a:avLst/>
          </a:prstGeom>
          <a:noFill/>
        </p:spPr>
        <p:txBody>
          <a:bodyPr wrap="square" lIns="121917" tIns="60958" rIns="121917" bIns="60958" rtlCol="0">
            <a:spAutoFit/>
          </a:bodyPr>
          <a:lstStyle/>
          <a:p>
            <a:pPr>
              <a:lnSpc>
                <a:spcPct val="150000"/>
              </a:lnSpc>
            </a:pPr>
            <a:r>
              <a:rPr lang="zh-CN" altLang="en-US" b="1" dirty="0">
                <a:cs typeface="+mn-ea"/>
                <a:sym typeface="+mn-lt"/>
              </a:rPr>
              <a:t>联系方式：</a:t>
            </a:r>
            <a:endParaRPr lang="en-US" altLang="zh-CN" b="1" dirty="0">
              <a:cs typeface="+mn-ea"/>
              <a:sym typeface="+mn-lt"/>
            </a:endParaRPr>
          </a:p>
          <a:p>
            <a:pPr>
              <a:lnSpc>
                <a:spcPct val="150000"/>
              </a:lnSpc>
            </a:pPr>
            <a:endParaRPr lang="en-US" altLang="zh-CN" dirty="0">
              <a:cs typeface="+mn-ea"/>
              <a:sym typeface="+mn-lt"/>
            </a:endParaRPr>
          </a:p>
          <a:p>
            <a:pPr>
              <a:lnSpc>
                <a:spcPct val="150000"/>
              </a:lnSpc>
            </a:pPr>
            <a:r>
              <a:rPr lang="zh-CN" altLang="en-US" b="1" dirty="0">
                <a:cs typeface="+mn-ea"/>
                <a:sym typeface="+mn-lt"/>
              </a:rPr>
              <a:t>袁华之</a:t>
            </a:r>
            <a:endParaRPr lang="en-US" altLang="zh-CN" b="1" dirty="0">
              <a:cs typeface="+mn-ea"/>
              <a:sym typeface="+mn-lt"/>
            </a:endParaRPr>
          </a:p>
          <a:p>
            <a:pPr>
              <a:lnSpc>
                <a:spcPct val="150000"/>
              </a:lnSpc>
            </a:pPr>
            <a:r>
              <a:rPr lang="zh-CN" altLang="en-US" dirty="0">
                <a:cs typeface="+mn-ea"/>
                <a:sym typeface="+mn-lt"/>
              </a:rPr>
              <a:t>联系电话：</a:t>
            </a:r>
            <a:r>
              <a:rPr lang="en-US" altLang="zh-CN" dirty="0">
                <a:cs typeface="+mn-ea"/>
                <a:sym typeface="+mn-lt"/>
              </a:rPr>
              <a:t>010-58137288</a:t>
            </a:r>
            <a:r>
              <a:rPr lang="zh-CN" altLang="en-US" dirty="0">
                <a:cs typeface="+mn-ea"/>
                <a:sym typeface="+mn-lt"/>
              </a:rPr>
              <a:t>，</a:t>
            </a:r>
            <a:r>
              <a:rPr lang="en-US" altLang="zh-CN" dirty="0">
                <a:cs typeface="+mn-ea"/>
                <a:sym typeface="+mn-lt"/>
              </a:rPr>
              <a:t>13601138829</a:t>
            </a:r>
          </a:p>
          <a:p>
            <a:pPr>
              <a:lnSpc>
                <a:spcPct val="150000"/>
              </a:lnSpc>
            </a:pPr>
            <a:r>
              <a:rPr lang="zh-CN" altLang="en-US" dirty="0">
                <a:cs typeface="+mn-ea"/>
                <a:sym typeface="+mn-lt"/>
              </a:rPr>
              <a:t>邮箱：</a:t>
            </a:r>
            <a:r>
              <a:rPr lang="en-US" altLang="zh-CN" dirty="0">
                <a:cs typeface="+mn-ea"/>
                <a:sym typeface="+mn-lt"/>
              </a:rPr>
              <a:t>huazhi.yuan@dentons.cn</a:t>
            </a:r>
          </a:p>
          <a:p>
            <a:pPr>
              <a:lnSpc>
                <a:spcPct val="150000"/>
              </a:lnSpc>
            </a:pPr>
            <a:r>
              <a:rPr lang="zh-CN" altLang="en-US" dirty="0">
                <a:cs typeface="+mn-ea"/>
                <a:sym typeface="+mn-lt"/>
              </a:rPr>
              <a:t>地址：北京市朝阳区东大桥路</a:t>
            </a:r>
            <a:r>
              <a:rPr lang="en-US" altLang="zh-CN" dirty="0">
                <a:cs typeface="+mn-ea"/>
                <a:sym typeface="+mn-lt"/>
              </a:rPr>
              <a:t>9</a:t>
            </a:r>
            <a:r>
              <a:rPr lang="zh-CN" altLang="en-US" dirty="0">
                <a:cs typeface="+mn-ea"/>
                <a:sym typeface="+mn-lt"/>
              </a:rPr>
              <a:t>号侨福芳草地</a:t>
            </a:r>
            <a:r>
              <a:rPr lang="en-US" altLang="zh-CN" dirty="0">
                <a:cs typeface="+mn-ea"/>
                <a:sym typeface="+mn-lt"/>
              </a:rPr>
              <a:t>D</a:t>
            </a:r>
            <a:r>
              <a:rPr lang="zh-CN" altLang="en-US" dirty="0">
                <a:cs typeface="+mn-ea"/>
                <a:sym typeface="+mn-lt"/>
              </a:rPr>
              <a:t>座</a:t>
            </a:r>
            <a:r>
              <a:rPr lang="en-US" altLang="zh-CN" dirty="0">
                <a:cs typeface="+mn-ea"/>
                <a:sym typeface="+mn-lt"/>
              </a:rPr>
              <a:t>7</a:t>
            </a:r>
            <a:r>
              <a:rPr lang="zh-CN" altLang="en-US" dirty="0">
                <a:cs typeface="+mn-ea"/>
                <a:sym typeface="+mn-lt"/>
              </a:rPr>
              <a:t>层</a:t>
            </a:r>
            <a:endParaRPr lang="en-US" altLang="zh-CN" dirty="0">
              <a:cs typeface="+mn-ea"/>
              <a:sym typeface="+mn-lt"/>
            </a:endParaRPr>
          </a:p>
          <a:p>
            <a:endParaRPr lang="en-US" altLang="zh-CN" i="1" dirty="0">
              <a:cs typeface="+mn-ea"/>
              <a:sym typeface="+mn-lt"/>
            </a:endParaRPr>
          </a:p>
        </p:txBody>
      </p:sp>
      <p:sp>
        <p:nvSpPr>
          <p:cNvPr id="13" name="矩形 12"/>
          <p:cNvSpPr/>
          <p:nvPr/>
        </p:nvSpPr>
        <p:spPr>
          <a:xfrm>
            <a:off x="723806" y="5068235"/>
            <a:ext cx="6126953" cy="95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cs typeface="+mn-ea"/>
              <a:sym typeface="+mn-lt"/>
            </a:endParaRPr>
          </a:p>
        </p:txBody>
      </p:sp>
      <p:cxnSp>
        <p:nvCxnSpPr>
          <p:cNvPr id="14" name="直接连接符 13"/>
          <p:cNvCxnSpPr/>
          <p:nvPr/>
        </p:nvCxnSpPr>
        <p:spPr>
          <a:xfrm>
            <a:off x="8831702" y="1768885"/>
            <a:ext cx="1457134" cy="1454487"/>
          </a:xfrm>
          <a:prstGeom prst="line">
            <a:avLst/>
          </a:prstGeom>
          <a:ln>
            <a:solidFill>
              <a:srgbClr val="F8C937"/>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923763" y="3260960"/>
            <a:ext cx="1930149" cy="307847"/>
          </a:xfrm>
          <a:prstGeom prst="rect">
            <a:avLst/>
          </a:prstGeom>
          <a:noFill/>
        </p:spPr>
        <p:txBody>
          <a:bodyPr wrap="square" lIns="121917" tIns="60958" rIns="121917" bIns="60958" rtlCol="0">
            <a:spAutoFit/>
          </a:bodyPr>
          <a:lstStyle/>
          <a:p>
            <a:r>
              <a:rPr lang="en-US" altLang="zh-CN" sz="1200" dirty="0">
                <a:solidFill>
                  <a:srgbClr val="F8C937"/>
                </a:solidFill>
                <a:cs typeface="+mn-ea"/>
                <a:sym typeface="+mn-lt"/>
              </a:rPr>
              <a:t>Company Logo</a:t>
            </a:r>
            <a:endParaRPr lang="zh-CN" altLang="en-US" sz="1200" dirty="0">
              <a:solidFill>
                <a:srgbClr val="F8C937"/>
              </a:solidFill>
              <a:cs typeface="+mn-ea"/>
              <a:sym typeface="+mn-lt"/>
            </a:endParaRPr>
          </a:p>
        </p:txBody>
      </p:sp>
      <p:sp>
        <p:nvSpPr>
          <p:cNvPr id="16" name="椭圆 15"/>
          <p:cNvSpPr/>
          <p:nvPr/>
        </p:nvSpPr>
        <p:spPr>
          <a:xfrm>
            <a:off x="7660276" y="696036"/>
            <a:ext cx="3785167" cy="3786537"/>
          </a:xfrm>
          <a:prstGeom prst="ellipse">
            <a:avLst/>
          </a:prstGeom>
          <a:noFill/>
          <a:ln w="9525">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cs typeface="+mn-ea"/>
              <a:sym typeface="+mn-l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0275" y="1089898"/>
            <a:ext cx="3434552" cy="3435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660275" y="4705539"/>
            <a:ext cx="3434552" cy="707882"/>
          </a:xfrm>
          <a:prstGeom prst="rect">
            <a:avLst/>
          </a:prstGeom>
          <a:noFill/>
        </p:spPr>
        <p:txBody>
          <a:bodyPr wrap="square" lIns="121917" tIns="60958" rIns="121917" bIns="60958" rtlCol="0">
            <a:spAutoFit/>
          </a:bodyPr>
          <a:lstStyle/>
          <a:p>
            <a:pPr algn="ctr"/>
            <a:r>
              <a:rPr lang="zh-CN" altLang="en-US" sz="1900" dirty="0">
                <a:cs typeface="+mn-ea"/>
                <a:sym typeface="+mn-lt"/>
              </a:rPr>
              <a:t>敬请关注微信公众号：</a:t>
            </a:r>
            <a:endParaRPr lang="en-US" altLang="zh-CN" sz="1900" dirty="0">
              <a:cs typeface="+mn-ea"/>
              <a:sym typeface="+mn-lt"/>
            </a:endParaRPr>
          </a:p>
          <a:p>
            <a:pPr algn="ctr"/>
            <a:r>
              <a:rPr lang="zh-CN" altLang="en-US" sz="1900" b="1" dirty="0">
                <a:cs typeface="+mn-ea"/>
                <a:sym typeface="+mn-lt"/>
              </a:rPr>
              <a:t>不动产与工程法专家</a:t>
            </a:r>
          </a:p>
        </p:txBody>
      </p:sp>
      <p:sp>
        <p:nvSpPr>
          <p:cNvPr id="17" name="标题 8"/>
          <p:cNvSpPr txBox="1"/>
          <p:nvPr/>
        </p:nvSpPr>
        <p:spPr bwMode="auto">
          <a:xfrm>
            <a:off x="848110" y="477466"/>
            <a:ext cx="10514231" cy="1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6" tIns="45711" rIns="91386" bIns="45711" numCol="1" anchor="ctr" anchorCtr="0" compatLnSpc="1"/>
          <a:lstStyle>
            <a:lvl1pPr algn="l" rtl="0" fontAlgn="base">
              <a:lnSpc>
                <a:spcPct val="90000"/>
              </a:lnSpc>
              <a:spcBef>
                <a:spcPct val="0"/>
              </a:spcBef>
              <a:spcAft>
                <a:spcPct val="0"/>
              </a:spcAft>
              <a:defRPr sz="4000">
                <a:solidFill>
                  <a:schemeClr val="tx1"/>
                </a:solidFill>
                <a:latin typeface="+mj-lt"/>
                <a:ea typeface="+mj-ea"/>
                <a:cs typeface="+mj-cs"/>
              </a:defRPr>
            </a:lvl1pPr>
            <a:lvl2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2pPr>
            <a:lvl3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3pPr>
            <a:lvl4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4pPr>
            <a:lvl5pPr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6pPr>
            <a:lvl7pPr marL="9137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7pPr>
            <a:lvl8pPr marL="13709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8pPr>
            <a:lvl9pPr marL="1828165"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itchFamily="34" charset="-122"/>
              </a:defRPr>
            </a:lvl9pPr>
          </a:lstStyle>
          <a:p>
            <a:pPr defTabSz="913765" eaLnBrk="0" hangingPunct="0"/>
            <a:r>
              <a:rPr lang="zh-CN" altLang="en-US" b="1" kern="0" dirty="0">
                <a:solidFill>
                  <a:srgbClr val="223C58"/>
                </a:solidFill>
                <a:latin typeface="+mn-lt"/>
                <a:ea typeface="+mn-ea"/>
                <a:cs typeface="+mn-ea"/>
                <a:sym typeface="+mn-lt"/>
              </a:rPr>
              <a:t>非常感谢！</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OTHERS"/>
  <p:tag name="ID" val="547136"/>
</p:tagLst>
</file>

<file path=ppt/tags/tag2.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AUTOCOLOR" val="TRUE"/>
  <p:tag name="MH_TYPE" val="CONTENTS"/>
  <p:tag name="ID" val="547136"/>
</p:tagLst>
</file>

<file path=ppt/tags/tag3.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ENTRY"/>
  <p:tag name="ID" val="547136"/>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ENTRY"/>
  <p:tag name="ID" val="547136"/>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OTHERS"/>
  <p:tag name="ID" val="547136"/>
</p:tagLst>
</file>

<file path=ppt/tags/tag6.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NUMBER"/>
  <p:tag name="ID" val="547136"/>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NUMBER"/>
  <p:tag name="ID" val="547136"/>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706094820"/>
  <p:tag name="MH_LIBRARY" val="GRAPHIC"/>
</p:tagLst>
</file>

<file path=ppt/tags/tag9.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5"/>
</p:tagLst>
</file>

<file path=ppt/tags/tag10.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6"/>
</p:tagLst>
</file>

<file path=ppt/tags/tag11.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7"/>
</p:tagLst>
</file>

<file path=ppt/tags/tag12.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8"/>
</p:tagLst>
</file>

<file path=ppt/tags/tag13.xml><?xml version="1.0" encoding="utf-8"?>
<p:tagLst xmlns:a="http://schemas.openxmlformats.org/drawingml/2006/main" xmlns:r="http://schemas.openxmlformats.org/officeDocument/2006/relationships" xmlns:p="http://schemas.openxmlformats.org/presentationml/2006/main">
  <p:tag name="MH" val="20160706094820"/>
  <p:tag name="MH_LIBRARY" val="GRAPHIC"/>
</p:tagLst>
</file>

<file path=ppt/tags/tag14.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5"/>
</p:tagLst>
</file>

<file path=ppt/tags/tag15.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6"/>
</p:tagLst>
</file>

<file path=ppt/tags/tag16.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7"/>
</p:tagLst>
</file>

<file path=ppt/tags/tag17.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8"/>
</p:tagLst>
</file>

<file path=ppt/tags/tag18.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AUTOCOLOR" val="TRUE"/>
  <p:tag name="MH_TYPE" val="CONTENTS"/>
  <p:tag name="ID" val="547136"/>
</p:tagLst>
</file>

<file path=ppt/tags/tag19.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ENTRY"/>
  <p:tag name="ID" val="547136"/>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ENTRY"/>
  <p:tag name="ID" val="547136"/>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OTHERS"/>
  <p:tag name="ID" val="547136"/>
</p:tagLst>
</file>

<file path=ppt/tags/tag22.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NUMBER"/>
  <p:tag name="ID" val="547136"/>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NUMBER"/>
  <p:tag name="ID" val="547136"/>
  <p:tag name="MH_ORDER" val="2"/>
</p:tagLst>
</file>

<file path=ppt/tags/tag24.xml><?xml version="1.0" encoding="utf-8"?>
<p:tagLst xmlns:a="http://schemas.openxmlformats.org/drawingml/2006/main" xmlns:r="http://schemas.openxmlformats.org/officeDocument/2006/relationships" xmlns:p="http://schemas.openxmlformats.org/presentationml/2006/main">
  <p:tag name="MH" val="20160706094820"/>
  <p:tag name="MH_LIBRARY" val="GRAPHIC"/>
</p:tagLst>
</file>

<file path=ppt/tags/tag25.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5"/>
</p:tagLst>
</file>

<file path=ppt/tags/tag26.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6"/>
</p:tagLst>
</file>

<file path=ppt/tags/tag27.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7"/>
</p:tagLst>
</file>

<file path=ppt/tags/tag28.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8"/>
</p:tagLst>
</file>

<file path=ppt/tags/tag29.xml><?xml version="1.0" encoding="utf-8"?>
<p:tagLst xmlns:a="http://schemas.openxmlformats.org/drawingml/2006/main" xmlns:r="http://schemas.openxmlformats.org/officeDocument/2006/relationships" xmlns:p="http://schemas.openxmlformats.org/presentationml/2006/main">
  <p:tag name="MH" val="20160706094820"/>
  <p:tag name="MH_LIBRARY" val="GRAPHIC"/>
</p:tagLst>
</file>

<file path=ppt/tags/tag30.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5"/>
</p:tagLst>
</file>

<file path=ppt/tags/tag31.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6"/>
</p:tagLst>
</file>

<file path=ppt/tags/tag32.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7"/>
</p:tagLst>
</file>

<file path=ppt/tags/tag33.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8"/>
</p:tagLst>
</file>

<file path=ppt/tags/tag34.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AUTOCOLOR" val="TRUE"/>
  <p:tag name="MH_TYPE" val="CONTENTS"/>
  <p:tag name="ID" val="547136"/>
</p:tagLst>
</file>

<file path=ppt/tags/tag35.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ENTRY"/>
  <p:tag name="ID" val="547136"/>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ENTRY"/>
  <p:tag name="ID" val="547136"/>
  <p:tag name="MH_ORDER" val="2"/>
</p:tagLst>
</file>

<file path=ppt/tags/tag37.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OTHERS"/>
  <p:tag name="ID" val="547136"/>
</p:tagLst>
</file>

<file path=ppt/tags/tag38.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NUMBER"/>
  <p:tag name="ID" val="547136"/>
  <p:tag name="MH_ORDER" val="1"/>
</p:tagLst>
</file>

<file path=ppt/tags/tag39.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NUMBER"/>
  <p:tag name="ID" val="547136"/>
  <p:tag name="MH_ORDER" val="2"/>
</p:tagLst>
</file>

<file path=ppt/tags/tag40.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ENTRY"/>
  <p:tag name="ID" val="547136"/>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NUMBER"/>
  <p:tag name="ID" val="547136"/>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ENTRY"/>
  <p:tag name="ID" val="547136"/>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NUMBER"/>
  <p:tag name="ID" val="547136"/>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60706094820"/>
  <p:tag name="MH_LIBRARY" val="GRAPHIC"/>
</p:tagLst>
</file>

<file path=ppt/tags/tag45.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5"/>
</p:tagLst>
</file>

<file path=ppt/tags/tag46.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6"/>
</p:tagLst>
</file>

<file path=ppt/tags/tag47.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7"/>
</p:tagLst>
</file>

<file path=ppt/tags/tag48.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8"/>
</p:tagLst>
</file>

<file path=ppt/tags/tag49.xml><?xml version="1.0" encoding="utf-8"?>
<p:tagLst xmlns:a="http://schemas.openxmlformats.org/drawingml/2006/main" xmlns:r="http://schemas.openxmlformats.org/officeDocument/2006/relationships" xmlns:p="http://schemas.openxmlformats.org/presentationml/2006/main">
  <p:tag name="MH" val="20160706094820"/>
  <p:tag name="MH_LIBRARY" val="GRAPHIC"/>
</p:tagLst>
</file>

<file path=ppt/tags/tag50.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5"/>
</p:tagLst>
</file>

<file path=ppt/tags/tag51.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6"/>
</p:tagLst>
</file>

<file path=ppt/tags/tag52.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7"/>
</p:tagLst>
</file>

<file path=ppt/tags/tag53.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8"/>
</p:tagLst>
</file>

<file path=ppt/tags/tag54.xml><?xml version="1.0" encoding="utf-8"?>
<p:tagLst xmlns:a="http://schemas.openxmlformats.org/drawingml/2006/main" xmlns:r="http://schemas.openxmlformats.org/officeDocument/2006/relationships" xmlns:p="http://schemas.openxmlformats.org/presentationml/2006/main">
  <p:tag name="MH" val="20160706094820"/>
  <p:tag name="MH_LIBRARY" val="GRAPHIC"/>
</p:tagLst>
</file>

<file path=ppt/tags/tag55.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5"/>
</p:tagLst>
</file>

<file path=ppt/tags/tag56.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6"/>
</p:tagLst>
</file>

<file path=ppt/tags/tag57.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7"/>
</p:tagLst>
</file>

<file path=ppt/tags/tag58.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8"/>
</p:tagLst>
</file>

<file path=ppt/tags/tag59.xml><?xml version="1.0" encoding="utf-8"?>
<p:tagLst xmlns:a="http://schemas.openxmlformats.org/drawingml/2006/main" xmlns:r="http://schemas.openxmlformats.org/officeDocument/2006/relationships" xmlns:p="http://schemas.openxmlformats.org/presentationml/2006/main">
  <p:tag name="MH" val="20160706094820"/>
  <p:tag name="MH_LIBRARY" val="GRAPHIC"/>
</p:tagLst>
</file>

<file path=ppt/tags/tag60.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5"/>
</p:tagLst>
</file>

<file path=ppt/tags/tag61.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6"/>
</p:tagLst>
</file>

<file path=ppt/tags/tag62.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7"/>
</p:tagLst>
</file>

<file path=ppt/tags/tag63.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8"/>
</p:tagLst>
</file>

<file path=ppt/tags/tag64.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AUTOCOLOR" val="TRUE"/>
  <p:tag name="MH_TYPE" val="CONTENTS"/>
  <p:tag name="ID" val="547136"/>
</p:tagLst>
</file>

<file path=ppt/tags/tag65.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ENTRY"/>
  <p:tag name="ID" val="547136"/>
  <p:tag name="MH_ORDER" val="1"/>
</p:tagLst>
</file>

<file path=ppt/tags/tag66.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ENTRY"/>
  <p:tag name="ID" val="547136"/>
  <p:tag name="MH_ORDER" val="2"/>
</p:tagLst>
</file>

<file path=ppt/tags/tag67.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OTHERS"/>
  <p:tag name="ID" val="547136"/>
</p:tagLst>
</file>

<file path=ppt/tags/tag68.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NUMBER"/>
  <p:tag name="ID" val="547136"/>
  <p:tag name="MH_ORDER" val="1"/>
</p:tagLst>
</file>

<file path=ppt/tags/tag69.xml><?xml version="1.0" encoding="utf-8"?>
<p:tagLst xmlns:a="http://schemas.openxmlformats.org/drawingml/2006/main" xmlns:r="http://schemas.openxmlformats.org/officeDocument/2006/relationships" xmlns:p="http://schemas.openxmlformats.org/presentationml/2006/main">
  <p:tag name="MH" val="20160706093831"/>
  <p:tag name="MH_LIBRARY" val="CONTENTS"/>
  <p:tag name="MH_TYPE" val="NUMBER"/>
  <p:tag name="ID" val="547136"/>
  <p:tag name="MH_ORDER" val="2"/>
</p:tagLst>
</file>

<file path=ppt/tags/tag70.xml><?xml version="1.0" encoding="utf-8"?>
<p:tagLst xmlns:a="http://schemas.openxmlformats.org/drawingml/2006/main" xmlns:r="http://schemas.openxmlformats.org/officeDocument/2006/relationships" xmlns:p="http://schemas.openxmlformats.org/presentationml/2006/main">
  <p:tag name="MH" val="20160706094820"/>
  <p:tag name="MH_LIBRARY" val="GRAPHIC"/>
</p:tagLst>
</file>

<file path=ppt/tags/tag71.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5"/>
</p:tagLst>
</file>

<file path=ppt/tags/tag72.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6"/>
</p:tagLst>
</file>

<file path=ppt/tags/tag73.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7"/>
</p:tagLst>
</file>

<file path=ppt/tags/tag74.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8"/>
</p:tagLst>
</file>

<file path=ppt/tags/tag75.xml><?xml version="1.0" encoding="utf-8"?>
<p:tagLst xmlns:a="http://schemas.openxmlformats.org/drawingml/2006/main" xmlns:r="http://schemas.openxmlformats.org/officeDocument/2006/relationships" xmlns:p="http://schemas.openxmlformats.org/presentationml/2006/main">
  <p:tag name="MH" val="20160706094820"/>
  <p:tag name="MH_LIBRARY" val="GRAPHIC"/>
</p:tagLst>
</file>

<file path=ppt/tags/tag76.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5"/>
</p:tagLst>
</file>

<file path=ppt/tags/tag77.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Straight Connector 6"/>
</p:tagLst>
</file>

<file path=ppt/tags/tag78.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7"/>
</p:tagLst>
</file>

<file path=ppt/tags/tag79.xml><?xml version="1.0" encoding="utf-8"?>
<p:tagLst xmlns:a="http://schemas.openxmlformats.org/drawingml/2006/main" xmlns:r="http://schemas.openxmlformats.org/officeDocument/2006/relationships" xmlns:p="http://schemas.openxmlformats.org/presentationml/2006/main">
  <p:tag name="MH" val="20160706094820"/>
  <p:tag name="MH_LIBRARY" val="GRAPHIC"/>
  <p:tag name="MH_ORDER" val="文本框 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v2dz4zm">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2v2dz4zm">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lnDef>
  </a:objectDefaults>
  <a:extraClrSchemeLst>
    <a:extraClrScheme>
      <a:clrScheme name="1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主题">
  <a:themeElements>
    <a:clrScheme name="4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2v2dz4zm">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lnDef>
  </a:objectDefaults>
  <a:extraClrSchemeLst>
    <a:extraClrScheme>
      <a:clrScheme name="4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主题">
  <a:themeElements>
    <a:clrScheme name="3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2v2dz4zm">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lnDef>
  </a:objectDefaults>
  <a:extraClrSchemeLst>
    <a:extraClrScheme>
      <a:clrScheme name="3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Office 主题">
  <a:themeElements>
    <a:clrScheme name="4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2v2dz4zm">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lnDef>
  </a:objectDefaults>
  <a:extraClrSchemeLst>
    <a:extraClrScheme>
      <a:clrScheme name="4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主题">
  <a:themeElements>
    <a:clrScheme name="4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zqquc3my">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lnDef>
  </a:objectDefaults>
  <a:extraClrSchemeLst>
    <a:extraClrScheme>
      <a:clrScheme name="4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4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themeOverride>
</file>

<file path=ppt/theme/themeOverride2.xml><?xml version="1.0" encoding="utf-8"?>
<a:themeOverride xmlns:a="http://schemas.openxmlformats.org/drawingml/2006/main">
  <a:clrScheme name="4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themeOverride>
</file>

<file path=docProps/app.xml><?xml version="1.0" encoding="utf-8"?>
<Properties xmlns="http://schemas.openxmlformats.org/officeDocument/2006/extended-properties" xmlns:vt="http://schemas.openxmlformats.org/officeDocument/2006/docPropsVTypes">
  <Template>A000520141202A05KPBG</Template>
  <TotalTime>355</TotalTime>
  <Words>21062</Words>
  <Application>Microsoft Office PowerPoint</Application>
  <PresentationFormat>自定义</PresentationFormat>
  <Paragraphs>854</Paragraphs>
  <Slides>183</Slides>
  <Notes>173</Notes>
  <HiddenSlides>0</HiddenSlides>
  <MMClips>0</MMClips>
  <ScaleCrop>false</ScaleCrop>
  <HeadingPairs>
    <vt:vector size="6" baseType="variant">
      <vt:variant>
        <vt:lpstr>已用的字体</vt:lpstr>
      </vt:variant>
      <vt:variant>
        <vt:i4>8</vt:i4>
      </vt:variant>
      <vt:variant>
        <vt:lpstr>主题</vt:lpstr>
      </vt:variant>
      <vt:variant>
        <vt:i4>6</vt:i4>
      </vt:variant>
      <vt:variant>
        <vt:lpstr>幻灯片标题</vt:lpstr>
      </vt:variant>
      <vt:variant>
        <vt:i4>183</vt:i4>
      </vt:variant>
    </vt:vector>
  </HeadingPairs>
  <TitlesOfParts>
    <vt:vector size="197" baseType="lpstr">
      <vt:lpstr>宋体</vt:lpstr>
      <vt:lpstr>微软雅黑</vt:lpstr>
      <vt:lpstr>微软雅黑 Light</vt:lpstr>
      <vt:lpstr>Arial</vt:lpstr>
      <vt:lpstr>Calibri</vt:lpstr>
      <vt:lpstr>Segoe UI</vt:lpstr>
      <vt:lpstr>Segoe UI Light</vt:lpstr>
      <vt:lpstr>Wingdings</vt:lpstr>
      <vt:lpstr>Office 主题</vt:lpstr>
      <vt:lpstr>1_Office 主题</vt:lpstr>
      <vt:lpstr>4_Office 主题</vt:lpstr>
      <vt:lpstr>3_Office 主题</vt:lpstr>
      <vt:lpstr>7_Office 主题</vt:lpstr>
      <vt:lpstr>5_Office 主题</vt:lpstr>
      <vt:lpstr>工程造价纠纷诉讼及 工程造价鉴定案例解析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司法鉴定的特征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仲裁员视角下建设工程案件 代理技巧</dc:title>
  <dc:creator>闫孟（习）</dc:creator>
  <cp:lastModifiedBy>建纬-王剑龙</cp:lastModifiedBy>
  <cp:revision>501</cp:revision>
  <cp:lastPrinted>2016-08-22T04:06:00Z</cp:lastPrinted>
  <dcterms:created xsi:type="dcterms:W3CDTF">2016-06-27T15:48:00Z</dcterms:created>
  <dcterms:modified xsi:type="dcterms:W3CDTF">2018-03-10T03:01:21Z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